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9" r:id="rId8"/>
    <p:sldId id="262" r:id="rId9"/>
    <p:sldId id="263" r:id="rId10"/>
    <p:sldId id="264" r:id="rId11"/>
    <p:sldId id="265"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9" d="100"/>
          <a:sy n="99" d="100"/>
        </p:scale>
        <p:origin x="200"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32BF5-0FDD-41E1-8AA1-E9A104C1CBEF}" type="datetimeFigureOut">
              <a:rPr lang="en-US" smtClean="0"/>
              <a:t>9/6/17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7BF2-6C05-4592-972C-FD89AE38624B}" type="slidenum">
              <a:rPr lang="en-US" smtClean="0"/>
              <a:t>‹#›</a:t>
            </a:fld>
            <a:endParaRPr lang="en-US"/>
          </a:p>
        </p:txBody>
      </p:sp>
    </p:spTree>
    <p:extLst>
      <p:ext uri="{BB962C8B-B14F-4D97-AF65-F5344CB8AC3E}">
        <p14:creationId xmlns:p14="http://schemas.microsoft.com/office/powerpoint/2010/main" val="2314646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07BF2-6C05-4592-972C-FD89AE38624B}" type="slidenum">
              <a:rPr lang="en-US" smtClean="0"/>
              <a:t>8</a:t>
            </a:fld>
            <a:endParaRPr lang="en-US"/>
          </a:p>
        </p:txBody>
      </p:sp>
    </p:spTree>
    <p:extLst>
      <p:ext uri="{BB962C8B-B14F-4D97-AF65-F5344CB8AC3E}">
        <p14:creationId xmlns:p14="http://schemas.microsoft.com/office/powerpoint/2010/main" val="3316840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50E9B8-25FF-4D4B-86F8-300C6272D6C8}"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1023905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0E9B8-25FF-4D4B-86F8-300C6272D6C8}"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143794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0E9B8-25FF-4D4B-86F8-300C6272D6C8}"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3173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0E9B8-25FF-4D4B-86F8-300C6272D6C8}"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3157987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0E9B8-25FF-4D4B-86F8-300C6272D6C8}"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1448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50E9B8-25FF-4D4B-86F8-300C6272D6C8}"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107923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50E9B8-25FF-4D4B-86F8-300C6272D6C8}" type="datetimeFigureOut">
              <a:rPr lang="en-US" smtClean="0"/>
              <a:t>9/6/17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197374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50E9B8-25FF-4D4B-86F8-300C6272D6C8}" type="datetimeFigureOut">
              <a:rPr lang="en-US" smtClean="0"/>
              <a:t>9/6/17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227585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0E9B8-25FF-4D4B-86F8-300C6272D6C8}" type="datetimeFigureOut">
              <a:rPr lang="en-US" smtClean="0"/>
              <a:t>9/6/17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217511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0E9B8-25FF-4D4B-86F8-300C6272D6C8}"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151062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0E9B8-25FF-4D4B-86F8-300C6272D6C8}"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E005F-432C-41B2-B074-D3C7F9E6C85A}" type="slidenum">
              <a:rPr lang="en-US" smtClean="0"/>
              <a:t>‹#›</a:t>
            </a:fld>
            <a:endParaRPr lang="en-US"/>
          </a:p>
        </p:txBody>
      </p:sp>
    </p:spTree>
    <p:extLst>
      <p:ext uri="{BB962C8B-B14F-4D97-AF65-F5344CB8AC3E}">
        <p14:creationId xmlns:p14="http://schemas.microsoft.com/office/powerpoint/2010/main" val="24991568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0E9B8-25FF-4D4B-86F8-300C6272D6C8}" type="datetimeFigureOut">
              <a:rPr lang="en-US" smtClean="0"/>
              <a:t>9/6/17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E005F-432C-41B2-B074-D3C7F9E6C85A}" type="slidenum">
              <a:rPr lang="en-US" smtClean="0"/>
              <a:t>‹#›</a:t>
            </a:fld>
            <a:endParaRPr lang="en-US"/>
          </a:p>
        </p:txBody>
      </p:sp>
    </p:spTree>
    <p:extLst>
      <p:ext uri="{BB962C8B-B14F-4D97-AF65-F5344CB8AC3E}">
        <p14:creationId xmlns:p14="http://schemas.microsoft.com/office/powerpoint/2010/main" val="3056134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8638" y="46291"/>
            <a:ext cx="9753611" cy="6801518"/>
          </a:xfrm>
          <a:prstGeom prst="rect">
            <a:avLst/>
          </a:prstGeom>
        </p:spPr>
      </p:pic>
      <p:sp>
        <p:nvSpPr>
          <p:cNvPr id="9" name="TextBox 8"/>
          <p:cNvSpPr txBox="1"/>
          <p:nvPr/>
        </p:nvSpPr>
        <p:spPr>
          <a:xfrm>
            <a:off x="0" y="124891"/>
            <a:ext cx="2530325" cy="1569660"/>
          </a:xfrm>
          <a:prstGeom prst="rect">
            <a:avLst/>
          </a:prstGeom>
          <a:noFill/>
        </p:spPr>
        <p:txBody>
          <a:bodyPr wrap="square" rtlCol="0">
            <a:spAutoFit/>
          </a:bodyPr>
          <a:lstStyle/>
          <a:p>
            <a:pPr eaLnBrk="0" fontAlgn="base" hangingPunct="0">
              <a:spcBef>
                <a:spcPct val="0"/>
              </a:spcBef>
              <a:spcAft>
                <a:spcPct val="0"/>
              </a:spcAft>
            </a:pPr>
            <a:r>
              <a:rPr lang="en-US" sz="4800" b="1" dirty="0" smtClean="0">
                <a:solidFill>
                  <a:schemeClr val="accent1">
                    <a:lumMod val="50000"/>
                  </a:schemeClr>
                </a:solidFill>
                <a:latin typeface="Tempus Sans ITC" pitchFamily="82" charset="0"/>
              </a:rPr>
              <a:t>Where is Buffalo?</a:t>
            </a:r>
            <a:endParaRPr lang="en-US" sz="4800" b="1" dirty="0">
              <a:solidFill>
                <a:schemeClr val="accent1">
                  <a:lumMod val="50000"/>
                </a:schemeClr>
              </a:solidFill>
              <a:latin typeface="Tempus Sans ITC" pitchFamily="82" charset="0"/>
            </a:endParaRPr>
          </a:p>
        </p:txBody>
      </p:sp>
      <p:sp>
        <p:nvSpPr>
          <p:cNvPr id="10" name="Circular Arrow 9"/>
          <p:cNvSpPr/>
          <p:nvPr/>
        </p:nvSpPr>
        <p:spPr>
          <a:xfrm flipH="1">
            <a:off x="9361911" y="-285936"/>
            <a:ext cx="2577151" cy="2612904"/>
          </a:xfrm>
          <a:prstGeom prst="circularArrow">
            <a:avLst>
              <a:gd name="adj1" fmla="val 7734"/>
              <a:gd name="adj2" fmla="val 2779856"/>
              <a:gd name="adj3" fmla="val 21049393"/>
              <a:gd name="adj4" fmla="val 13689751"/>
              <a:gd name="adj5" fmla="val 158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80191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14312"/>
            <a:ext cx="11430000" cy="6429375"/>
          </a:xfrm>
          <a:prstGeom prst="rect">
            <a:avLst/>
          </a:prstGeom>
        </p:spPr>
      </p:pic>
      <p:sp>
        <p:nvSpPr>
          <p:cNvPr id="3" name="TextBox 2"/>
          <p:cNvSpPr txBox="1"/>
          <p:nvPr/>
        </p:nvSpPr>
        <p:spPr>
          <a:xfrm>
            <a:off x="4561114" y="3298371"/>
            <a:ext cx="4485843" cy="1107996"/>
          </a:xfrm>
          <a:prstGeom prst="rect">
            <a:avLst/>
          </a:prstGeom>
          <a:noFill/>
        </p:spPr>
        <p:txBody>
          <a:bodyPr wrap="none" rtlCol="0">
            <a:spAutoFit/>
          </a:bodyPr>
          <a:lstStyle/>
          <a:p>
            <a:r>
              <a:rPr lang="en-US" sz="6600" dirty="0" smtClean="0">
                <a:solidFill>
                  <a:srgbClr val="FFC000"/>
                </a:solidFill>
              </a:rPr>
              <a:t>Niagara Falls</a:t>
            </a:r>
            <a:endParaRPr lang="en-US" sz="2400" dirty="0">
              <a:solidFill>
                <a:srgbClr val="FFC000"/>
              </a:solidFill>
            </a:endParaRPr>
          </a:p>
        </p:txBody>
      </p:sp>
    </p:spTree>
    <p:extLst>
      <p:ext uri="{BB962C8B-B14F-4D97-AF65-F5344CB8AC3E}">
        <p14:creationId xmlns:p14="http://schemas.microsoft.com/office/powerpoint/2010/main" val="971690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0342" y="100012"/>
            <a:ext cx="9753600" cy="6505575"/>
          </a:xfrm>
          <a:prstGeom prst="rect">
            <a:avLst/>
          </a:prstGeom>
        </p:spPr>
      </p:pic>
      <p:sp>
        <p:nvSpPr>
          <p:cNvPr id="3" name="TextBox 2"/>
          <p:cNvSpPr txBox="1"/>
          <p:nvPr/>
        </p:nvSpPr>
        <p:spPr>
          <a:xfrm>
            <a:off x="1110342" y="5301343"/>
            <a:ext cx="9922396" cy="1015663"/>
          </a:xfrm>
          <a:prstGeom prst="rect">
            <a:avLst/>
          </a:prstGeom>
          <a:noFill/>
        </p:spPr>
        <p:txBody>
          <a:bodyPr wrap="none" rtlCol="0">
            <a:spAutoFit/>
          </a:bodyPr>
          <a:lstStyle/>
          <a:p>
            <a:r>
              <a:rPr lang="en-US" sz="6000" dirty="0" smtClean="0">
                <a:solidFill>
                  <a:srgbClr val="FFC000"/>
                </a:solidFill>
              </a:rPr>
              <a:t>Buffalo Philharmonic Orchestra</a:t>
            </a:r>
            <a:endParaRPr lang="en-US" sz="2000" dirty="0">
              <a:solidFill>
                <a:srgbClr val="FFC000"/>
              </a:solidFill>
            </a:endParaRPr>
          </a:p>
        </p:txBody>
      </p:sp>
    </p:spTree>
    <p:extLst>
      <p:ext uri="{BB962C8B-B14F-4D97-AF65-F5344CB8AC3E}">
        <p14:creationId xmlns:p14="http://schemas.microsoft.com/office/powerpoint/2010/main" val="59474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216" y="287048"/>
            <a:ext cx="10634364" cy="6327452"/>
          </a:xfrm>
          <a:prstGeom prst="rect">
            <a:avLst/>
          </a:prstGeom>
        </p:spPr>
      </p:pic>
      <p:sp>
        <p:nvSpPr>
          <p:cNvPr id="3" name="TextBox 2"/>
          <p:cNvSpPr txBox="1"/>
          <p:nvPr/>
        </p:nvSpPr>
        <p:spPr>
          <a:xfrm>
            <a:off x="1110342" y="5301343"/>
            <a:ext cx="9922396" cy="1015663"/>
          </a:xfrm>
          <a:prstGeom prst="rect">
            <a:avLst/>
          </a:prstGeom>
          <a:noFill/>
        </p:spPr>
        <p:txBody>
          <a:bodyPr wrap="none" rtlCol="0">
            <a:spAutoFit/>
          </a:bodyPr>
          <a:lstStyle/>
          <a:p>
            <a:r>
              <a:rPr lang="en-US" sz="6000" dirty="0" smtClean="0">
                <a:solidFill>
                  <a:schemeClr val="bg1"/>
                </a:solidFill>
              </a:rPr>
              <a:t>Buffalo Philharmonic Orchestra</a:t>
            </a:r>
            <a:endParaRPr lang="en-US" sz="2000" dirty="0">
              <a:solidFill>
                <a:schemeClr val="bg1"/>
              </a:solidFill>
            </a:endParaRPr>
          </a:p>
        </p:txBody>
      </p:sp>
    </p:spTree>
    <p:extLst>
      <p:ext uri="{BB962C8B-B14F-4D97-AF65-F5344CB8AC3E}">
        <p14:creationId xmlns:p14="http://schemas.microsoft.com/office/powerpoint/2010/main" val="1903491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19"/>
          <a:stretch/>
        </p:blipFill>
        <p:spPr>
          <a:xfrm>
            <a:off x="166255" y="1616856"/>
            <a:ext cx="11903826" cy="4927598"/>
          </a:xfrm>
          <a:prstGeom prst="rect">
            <a:avLst/>
          </a:prstGeom>
        </p:spPr>
      </p:pic>
      <p:sp>
        <p:nvSpPr>
          <p:cNvPr id="3" name="TextBox 2"/>
          <p:cNvSpPr txBox="1"/>
          <p:nvPr/>
        </p:nvSpPr>
        <p:spPr>
          <a:xfrm>
            <a:off x="2415904" y="363583"/>
            <a:ext cx="7404528" cy="1015663"/>
          </a:xfrm>
          <a:prstGeom prst="rect">
            <a:avLst/>
          </a:prstGeom>
          <a:noFill/>
        </p:spPr>
        <p:txBody>
          <a:bodyPr wrap="none" rtlCol="0">
            <a:spAutoFit/>
          </a:bodyPr>
          <a:lstStyle/>
          <a:p>
            <a:r>
              <a:rPr lang="en-US" sz="6000" dirty="0" smtClean="0"/>
              <a:t>Buffalo Theater District</a:t>
            </a:r>
            <a:endParaRPr lang="en-US" sz="2000" dirty="0"/>
          </a:p>
        </p:txBody>
      </p:sp>
    </p:spTree>
    <p:extLst>
      <p:ext uri="{BB962C8B-B14F-4D97-AF65-F5344CB8AC3E}">
        <p14:creationId xmlns:p14="http://schemas.microsoft.com/office/powerpoint/2010/main" val="4293440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9155157"/>
              </p:ext>
            </p:extLst>
          </p:nvPr>
        </p:nvGraphicFramePr>
        <p:xfrm>
          <a:off x="498763" y="50447"/>
          <a:ext cx="4458430" cy="6714034"/>
        </p:xfrm>
        <a:graphic>
          <a:graphicData uri="http://schemas.openxmlformats.org/drawingml/2006/table">
            <a:tbl>
              <a:tblPr>
                <a:tableStyleId>{5C22544A-7EE6-4342-B048-85BDC9FD1C3A}</a:tableStyleId>
              </a:tblPr>
              <a:tblGrid>
                <a:gridCol w="2780557"/>
                <a:gridCol w="1677873"/>
              </a:tblGrid>
              <a:tr h="159333">
                <a:tc>
                  <a:txBody>
                    <a:bodyPr/>
                    <a:lstStyle/>
                    <a:p>
                      <a:pPr algn="l" fontAlgn="b"/>
                      <a:r>
                        <a:rPr lang="en-US" sz="1100" u="none" strike="noStrike" dirty="0">
                          <a:effectLst/>
                        </a:rPr>
                        <a:t>Fixed Expenses</a:t>
                      </a:r>
                      <a:endParaRPr lang="en-US" sz="1100" b="0" i="0" u="none" strike="noStrike" dirty="0">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Printed Materials</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$5,000.00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AV Equipment</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$20,000.00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Secretariat</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$15,000.00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Special Arrangements</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Welcome Reception</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$35,000.00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Web Site</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$1,000.00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Posterboards</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$2,000.00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Transfer</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$2,000.00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Other fixed expenses</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Insurance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$2,000.00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Unforeseen expenses</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$10,000.00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Audit</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$2,500.00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Fixed Expense Total</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$94,500.00 </a:t>
                      </a:r>
                      <a:endParaRPr lang="en-US" sz="1100" b="0" i="0" u="none" strike="noStrike">
                        <a:solidFill>
                          <a:srgbClr val="000000"/>
                        </a:solidFill>
                        <a:effectLst/>
                        <a:latin typeface="Calibri" panose="020F0502020204030204" pitchFamily="34" charset="0"/>
                      </a:endParaRPr>
                    </a:p>
                  </a:txBody>
                  <a:tcPr marL="4771" marR="4771" marT="4771" marB="0" anchor="b"/>
                </a:tc>
              </a:tr>
              <a:tr h="80378">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4771" marR="4771" marT="4771" marB="0" anchor="b"/>
                </a:tc>
              </a:tr>
              <a:tr h="203242">
                <a:tc>
                  <a:txBody>
                    <a:bodyPr/>
                    <a:lstStyle/>
                    <a:p>
                      <a:pPr algn="l" fontAlgn="b"/>
                      <a:r>
                        <a:rPr lang="en-US" sz="1100" u="none" strike="noStrike">
                          <a:effectLst/>
                        </a:rPr>
                        <a:t>Variable expenses (per delegate)</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Administrative (travel) service</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$40.00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Conference dinner</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$100.00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Lunches, Coffee/tea, breaks</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$200.00 </a:t>
                      </a:r>
                      <a:endParaRPr lang="en-US" sz="1100" b="0" i="0" u="none" strike="noStrike">
                        <a:solidFill>
                          <a:srgbClr val="000000"/>
                        </a:solidFill>
                        <a:effectLst/>
                        <a:latin typeface="Calibri" panose="020F0502020204030204" pitchFamily="34" charset="0"/>
                      </a:endParaRPr>
                    </a:p>
                  </a:txBody>
                  <a:tcPr marL="4771" marR="4771" marT="4771" marB="0" anchor="b"/>
                </a:tc>
              </a:tr>
              <a:tr h="303996">
                <a:tc>
                  <a:txBody>
                    <a:bodyPr/>
                    <a:lstStyle/>
                    <a:p>
                      <a:pPr algn="l" fontAlgn="b"/>
                      <a:r>
                        <a:rPr lang="en-US" sz="1100" u="none" strike="noStrike">
                          <a:effectLst/>
                        </a:rPr>
                        <a:t>Registration folder &amp; Standard Name badge</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$5.00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Congress Bag</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$10.00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dirty="0">
                          <a:effectLst/>
                        </a:rPr>
                        <a:t>Society Fee</a:t>
                      </a:r>
                      <a:endParaRPr lang="en-US" sz="1100" b="0" i="0" u="none" strike="noStrike" dirty="0">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dirty="0">
                          <a:effectLst/>
                        </a:rPr>
                        <a:t>Banking &amp; Credit card costs</a:t>
                      </a:r>
                      <a:endParaRPr lang="en-US" sz="1100" b="0" i="0" u="none" strike="noStrike" dirty="0">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dirty="0">
                          <a:effectLst/>
                        </a:rPr>
                        <a:t>$15.00 </a:t>
                      </a:r>
                      <a:endParaRPr lang="en-US" sz="1100" b="0" i="0" u="none" strike="noStrike" dirty="0">
                        <a:solidFill>
                          <a:srgbClr val="000000"/>
                        </a:solidFill>
                        <a:effectLst/>
                        <a:latin typeface="Calibri" panose="020F0502020204030204" pitchFamily="34" charset="0"/>
                      </a:endParaRPr>
                    </a:p>
                  </a:txBody>
                  <a:tcPr marL="4771" marR="4771" marT="4771" marB="0" anchor="b"/>
                </a:tc>
              </a:tr>
              <a:tr h="31724">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4771" marR="4771" marT="4771" marB="0" anchor="b"/>
                </a:tc>
              </a:tr>
              <a:tr h="156002">
                <a:tc>
                  <a:txBody>
                    <a:bodyPr/>
                    <a:lstStyle/>
                    <a:p>
                      <a:pPr algn="l" fontAlgn="b"/>
                      <a:r>
                        <a:rPr lang="en-US" sz="1100" u="none" strike="noStrike">
                          <a:effectLst/>
                        </a:rPr>
                        <a:t>Total variable costs per delegate</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$370.00 </a:t>
                      </a:r>
                      <a:endParaRPr lang="en-US" sz="1100" b="0" i="0" u="none" strike="noStrike">
                        <a:solidFill>
                          <a:srgbClr val="000000"/>
                        </a:solidFill>
                        <a:effectLst/>
                        <a:latin typeface="Calibri" panose="020F0502020204030204" pitchFamily="34" charset="0"/>
                      </a:endParaRPr>
                    </a:p>
                  </a:txBody>
                  <a:tcPr marL="4771" marR="4771" marT="4771" marB="0" anchor="b"/>
                </a:tc>
              </a:tr>
              <a:tr h="62187">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r>
              <a:tr h="155845">
                <a:tc>
                  <a:txBody>
                    <a:bodyPr/>
                    <a:lstStyle/>
                    <a:p>
                      <a:pPr algn="l" fontAlgn="b"/>
                      <a:r>
                        <a:rPr lang="en-US" sz="1100" u="none" strike="noStrike">
                          <a:effectLst/>
                        </a:rPr>
                        <a:t>Expected Exhibitor and Grant funding</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$35,000.00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Regular Registration</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$750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Student Registration</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$450 </a:t>
                      </a:r>
                      <a:endParaRPr lang="en-US" sz="1100" b="0" i="0" u="none" strike="noStrike">
                        <a:solidFill>
                          <a:srgbClr val="000000"/>
                        </a:solidFill>
                        <a:effectLst/>
                        <a:latin typeface="Calibri" panose="020F0502020204030204" pitchFamily="34" charset="0"/>
                      </a:endParaRPr>
                    </a:p>
                  </a:txBody>
                  <a:tcPr marL="4771" marR="4771" marT="4771" marB="0" anchor="b"/>
                </a:tc>
              </a:tr>
              <a:tr h="126152">
                <a:tc>
                  <a:txBody>
                    <a:bodyPr/>
                    <a:lstStyle/>
                    <a:p>
                      <a:pPr algn="l" fontAlgn="b"/>
                      <a:r>
                        <a:rPr lang="en-US" sz="1100" u="none" strike="noStrike">
                          <a:effectLst/>
                        </a:rPr>
                        <a:t>Break even attendance (assuming 50/50 split)</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313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500 Delegates (50/50 split)</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600 Delegates (50/50 split)</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Total Resources</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Total Resources</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r" fontAlgn="b"/>
                      <a:r>
                        <a:rPr lang="en-US" sz="1100" u="none" strike="noStrike">
                          <a:effectLst/>
                        </a:rPr>
                        <a:t>$335,000.00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a:effectLst/>
                        </a:rPr>
                        <a:t>$395,000.00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l" fontAlgn="b"/>
                      <a:r>
                        <a:rPr lang="en-US" sz="1100" u="none" strike="noStrike">
                          <a:effectLst/>
                        </a:rPr>
                        <a:t>Total expense  + 20%</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l" fontAlgn="b"/>
                      <a:r>
                        <a:rPr lang="en-US" sz="1100" u="none" strike="noStrike">
                          <a:effectLst/>
                        </a:rPr>
                        <a:t>Total expense + 20%</a:t>
                      </a:r>
                      <a:endParaRPr lang="en-US" sz="1100" b="0" i="0" u="none" strike="noStrike">
                        <a:solidFill>
                          <a:srgbClr val="000000"/>
                        </a:solidFill>
                        <a:effectLst/>
                        <a:latin typeface="Calibri" panose="020F0502020204030204" pitchFamily="34" charset="0"/>
                      </a:endParaRPr>
                    </a:p>
                  </a:txBody>
                  <a:tcPr marL="4771" marR="4771" marT="4771" marB="0" anchor="b"/>
                </a:tc>
              </a:tr>
              <a:tr h="159333">
                <a:tc>
                  <a:txBody>
                    <a:bodyPr/>
                    <a:lstStyle/>
                    <a:p>
                      <a:pPr algn="r" fontAlgn="b"/>
                      <a:r>
                        <a:rPr lang="en-US" sz="1100" u="none" strike="noStrike">
                          <a:effectLst/>
                        </a:rPr>
                        <a:t>$335,400.00 </a:t>
                      </a:r>
                      <a:endParaRPr lang="en-US" sz="1100" b="0" i="0" u="none" strike="noStrike">
                        <a:solidFill>
                          <a:srgbClr val="000000"/>
                        </a:solidFill>
                        <a:effectLst/>
                        <a:latin typeface="Calibri" panose="020F0502020204030204" pitchFamily="34" charset="0"/>
                      </a:endParaRPr>
                    </a:p>
                  </a:txBody>
                  <a:tcPr marL="4771" marR="4771" marT="4771" marB="0" anchor="b"/>
                </a:tc>
                <a:tc>
                  <a:txBody>
                    <a:bodyPr/>
                    <a:lstStyle/>
                    <a:p>
                      <a:pPr algn="r" fontAlgn="b"/>
                      <a:r>
                        <a:rPr lang="en-US" sz="1100" u="none" strike="noStrike" dirty="0">
                          <a:effectLst/>
                        </a:rPr>
                        <a:t>$379,800.00 </a:t>
                      </a:r>
                      <a:endParaRPr lang="en-US" sz="1100" b="0" i="0" u="none" strike="noStrike" dirty="0">
                        <a:solidFill>
                          <a:srgbClr val="000000"/>
                        </a:solidFill>
                        <a:effectLst/>
                        <a:latin typeface="Calibri" panose="020F0502020204030204" pitchFamily="34" charset="0"/>
                      </a:endParaRPr>
                    </a:p>
                  </a:txBody>
                  <a:tcPr marL="4771" marR="4771" marT="4771" marB="0" anchor="b"/>
                </a:tc>
              </a:tr>
            </a:tbl>
          </a:graphicData>
        </a:graphic>
      </p:graphicFrame>
      <p:sp>
        <p:nvSpPr>
          <p:cNvPr id="3" name="TextBox 2"/>
          <p:cNvSpPr txBox="1"/>
          <p:nvPr/>
        </p:nvSpPr>
        <p:spPr>
          <a:xfrm>
            <a:off x="6172200" y="2479854"/>
            <a:ext cx="5839691" cy="1754326"/>
          </a:xfrm>
          <a:prstGeom prst="rect">
            <a:avLst/>
          </a:prstGeom>
          <a:noFill/>
        </p:spPr>
        <p:txBody>
          <a:bodyPr wrap="square" rtlCol="0">
            <a:spAutoFit/>
          </a:bodyPr>
          <a:lstStyle/>
          <a:p>
            <a:r>
              <a:rPr lang="en-US" dirty="0" smtClean="0"/>
              <a:t>Note that all facilities within Adam’s Mark are free for spending a minimum of $90,000 in food and beverages. If the banquet is held at the Adam’s Mark, the minimum registrants is then 300 to fulfill this requirement.  For 450 registrants, the banquet can be held at a different facility and the requirement will still be fulfilled.</a:t>
            </a:r>
            <a:endParaRPr lang="en-US" dirty="0"/>
          </a:p>
        </p:txBody>
      </p:sp>
      <p:sp>
        <p:nvSpPr>
          <p:cNvPr id="4" name="Rectangle 3"/>
          <p:cNvSpPr/>
          <p:nvPr/>
        </p:nvSpPr>
        <p:spPr>
          <a:xfrm>
            <a:off x="4187536" y="3357017"/>
            <a:ext cx="935182" cy="362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4" idx="3"/>
          </p:cNvCxnSpPr>
          <p:nvPr/>
        </p:nvCxnSpPr>
        <p:spPr>
          <a:xfrm flipV="1">
            <a:off x="5122718" y="2784765"/>
            <a:ext cx="1049482" cy="7537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662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865"/>
          <a:stretch/>
        </p:blipFill>
        <p:spPr bwMode="auto">
          <a:xfrm>
            <a:off x="513094" y="76252"/>
            <a:ext cx="11125216" cy="672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Callout 2 3"/>
          <p:cNvSpPr/>
          <p:nvPr/>
        </p:nvSpPr>
        <p:spPr bwMode="auto">
          <a:xfrm>
            <a:off x="5765320" y="3215789"/>
            <a:ext cx="1691193" cy="333565"/>
          </a:xfrm>
          <a:prstGeom prst="borderCallout2">
            <a:avLst>
              <a:gd name="adj1" fmla="val 18750"/>
              <a:gd name="adj2" fmla="val -8333"/>
              <a:gd name="adj3" fmla="val 18750"/>
              <a:gd name="adj4" fmla="val -16667"/>
              <a:gd name="adj5" fmla="val 227044"/>
              <a:gd name="adj6" fmla="val -36031"/>
            </a:avLst>
          </a:prstGeom>
          <a:blipFill>
            <a:blip r:embed="rId3"/>
            <a:tile tx="0" ty="0" sx="100000" sy="100000" flip="none" algn="tl"/>
          </a:blip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000" dirty="0" smtClean="0">
                <a:solidFill>
                  <a:srgbClr val="000000"/>
                </a:solidFill>
                <a:latin typeface="Tempus Sans ITC" pitchFamily="82" charset="0"/>
              </a:rPr>
              <a:t>Niagara Falls</a:t>
            </a:r>
            <a:endParaRPr lang="en-US" sz="2400" dirty="0">
              <a:solidFill>
                <a:srgbClr val="000000"/>
              </a:solidFill>
              <a:latin typeface="Tempus Sans ITC" pitchFamily="82" charset="0"/>
            </a:endParaRPr>
          </a:p>
        </p:txBody>
      </p:sp>
      <p:sp>
        <p:nvSpPr>
          <p:cNvPr id="5" name="Rounded Rectangle 4"/>
          <p:cNvSpPr/>
          <p:nvPr/>
        </p:nvSpPr>
        <p:spPr bwMode="auto">
          <a:xfrm>
            <a:off x="4139737" y="2560319"/>
            <a:ext cx="1197034" cy="32419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22" charset="0"/>
            </a:endParaRPr>
          </a:p>
        </p:txBody>
      </p:sp>
    </p:spTree>
    <p:extLst>
      <p:ext uri="{BB962C8B-B14F-4D97-AF65-F5344CB8AC3E}">
        <p14:creationId xmlns:p14="http://schemas.microsoft.com/office/powerpoint/2010/main" val="367454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37159"/>
          </a:xfrm>
        </p:spPr>
        <p:txBody>
          <a:bodyPr>
            <a:normAutofit/>
          </a:bodyPr>
          <a:lstStyle/>
          <a:p>
            <a:r>
              <a:rPr lang="en-US" dirty="0" smtClean="0"/>
              <a:t>Academic Institutions Close By:</a:t>
            </a:r>
            <a:br>
              <a:rPr lang="en-US" dirty="0" smtClean="0"/>
            </a:br>
            <a:r>
              <a:rPr lang="en-US" dirty="0"/>
              <a:t>	</a:t>
            </a:r>
            <a:r>
              <a:rPr lang="en-US" dirty="0" smtClean="0"/>
              <a:t>University of Buffalo, SUNY</a:t>
            </a:r>
            <a:br>
              <a:rPr lang="en-US" dirty="0" smtClean="0"/>
            </a:br>
            <a:r>
              <a:rPr lang="en-US" dirty="0"/>
              <a:t>	</a:t>
            </a:r>
            <a:r>
              <a:rPr lang="en-US" dirty="0" smtClean="0"/>
              <a:t>University of Toronto</a:t>
            </a:r>
            <a:br>
              <a:rPr lang="en-US" dirty="0" smtClean="0"/>
            </a:br>
            <a:r>
              <a:rPr lang="en-US" dirty="0"/>
              <a:t>	</a:t>
            </a:r>
            <a:r>
              <a:rPr lang="en-US" dirty="0" smtClean="0"/>
              <a:t>McMaster University</a:t>
            </a:r>
            <a:br>
              <a:rPr lang="en-US" dirty="0" smtClean="0"/>
            </a:br>
            <a:r>
              <a:rPr lang="en-US" dirty="0"/>
              <a:t>	</a:t>
            </a:r>
            <a:r>
              <a:rPr lang="en-US" dirty="0" smtClean="0"/>
              <a:t>Brock College</a:t>
            </a:r>
            <a:br>
              <a:rPr lang="en-US" dirty="0" smtClean="0"/>
            </a:br>
            <a:r>
              <a:rPr lang="en-US" dirty="0"/>
              <a:t>	</a:t>
            </a:r>
            <a:r>
              <a:rPr lang="en-US" dirty="0" smtClean="0"/>
              <a:t>University of Rochester</a:t>
            </a:r>
            <a:br>
              <a:rPr lang="en-US" dirty="0" smtClean="0"/>
            </a:br>
            <a:r>
              <a:rPr lang="en-US" dirty="0"/>
              <a:t>	</a:t>
            </a:r>
            <a:r>
              <a:rPr lang="en-US" dirty="0" smtClean="0"/>
              <a:t>Rochester Institute of Technology</a:t>
            </a:r>
            <a:br>
              <a:rPr lang="en-US" dirty="0" smtClean="0"/>
            </a:br>
            <a:r>
              <a:rPr lang="en-US" dirty="0"/>
              <a:t>	</a:t>
            </a:r>
            <a:r>
              <a:rPr lang="en-US" dirty="0" smtClean="0"/>
              <a:t>Syracuse University</a:t>
            </a:r>
            <a:endParaRPr lang="en-US" dirty="0"/>
          </a:p>
        </p:txBody>
      </p:sp>
    </p:spTree>
    <p:extLst>
      <p:ext uri="{BB962C8B-B14F-4D97-AF65-F5344CB8AC3E}">
        <p14:creationId xmlns:p14="http://schemas.microsoft.com/office/powerpoint/2010/main" val="3441198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70" y="1061865"/>
            <a:ext cx="12168261" cy="4734271"/>
          </a:xfrm>
          <a:prstGeom prst="rect">
            <a:avLst/>
          </a:prstGeom>
        </p:spPr>
      </p:pic>
    </p:spTree>
    <p:extLst>
      <p:ext uri="{BB962C8B-B14F-4D97-AF65-F5344CB8AC3E}">
        <p14:creationId xmlns:p14="http://schemas.microsoft.com/office/powerpoint/2010/main" val="3185670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9960"/>
          <a:stretch/>
        </p:blipFill>
        <p:spPr>
          <a:xfrm>
            <a:off x="77896" y="0"/>
            <a:ext cx="11667988" cy="1386681"/>
          </a:xfrm>
          <a:prstGeom prst="rect">
            <a:avLst/>
          </a:prstGeom>
        </p:spPr>
      </p:pic>
      <p:pic>
        <p:nvPicPr>
          <p:cNvPr id="3" name="Picture 2"/>
          <p:cNvPicPr>
            <a:picLocks noChangeAspect="1"/>
          </p:cNvPicPr>
          <p:nvPr/>
        </p:nvPicPr>
        <p:blipFill rotWithShape="1">
          <a:blip r:embed="rId3"/>
          <a:srcRect t="14573"/>
          <a:stretch/>
        </p:blipFill>
        <p:spPr>
          <a:xfrm>
            <a:off x="1699953" y="1386681"/>
            <a:ext cx="7876309" cy="4718503"/>
          </a:xfrm>
          <a:prstGeom prst="rect">
            <a:avLst/>
          </a:prstGeom>
        </p:spPr>
      </p:pic>
      <p:sp>
        <p:nvSpPr>
          <p:cNvPr id="4" name="TextBox 3"/>
          <p:cNvSpPr txBox="1"/>
          <p:nvPr/>
        </p:nvSpPr>
        <p:spPr>
          <a:xfrm>
            <a:off x="2111432" y="6284422"/>
            <a:ext cx="7307706" cy="369332"/>
          </a:xfrm>
          <a:prstGeom prst="rect">
            <a:avLst/>
          </a:prstGeom>
          <a:noFill/>
        </p:spPr>
        <p:txBody>
          <a:bodyPr wrap="none" rtlCol="0">
            <a:spAutoFit/>
          </a:bodyPr>
          <a:lstStyle/>
          <a:p>
            <a:r>
              <a:rPr lang="en-US" dirty="0" smtClean="0"/>
              <a:t>Toronto International Airport 2 h away:  Direct flights from most major cities</a:t>
            </a:r>
            <a:endParaRPr lang="en-US" dirty="0"/>
          </a:p>
        </p:txBody>
      </p:sp>
    </p:spTree>
    <p:extLst>
      <p:ext uri="{BB962C8B-B14F-4D97-AF65-F5344CB8AC3E}">
        <p14:creationId xmlns:p14="http://schemas.microsoft.com/office/powerpoint/2010/main" val="3420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5689" b="-1"/>
          <a:stretch/>
        </p:blipFill>
        <p:spPr>
          <a:xfrm>
            <a:off x="0" y="0"/>
            <a:ext cx="12052834" cy="3066659"/>
          </a:xfrm>
          <a:prstGeom prst="rect">
            <a:avLst/>
          </a:prstGeom>
        </p:spPr>
      </p:pic>
      <p:pic>
        <p:nvPicPr>
          <p:cNvPr id="3" name="Picture 2"/>
          <p:cNvPicPr>
            <a:picLocks noChangeAspect="1"/>
          </p:cNvPicPr>
          <p:nvPr/>
        </p:nvPicPr>
        <p:blipFill rotWithShape="1">
          <a:blip r:embed="rId3"/>
          <a:srcRect t="33065" r="17913" b="10021"/>
          <a:stretch/>
        </p:blipFill>
        <p:spPr>
          <a:xfrm>
            <a:off x="139166" y="3356610"/>
            <a:ext cx="6094961" cy="3210445"/>
          </a:xfrm>
          <a:prstGeom prst="rect">
            <a:avLst/>
          </a:prstGeom>
        </p:spPr>
      </p:pic>
      <p:pic>
        <p:nvPicPr>
          <p:cNvPr id="4" name="Picture 3"/>
          <p:cNvPicPr>
            <a:picLocks noChangeAspect="1"/>
          </p:cNvPicPr>
          <p:nvPr/>
        </p:nvPicPr>
        <p:blipFill rotWithShape="1">
          <a:blip r:embed="rId4"/>
          <a:srcRect l="10422" t="18433"/>
          <a:stretch/>
        </p:blipFill>
        <p:spPr>
          <a:xfrm>
            <a:off x="6763933" y="2481262"/>
            <a:ext cx="5288901" cy="4376738"/>
          </a:xfrm>
          <a:prstGeom prst="rect">
            <a:avLst/>
          </a:prstGeom>
        </p:spPr>
      </p:pic>
    </p:spTree>
    <p:extLst>
      <p:ext uri="{BB962C8B-B14F-4D97-AF65-F5344CB8AC3E}">
        <p14:creationId xmlns:p14="http://schemas.microsoft.com/office/powerpoint/2010/main" val="165844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85" y="634162"/>
            <a:ext cx="12023829" cy="5589674"/>
          </a:xfrm>
          <a:prstGeom prst="rect">
            <a:avLst/>
          </a:prstGeom>
        </p:spPr>
      </p:pic>
    </p:spTree>
    <p:extLst>
      <p:ext uri="{BB962C8B-B14F-4D97-AF65-F5344CB8AC3E}">
        <p14:creationId xmlns:p14="http://schemas.microsoft.com/office/powerpoint/2010/main" val="519597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4" t="-214" r="25357" b="214"/>
          <a:stretch/>
        </p:blipFill>
        <p:spPr>
          <a:xfrm>
            <a:off x="-27493" y="1121809"/>
            <a:ext cx="12219493" cy="5463468"/>
          </a:xfrm>
          <a:prstGeom prst="rect">
            <a:avLst/>
          </a:prstGeom>
        </p:spPr>
      </p:pic>
      <p:sp>
        <p:nvSpPr>
          <p:cNvPr id="3" name="TextBox 2"/>
          <p:cNvSpPr txBox="1"/>
          <p:nvPr/>
        </p:nvSpPr>
        <p:spPr>
          <a:xfrm>
            <a:off x="4354286" y="97971"/>
            <a:ext cx="2877711" cy="923330"/>
          </a:xfrm>
          <a:prstGeom prst="rect">
            <a:avLst/>
          </a:prstGeom>
          <a:noFill/>
        </p:spPr>
        <p:txBody>
          <a:bodyPr wrap="none" rtlCol="0">
            <a:spAutoFit/>
          </a:bodyPr>
          <a:lstStyle/>
          <a:p>
            <a:r>
              <a:rPr lang="en-US" sz="5400" dirty="0" err="1" smtClean="0"/>
              <a:t>Canalside</a:t>
            </a:r>
            <a:endParaRPr lang="en-US" dirty="0"/>
          </a:p>
        </p:txBody>
      </p:sp>
    </p:spTree>
    <p:extLst>
      <p:ext uri="{BB962C8B-B14F-4D97-AF65-F5344CB8AC3E}">
        <p14:creationId xmlns:p14="http://schemas.microsoft.com/office/powerpoint/2010/main" val="3659305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4028" y="344940"/>
            <a:ext cx="11430000" cy="6429375"/>
          </a:xfrm>
          <a:prstGeom prst="rect">
            <a:avLst/>
          </a:prstGeom>
        </p:spPr>
      </p:pic>
      <p:sp>
        <p:nvSpPr>
          <p:cNvPr id="3" name="TextBox 2"/>
          <p:cNvSpPr txBox="1"/>
          <p:nvPr/>
        </p:nvSpPr>
        <p:spPr>
          <a:xfrm>
            <a:off x="1055914" y="827314"/>
            <a:ext cx="3291478" cy="923330"/>
          </a:xfrm>
          <a:prstGeom prst="rect">
            <a:avLst/>
          </a:prstGeom>
          <a:noFill/>
        </p:spPr>
        <p:txBody>
          <a:bodyPr wrap="none" rtlCol="0">
            <a:spAutoFit/>
          </a:bodyPr>
          <a:lstStyle/>
          <a:p>
            <a:r>
              <a:rPr lang="en-US" sz="5400" dirty="0" err="1" smtClean="0"/>
              <a:t>Riverworks</a:t>
            </a:r>
            <a:endParaRPr lang="en-US" dirty="0"/>
          </a:p>
        </p:txBody>
      </p:sp>
    </p:spTree>
    <p:extLst>
      <p:ext uri="{BB962C8B-B14F-4D97-AF65-F5344CB8AC3E}">
        <p14:creationId xmlns:p14="http://schemas.microsoft.com/office/powerpoint/2010/main" val="2422267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TotalTime>
  <Words>258</Words>
  <Application>Microsoft Macintosh PowerPoint</Application>
  <PresentationFormat>Widescreen</PresentationFormat>
  <Paragraphs>88</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Tempus Sans ITC</vt:lpstr>
      <vt:lpstr>Times</vt:lpstr>
      <vt:lpstr>Office Theme</vt:lpstr>
      <vt:lpstr>PowerPoint Presentation</vt:lpstr>
      <vt:lpstr>PowerPoint Presentation</vt:lpstr>
      <vt:lpstr>Academic Institutions Close By:  University of Buffalo, SUNY  University of Toronto  McMaster University  Brock College  University of Rochester  Rochester Institute of Technology  Syracuse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amarkelz</dc:creator>
  <cp:lastModifiedBy>Peter H Siegel</cp:lastModifiedBy>
  <cp:revision>11</cp:revision>
  <dcterms:created xsi:type="dcterms:W3CDTF">2017-08-28T06:41:12Z</dcterms:created>
  <dcterms:modified xsi:type="dcterms:W3CDTF">2017-09-06T21:56:37Z</dcterms:modified>
</cp:coreProperties>
</file>