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rels" ContentType="application/vnd.openxmlformats-package.relationships+xml"/>
  <Default Extension="gif" ContentType="image/gif"/>
  <Default Extension="tif" ContentType="image/tiff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8"/>
  </p:notesMasterIdLst>
  <p:handoutMasterIdLst>
    <p:handoutMasterId r:id="rId19"/>
  </p:handoutMasterIdLst>
  <p:sldIdLst>
    <p:sldId id="281" r:id="rId2"/>
    <p:sldId id="297" r:id="rId3"/>
    <p:sldId id="257" r:id="rId4"/>
    <p:sldId id="298" r:id="rId5"/>
    <p:sldId id="304" r:id="rId6"/>
    <p:sldId id="258" r:id="rId7"/>
    <p:sldId id="289" r:id="rId8"/>
    <p:sldId id="299" r:id="rId9"/>
    <p:sldId id="300" r:id="rId10"/>
    <p:sldId id="267" r:id="rId11"/>
    <p:sldId id="301" r:id="rId12"/>
    <p:sldId id="302" r:id="rId13"/>
    <p:sldId id="284" r:id="rId14"/>
    <p:sldId id="303" r:id="rId15"/>
    <p:sldId id="260" r:id="rId16"/>
    <p:sldId id="268" r:id="rId1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322" autoAdjust="0"/>
    <p:restoredTop sz="94660"/>
  </p:normalViewPr>
  <p:slideViewPr>
    <p:cSldViewPr>
      <p:cViewPr>
        <p:scale>
          <a:sx n="90" d="100"/>
          <a:sy n="90" d="100"/>
        </p:scale>
        <p:origin x="-1824" y="-8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printerSettings" Target="printerSettings/printerSettings1.bin"/><Relationship Id="rId21" Type="http://schemas.openxmlformats.org/officeDocument/2006/relationships/presProps" Target="presProps.xml"/><Relationship Id="rId22" Type="http://schemas.openxmlformats.org/officeDocument/2006/relationships/viewProps" Target="viewProps.xml"/><Relationship Id="rId23" Type="http://schemas.openxmlformats.org/officeDocument/2006/relationships/theme" Target="theme/theme1.xml"/><Relationship Id="rId24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F7D2A5F-ABCB-2843-A7B2-F5E35FF2E630}" type="datetimeFigureOut">
              <a:rPr lang="en-US" smtClean="0"/>
              <a:t>9/2/13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88CDDAD-6292-1140-B44A-B8779FA8860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457825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542EC2-53F9-417A-8B6B-D55A7C2D3FF3}" type="datetimeFigureOut">
              <a:rPr lang="en-US" smtClean="0"/>
              <a:t>9/2/13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BCC15F-2B1E-4179-BC61-823524FACDA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162545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73390148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85EDB05-6EF0-4104-80BF-F568F3289895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93252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4" Type="http://schemas.openxmlformats.org/officeDocument/2006/relationships/image" Target="../media/image1.gif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 userDrawn="1"/>
        </p:nvSpPr>
        <p:spPr>
          <a:xfrm>
            <a:off x="152400" y="28222"/>
            <a:ext cx="4536957" cy="113877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b="1" dirty="0" smtClean="0">
                <a:solidFill>
                  <a:srgbClr val="333399">
                    <a:lumMod val="75000"/>
                  </a:srgbClr>
                </a:solidFill>
              </a:rPr>
              <a:t>IRMMW</a:t>
            </a:r>
            <a:r>
              <a:rPr lang="en-US" sz="3600" b="1" dirty="0" smtClean="0">
                <a:solidFill>
                  <a:srgbClr val="333399">
                    <a:lumMod val="75000"/>
                  </a:srgbClr>
                </a:solidFill>
              </a:rPr>
              <a:t>-THz 2014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3200" i="1" dirty="0" smtClean="0">
                <a:solidFill>
                  <a:srgbClr val="333399">
                    <a:lumMod val="75000"/>
                  </a:srgbClr>
                </a:solidFill>
              </a:rPr>
              <a:t>THz: The Next Generation</a:t>
            </a:r>
            <a:endParaRPr lang="en-US" sz="3200" i="1" dirty="0">
              <a:solidFill>
                <a:srgbClr val="333399">
                  <a:lumMod val="75000"/>
                </a:srgbClr>
              </a:solidFill>
            </a:endParaRP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0" y="1219200"/>
            <a:ext cx="9144000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 userDrawn="1"/>
        </p:nvSpPr>
        <p:spPr>
          <a:xfrm>
            <a:off x="0" y="6581001"/>
            <a:ext cx="130035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8/28/13 PHS&amp;CW</a:t>
            </a:r>
            <a:endParaRPr lang="en-US" sz="1200" dirty="0"/>
          </a:p>
        </p:txBody>
      </p:sp>
      <p:sp>
        <p:nvSpPr>
          <p:cNvPr id="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‹#›</a:t>
            </a:fld>
            <a:endParaRPr lang="en-US"/>
          </a:p>
        </p:txBody>
      </p:sp>
      <p:pic>
        <p:nvPicPr>
          <p:cNvPr id="3" name="Picture 2" descr="logo-3.gif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10200" y="-4640"/>
            <a:ext cx="3733800" cy="1206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45123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760" r:id="rId2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eg"/><Relationship Id="rId5" Type="http://schemas.openxmlformats.org/officeDocument/2006/relationships/image" Target="../media/image5.tif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4" Type="http://schemas.openxmlformats.org/officeDocument/2006/relationships/image" Target="../media/image13.jpeg"/><Relationship Id="rId5" Type="http://schemas.openxmlformats.org/officeDocument/2006/relationships/image" Target="../media/image14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4" Type="http://schemas.openxmlformats.org/officeDocument/2006/relationships/image" Target="../media/image17.jpeg"/><Relationship Id="rId5" Type="http://schemas.openxmlformats.org/officeDocument/2006/relationships/image" Target="../media/image18.gif"/><Relationship Id="rId6" Type="http://schemas.openxmlformats.org/officeDocument/2006/relationships/image" Target="../media/image1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4" Type="http://schemas.openxmlformats.org/officeDocument/2006/relationships/image" Target="../media/image8.jpe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6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pic>
        <p:nvPicPr>
          <p:cNvPr id="1026" name="Picture 2" descr="C:\Users\Chris\Desktop\My Documents\THz\IRMMTW\SU\tucson_sunset_1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543" r="9794"/>
          <a:stretch/>
        </p:blipFill>
        <p:spPr bwMode="auto">
          <a:xfrm>
            <a:off x="-152400" y="-1"/>
            <a:ext cx="9296399" cy="5257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0" y="609600"/>
            <a:ext cx="9144000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4800" b="1" baseline="0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IRMMW-THz 2014</a:t>
            </a:r>
          </a:p>
          <a:p>
            <a:pPr algn="ctr"/>
            <a:r>
              <a:rPr lang="en-US" sz="4800" i="1" baseline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The </a:t>
            </a:r>
            <a:r>
              <a:rPr lang="en-US" sz="4800" b="1" i="1" baseline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Next</a:t>
            </a:r>
            <a:r>
              <a:rPr lang="en-US" sz="4800" i="1" baseline="0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Generation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0" y="4419600"/>
            <a:ext cx="9144000" cy="289310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 smtClean="0">
                <a:solidFill>
                  <a:srgbClr val="FFC000"/>
                </a:solidFill>
              </a:rPr>
              <a:t>39</a:t>
            </a:r>
            <a:r>
              <a:rPr lang="en-US" sz="2400" b="1" baseline="30000" dirty="0" smtClean="0">
                <a:solidFill>
                  <a:srgbClr val="FFC000"/>
                </a:solidFill>
              </a:rPr>
              <a:t>th</a:t>
            </a:r>
            <a:r>
              <a:rPr lang="en-US" sz="2400" b="1" dirty="0" smtClean="0">
                <a:solidFill>
                  <a:srgbClr val="FFC000"/>
                </a:solidFill>
              </a:rPr>
              <a:t> International Conference on </a:t>
            </a:r>
          </a:p>
          <a:p>
            <a:pPr algn="ctr"/>
            <a:r>
              <a:rPr lang="en-US" sz="2400" b="1" i="1" dirty="0" smtClean="0">
                <a:solidFill>
                  <a:srgbClr val="FFC000"/>
                </a:solidFill>
              </a:rPr>
              <a:t>Infrared, Millimeter, and Terahertz Waves</a:t>
            </a:r>
          </a:p>
          <a:p>
            <a:pPr algn="ctr"/>
            <a:r>
              <a:rPr lang="en-US" sz="2400" b="1" i="1" dirty="0" smtClean="0">
                <a:solidFill>
                  <a:schemeClr val="bg1"/>
                </a:solidFill>
              </a:rPr>
              <a:t>September 15 – 19</a:t>
            </a:r>
            <a:r>
              <a:rPr lang="en-US" sz="2400" b="1" i="1" baseline="30000" dirty="0" smtClean="0">
                <a:solidFill>
                  <a:schemeClr val="bg1"/>
                </a:solidFill>
              </a:rPr>
              <a:t>th</a:t>
            </a:r>
            <a:r>
              <a:rPr lang="en-US" sz="2400" b="1" i="1" dirty="0" smtClean="0">
                <a:solidFill>
                  <a:schemeClr val="bg1"/>
                </a:solidFill>
              </a:rPr>
              <a:t>, 2014 on the campus of</a:t>
            </a:r>
          </a:p>
          <a:p>
            <a:pPr algn="ctr"/>
            <a:endParaRPr lang="en-US" sz="2200" b="1" i="1" dirty="0">
              <a:solidFill>
                <a:schemeClr val="bg1"/>
              </a:solidFill>
            </a:endParaRPr>
          </a:p>
          <a:p>
            <a:pPr algn="ctr"/>
            <a:endParaRPr lang="en-US" sz="2200" b="1" i="1" dirty="0" smtClean="0">
              <a:solidFill>
                <a:schemeClr val="bg1"/>
              </a:solidFill>
            </a:endParaRPr>
          </a:p>
          <a:p>
            <a:pPr algn="ctr"/>
            <a:endParaRPr lang="en-US" sz="2200" b="1" i="1" dirty="0" smtClean="0">
              <a:solidFill>
                <a:schemeClr val="bg1"/>
              </a:solidFill>
            </a:endParaRPr>
          </a:p>
          <a:p>
            <a:pPr algn="ctr"/>
            <a:endParaRPr lang="en-US" sz="2200" b="1" i="1" dirty="0">
              <a:solidFill>
                <a:schemeClr val="bg1"/>
              </a:solidFill>
            </a:endParaRPr>
          </a:p>
          <a:p>
            <a:pPr algn="ctr"/>
            <a:endParaRPr lang="en-US" sz="2200" b="1" i="1" dirty="0">
              <a:solidFill>
                <a:schemeClr val="bg1"/>
              </a:solidFill>
            </a:endParaRPr>
          </a:p>
        </p:txBody>
      </p:sp>
      <p:pic>
        <p:nvPicPr>
          <p:cNvPr id="7" name="Picture 6" descr="rev_dwnld_ua_blocka_az_rgb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784568" y="5943600"/>
            <a:ext cx="1210591" cy="990600"/>
          </a:xfrm>
          <a:prstGeom prst="rect">
            <a:avLst/>
          </a:prstGeom>
        </p:spPr>
      </p:pic>
      <p:pic>
        <p:nvPicPr>
          <p:cNvPr id="10" name="Picture 18" descr="http://protectarizonafreedom.com/wp-content/uploads/2010/10/ASU-logo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1000" y="6096000"/>
            <a:ext cx="1323919" cy="551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Content Placeholder 10" descr="logo-clear-orange.tif"/>
          <p:cNvPicPr>
            <a:picLocks noGrp="1" noChangeAspect="1"/>
          </p:cNvPicPr>
          <p:nvPr>
            <p:ph idx="4294967295"/>
          </p:nvPr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40905" r="-40905"/>
          <a:stretch>
            <a:fillRect/>
          </a:stretch>
        </p:blipFill>
        <p:spPr>
          <a:xfrm>
            <a:off x="7239000" y="5943600"/>
            <a:ext cx="1662479" cy="914400"/>
          </a:xfrm>
          <a:prstGeom prst="rect">
            <a:avLst/>
          </a:prstGeom>
        </p:spPr>
      </p:pic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1650204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629400" y="1371600"/>
            <a:ext cx="2286000" cy="22860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600" b="1" dirty="0" smtClean="0"/>
              <a:t>Plenary </a:t>
            </a:r>
            <a:br>
              <a:rPr lang="en-US" sz="3600" b="1" dirty="0" smtClean="0"/>
            </a:br>
            <a:r>
              <a:rPr lang="en-US" sz="3600" b="1" dirty="0" smtClean="0"/>
              <a:t>Session</a:t>
            </a:r>
            <a:br>
              <a:rPr lang="en-US" sz="3600" b="1" dirty="0" smtClean="0"/>
            </a:br>
            <a:r>
              <a:rPr lang="en-US" sz="3600" b="1" dirty="0" smtClean="0"/>
              <a:t>Space</a:t>
            </a:r>
            <a:br>
              <a:rPr lang="en-US" sz="3600" b="1" dirty="0" smtClean="0"/>
            </a:br>
            <a:endParaRPr lang="en-US" sz="3100" i="1" dirty="0"/>
          </a:p>
        </p:txBody>
      </p:sp>
      <p:pic>
        <p:nvPicPr>
          <p:cNvPr id="9218" name="Picture 2" descr="C:\Users\Chris\Desktop\My Documents\THz\IRMMTW\SU\centennial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" y="1371600"/>
            <a:ext cx="6509327" cy="29225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http://music.arizona.edu/downloads/CH_seating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850" b="3076"/>
          <a:stretch/>
        </p:blipFill>
        <p:spPr bwMode="auto">
          <a:xfrm>
            <a:off x="4876800" y="4495800"/>
            <a:ext cx="3962400" cy="1874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1600200" y="5895426"/>
            <a:ext cx="32766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Crowder Hall</a:t>
            </a:r>
          </a:p>
          <a:p>
            <a:r>
              <a:rPr lang="en-US" sz="2800" dirty="0" smtClean="0"/>
              <a:t>544 Seats (BOOKED)</a:t>
            </a:r>
            <a:endParaRPr lang="en-US" sz="2800" dirty="0"/>
          </a:p>
        </p:txBody>
      </p:sp>
      <p:sp>
        <p:nvSpPr>
          <p:cNvPr id="5" name="TextBox 4"/>
          <p:cNvSpPr txBox="1"/>
          <p:nvPr/>
        </p:nvSpPr>
        <p:spPr>
          <a:xfrm>
            <a:off x="152400" y="4343400"/>
            <a:ext cx="480060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Centennial Hall: 2,500 Seats</a:t>
            </a:r>
          </a:p>
          <a:p>
            <a:r>
              <a:rPr lang="en-US" sz="2800" dirty="0" smtClean="0"/>
              <a:t>(Cannot reserve until UA class schedule has been set - soon)</a:t>
            </a:r>
            <a:endParaRPr lang="en-US" sz="28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2748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09600" y="2057400"/>
            <a:ext cx="80010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Banquet location and/or a coupled excursion are </a:t>
            </a:r>
            <a:r>
              <a:rPr lang="en-US" sz="2400" dirty="0" smtClean="0">
                <a:solidFill>
                  <a:srgbClr val="FF0000"/>
                </a:solidFill>
                <a:latin typeface="Calibri"/>
                <a:cs typeface="Calibri"/>
              </a:rPr>
              <a:t>not yet finalized</a:t>
            </a:r>
            <a:r>
              <a:rPr lang="en-US" sz="2400" dirty="0" smtClean="0">
                <a:latin typeface="Calibri"/>
                <a:cs typeface="Calibri"/>
              </a:rPr>
              <a:t>. These depend somewhat on registration numbers and potential grant/sponsor/vendor funding.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Due to continuing US govt. sequestration in 2014 we are budgeting for </a:t>
            </a:r>
            <a:r>
              <a:rPr lang="en-US" sz="2400" u="sng" dirty="0" smtClean="0">
                <a:latin typeface="Calibri"/>
                <a:cs typeface="Calibri"/>
              </a:rPr>
              <a:t>NO EXTERNAL FINANCIAL SUPPORT</a:t>
            </a:r>
            <a:r>
              <a:rPr lang="en-US" sz="2400" dirty="0" smtClean="0">
                <a:latin typeface="Calibri"/>
                <a:cs typeface="Calibri"/>
              </a:rPr>
              <a:t>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In a doomsday scenario, the Banquet will be held at the UA facilities in the Student Union.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If funds start to become available, or registration/exhibitor numbers increase, we will move the banquet to a more unique/costly site (Desert Museum, Biosphere, etc.). </a:t>
            </a:r>
          </a:p>
          <a:p>
            <a:pPr marL="342900" indent="-342900">
              <a:buFont typeface="Arial"/>
              <a:buChar char="•"/>
            </a:pPr>
            <a:r>
              <a:rPr lang="en-US" sz="2400" dirty="0" smtClean="0">
                <a:latin typeface="Calibri"/>
                <a:cs typeface="Calibri"/>
              </a:rPr>
              <a:t>An excursion is also planned, but not yet firmed up.</a:t>
            </a:r>
          </a:p>
          <a:p>
            <a:pPr algn="ctr"/>
            <a:r>
              <a:rPr lang="en-US" sz="2400" b="1" dirty="0" smtClean="0">
                <a:solidFill>
                  <a:srgbClr val="FF0000"/>
                </a:solidFill>
                <a:latin typeface="Calibri"/>
                <a:cs typeface="Calibri"/>
              </a:rPr>
              <a:t>We will report to the IOC on final plans in the spring.</a:t>
            </a:r>
            <a:endParaRPr lang="en-US" sz="2400" b="1" dirty="0">
              <a:solidFill>
                <a:srgbClr val="FF0000"/>
              </a:solidFill>
              <a:latin typeface="Calibri"/>
              <a:cs typeface="Calibri"/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 idx="4294967295"/>
          </p:nvPr>
        </p:nvSpPr>
        <p:spPr>
          <a:xfrm>
            <a:off x="0" y="1447800"/>
            <a:ext cx="7239000" cy="914400"/>
          </a:xfrm>
          <a:prstGeom prst="rect">
            <a:avLst/>
          </a:prstGeom>
        </p:spPr>
        <p:txBody>
          <a:bodyPr>
            <a:normAutofit/>
          </a:bodyPr>
          <a:lstStyle/>
          <a:p>
            <a:r>
              <a:rPr lang="en-US" sz="3600" b="1" dirty="0" smtClean="0"/>
              <a:t>Banquet and/or Excursion</a:t>
            </a:r>
            <a:endParaRPr lang="en-US" sz="3100" i="1" dirty="0"/>
          </a:p>
        </p:txBody>
      </p:sp>
    </p:spTree>
    <p:extLst>
      <p:ext uri="{BB962C8B-B14F-4D97-AF65-F5344CB8AC3E}">
        <p14:creationId xmlns:p14="http://schemas.microsoft.com/office/powerpoint/2010/main" val="381630671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2"/>
          <p:cNvSpPr>
            <a:spLocks noChangeArrowheads="1"/>
          </p:cNvSpPr>
          <p:nvPr/>
        </p:nvSpPr>
        <p:spPr bwMode="auto">
          <a:xfrm>
            <a:off x="7086600" y="1447800"/>
            <a:ext cx="1905000" cy="5105400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3394075" y="1524000"/>
            <a:ext cx="2362200" cy="376237"/>
          </a:xfrm>
          <a:prstGeom prst="rect">
            <a:avLst/>
          </a:prstGeom>
          <a:solidFill>
            <a:srgbClr val="FF33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 dirty="0"/>
              <a:t>ANNOUNCEMENTS</a:t>
            </a:r>
          </a:p>
        </p:txBody>
      </p:sp>
      <p:sp>
        <p:nvSpPr>
          <p:cNvPr id="6" name="Text Box 8"/>
          <p:cNvSpPr txBox="1">
            <a:spLocks noChangeArrowheads="1"/>
          </p:cNvSpPr>
          <p:nvPr/>
        </p:nvSpPr>
        <p:spPr bwMode="auto">
          <a:xfrm>
            <a:off x="3200400" y="2133600"/>
            <a:ext cx="2835275" cy="376237"/>
          </a:xfrm>
          <a:prstGeom prst="rect">
            <a:avLst/>
          </a:prstGeom>
          <a:solidFill>
            <a:srgbClr val="FF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 dirty="0"/>
              <a:t>PLENARY SESSION (1P)</a:t>
            </a:r>
          </a:p>
        </p:txBody>
      </p:sp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228600" y="2743200"/>
            <a:ext cx="1552575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2A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8" name="Text Box 11"/>
          <p:cNvSpPr txBox="1">
            <a:spLocks noChangeArrowheads="1"/>
          </p:cNvSpPr>
          <p:nvPr/>
        </p:nvSpPr>
        <p:spPr bwMode="auto">
          <a:xfrm>
            <a:off x="1905000" y="2743200"/>
            <a:ext cx="1552575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2B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9" name="Text Box 12"/>
          <p:cNvSpPr txBox="1">
            <a:spLocks noChangeArrowheads="1"/>
          </p:cNvSpPr>
          <p:nvPr/>
        </p:nvSpPr>
        <p:spPr bwMode="auto">
          <a:xfrm>
            <a:off x="3581400" y="2743200"/>
            <a:ext cx="1577975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2G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5305425" y="2743200"/>
            <a:ext cx="1552575" cy="650875"/>
          </a:xfrm>
          <a:prstGeom prst="rect">
            <a:avLst/>
          </a:prstGeom>
          <a:solidFill>
            <a:srgbClr val="FFFF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2K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1" name="Text Box 15"/>
          <p:cNvSpPr txBox="1">
            <a:spLocks noChangeArrowheads="1"/>
          </p:cNvSpPr>
          <p:nvPr/>
        </p:nvSpPr>
        <p:spPr bwMode="auto">
          <a:xfrm>
            <a:off x="228600" y="3581400"/>
            <a:ext cx="6629400" cy="376238"/>
          </a:xfrm>
          <a:prstGeom prst="rect">
            <a:avLst/>
          </a:prstGeom>
          <a:solidFill>
            <a:srgbClr val="00CC66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/>
            <a:r>
              <a:rPr lang="en-US"/>
              <a:t>LUNCH</a:t>
            </a:r>
          </a:p>
        </p:txBody>
      </p:sp>
      <p:sp>
        <p:nvSpPr>
          <p:cNvPr id="12" name="Text Box 16"/>
          <p:cNvSpPr txBox="1">
            <a:spLocks noChangeArrowheads="1"/>
          </p:cNvSpPr>
          <p:nvPr/>
        </p:nvSpPr>
        <p:spPr bwMode="auto">
          <a:xfrm>
            <a:off x="228600" y="4191000"/>
            <a:ext cx="1552575" cy="650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3A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3" name="Text Box 17"/>
          <p:cNvSpPr txBox="1">
            <a:spLocks noChangeArrowheads="1"/>
          </p:cNvSpPr>
          <p:nvPr/>
        </p:nvSpPr>
        <p:spPr bwMode="auto">
          <a:xfrm>
            <a:off x="1905000" y="4191000"/>
            <a:ext cx="1552575" cy="650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3B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4" name="Text Box 18"/>
          <p:cNvSpPr txBox="1">
            <a:spLocks noChangeArrowheads="1"/>
          </p:cNvSpPr>
          <p:nvPr/>
        </p:nvSpPr>
        <p:spPr bwMode="auto">
          <a:xfrm>
            <a:off x="3581400" y="4191000"/>
            <a:ext cx="1577975" cy="650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3G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5" name="Text Box 19"/>
          <p:cNvSpPr txBox="1">
            <a:spLocks noChangeArrowheads="1"/>
          </p:cNvSpPr>
          <p:nvPr/>
        </p:nvSpPr>
        <p:spPr bwMode="auto">
          <a:xfrm>
            <a:off x="5305425" y="4191000"/>
            <a:ext cx="1552575" cy="650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3K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6" name="Text Box 20"/>
          <p:cNvSpPr txBox="1">
            <a:spLocks noChangeArrowheads="1"/>
          </p:cNvSpPr>
          <p:nvPr/>
        </p:nvSpPr>
        <p:spPr bwMode="auto">
          <a:xfrm>
            <a:off x="228600" y="5181600"/>
            <a:ext cx="1552575" cy="650875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4A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7" name="Text Box 21"/>
          <p:cNvSpPr txBox="1">
            <a:spLocks noChangeArrowheads="1"/>
          </p:cNvSpPr>
          <p:nvPr/>
        </p:nvSpPr>
        <p:spPr bwMode="auto">
          <a:xfrm>
            <a:off x="1905000" y="5181600"/>
            <a:ext cx="1552575" cy="650875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4B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3581400" y="5181600"/>
            <a:ext cx="1577975" cy="650875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4G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19" name="Text Box 23"/>
          <p:cNvSpPr txBox="1">
            <a:spLocks noChangeArrowheads="1"/>
          </p:cNvSpPr>
          <p:nvPr/>
        </p:nvSpPr>
        <p:spPr bwMode="auto">
          <a:xfrm>
            <a:off x="5305425" y="5181600"/>
            <a:ext cx="1552575" cy="650875"/>
          </a:xfrm>
          <a:prstGeom prst="rect">
            <a:avLst/>
          </a:prstGeom>
          <a:solidFill>
            <a:srgbClr val="9966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/>
              <a:t>SESSION 4K</a:t>
            </a:r>
          </a:p>
          <a:p>
            <a:pPr algn="ctr"/>
            <a:r>
              <a:rPr lang="en-US"/>
              <a:t>(M/T/W/R/F)</a:t>
            </a:r>
          </a:p>
        </p:txBody>
      </p:sp>
      <p:sp>
        <p:nvSpPr>
          <p:cNvPr id="20" name="Text Box 24"/>
          <p:cNvSpPr txBox="1">
            <a:spLocks noChangeArrowheads="1"/>
          </p:cNvSpPr>
          <p:nvPr/>
        </p:nvSpPr>
        <p:spPr bwMode="auto">
          <a:xfrm>
            <a:off x="1584325" y="6096000"/>
            <a:ext cx="3749675" cy="376238"/>
          </a:xfrm>
          <a:prstGeom prst="rect">
            <a:avLst/>
          </a:prstGeom>
          <a:solidFill>
            <a:srgbClr val="DDDDDD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POSTER SESSION 5D  (M/T/W/R)</a:t>
            </a:r>
          </a:p>
        </p:txBody>
      </p:sp>
      <p:sp>
        <p:nvSpPr>
          <p:cNvPr id="21" name="Text Box 25"/>
          <p:cNvSpPr txBox="1">
            <a:spLocks noChangeArrowheads="1"/>
          </p:cNvSpPr>
          <p:nvPr/>
        </p:nvSpPr>
        <p:spPr bwMode="auto">
          <a:xfrm>
            <a:off x="7162800" y="1600200"/>
            <a:ext cx="17526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8:45-9:00 am</a:t>
            </a:r>
          </a:p>
        </p:txBody>
      </p:sp>
      <p:sp>
        <p:nvSpPr>
          <p:cNvPr id="22" name="Text Box 26"/>
          <p:cNvSpPr txBox="1">
            <a:spLocks noChangeArrowheads="1"/>
          </p:cNvSpPr>
          <p:nvPr/>
        </p:nvSpPr>
        <p:spPr bwMode="auto">
          <a:xfrm>
            <a:off x="7162800" y="2147888"/>
            <a:ext cx="17526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9:00-10:30 am</a:t>
            </a:r>
          </a:p>
        </p:txBody>
      </p:sp>
      <p:sp>
        <p:nvSpPr>
          <p:cNvPr id="23" name="Text Box 27"/>
          <p:cNvSpPr txBox="1">
            <a:spLocks noChangeArrowheads="1"/>
          </p:cNvSpPr>
          <p:nvPr/>
        </p:nvSpPr>
        <p:spPr bwMode="auto">
          <a:xfrm>
            <a:off x="7162800" y="2895600"/>
            <a:ext cx="178435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r>
              <a:rPr lang="en-US"/>
              <a:t>11:00-12:30 pm</a:t>
            </a:r>
          </a:p>
        </p:txBody>
      </p:sp>
      <p:sp>
        <p:nvSpPr>
          <p:cNvPr id="24" name="Text Box 28"/>
          <p:cNvSpPr txBox="1">
            <a:spLocks noChangeArrowheads="1"/>
          </p:cNvSpPr>
          <p:nvPr/>
        </p:nvSpPr>
        <p:spPr bwMode="auto">
          <a:xfrm>
            <a:off x="7162800" y="3595688"/>
            <a:ext cx="17526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12:30-2:00 pm</a:t>
            </a:r>
          </a:p>
        </p:txBody>
      </p:sp>
      <p:sp>
        <p:nvSpPr>
          <p:cNvPr id="25" name="Text Box 29"/>
          <p:cNvSpPr txBox="1">
            <a:spLocks noChangeArrowheads="1"/>
          </p:cNvSpPr>
          <p:nvPr/>
        </p:nvSpPr>
        <p:spPr bwMode="auto">
          <a:xfrm>
            <a:off x="7162800" y="4357688"/>
            <a:ext cx="17526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2:30-3:30 pm</a:t>
            </a:r>
          </a:p>
        </p:txBody>
      </p:sp>
      <p:sp>
        <p:nvSpPr>
          <p:cNvPr id="26" name="Text Box 30"/>
          <p:cNvSpPr txBox="1">
            <a:spLocks noChangeArrowheads="1"/>
          </p:cNvSpPr>
          <p:nvPr/>
        </p:nvSpPr>
        <p:spPr bwMode="auto">
          <a:xfrm>
            <a:off x="7162800" y="5348288"/>
            <a:ext cx="1752600" cy="36671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4:00-5:30 pm</a:t>
            </a:r>
          </a:p>
        </p:txBody>
      </p:sp>
      <p:sp>
        <p:nvSpPr>
          <p:cNvPr id="27" name="Text Box 31"/>
          <p:cNvSpPr txBox="1">
            <a:spLocks noChangeArrowheads="1"/>
          </p:cNvSpPr>
          <p:nvPr/>
        </p:nvSpPr>
        <p:spPr bwMode="auto">
          <a:xfrm>
            <a:off x="7162800" y="6096000"/>
            <a:ext cx="1752600" cy="366713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r>
              <a:rPr lang="en-US"/>
              <a:t>5:30-7:00 pm</a:t>
            </a:r>
          </a:p>
        </p:txBody>
      </p:sp>
      <p:sp>
        <p:nvSpPr>
          <p:cNvPr id="28" name="Text Box 33"/>
          <p:cNvSpPr txBox="1">
            <a:spLocks noChangeArrowheads="1"/>
          </p:cNvSpPr>
          <p:nvPr/>
        </p:nvSpPr>
        <p:spPr bwMode="auto">
          <a:xfrm>
            <a:off x="152400" y="1371600"/>
            <a:ext cx="2895600" cy="12926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sz="2400" b="1" dirty="0" smtClean="0"/>
              <a:t>Session Map </a:t>
            </a:r>
            <a:r>
              <a:rPr lang="en-US" b="1" dirty="0" smtClean="0"/>
              <a:t>assuming 260 Oral talks </a:t>
            </a:r>
          </a:p>
          <a:p>
            <a:r>
              <a:rPr lang="en-US" b="1" dirty="0" smtClean="0"/>
              <a:t>(4 II sessions, same as Pasadena in 2008)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30554814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0" y="1295400"/>
            <a:ext cx="9144000" cy="1143000"/>
          </a:xfrm>
          <a:prstGeom prst="rect">
            <a:avLst/>
          </a:prstGeom>
        </p:spPr>
        <p:txBody>
          <a:bodyPr>
            <a:noAutofit/>
          </a:bodyPr>
          <a:lstStyle/>
          <a:p>
            <a:r>
              <a:rPr lang="en-US" sz="2600" dirty="0" smtClean="0"/>
              <a:t>Over </a:t>
            </a:r>
            <a:r>
              <a:rPr lang="en-US" sz="2600" b="1" i="1" dirty="0" smtClean="0"/>
              <a:t>120 Hotels </a:t>
            </a:r>
            <a:r>
              <a:rPr lang="en-US" sz="2600" dirty="0" smtClean="0"/>
              <a:t>and Resorts in Tucson (</a:t>
            </a:r>
            <a:r>
              <a:rPr lang="en-US" sz="2600" dirty="0" smtClean="0">
                <a:solidFill>
                  <a:srgbClr val="FF0000"/>
                </a:solidFill>
              </a:rPr>
              <a:t>discounts, but no blocks</a:t>
            </a:r>
            <a:r>
              <a:rPr lang="en-US" sz="2600" dirty="0" smtClean="0"/>
              <a:t>): </a:t>
            </a:r>
            <a:br>
              <a:rPr lang="en-US" sz="2600" dirty="0" smtClean="0"/>
            </a:br>
            <a:r>
              <a:rPr lang="en-US" sz="2600" dirty="0" smtClean="0"/>
              <a:t>(1000’s of rooms supporting of UA &amp; </a:t>
            </a:r>
            <a:r>
              <a:rPr lang="en-US" sz="2600" dirty="0"/>
              <a:t>a</a:t>
            </a:r>
            <a:r>
              <a:rPr lang="en-US" sz="2600" dirty="0" smtClean="0"/>
              <a:t>nnual Gem &amp; Mineral Show)</a:t>
            </a:r>
            <a:endParaRPr lang="en-US" sz="2600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3328429298"/>
              </p:ext>
            </p:extLst>
          </p:nvPr>
        </p:nvGraphicFramePr>
        <p:xfrm>
          <a:off x="990600" y="2286000"/>
          <a:ext cx="7391400" cy="406146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2463800"/>
                <a:gridCol w="1231900"/>
                <a:gridCol w="1231900"/>
                <a:gridCol w="2463800"/>
              </a:tblGrid>
              <a:tr h="2813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Tucson Marriott University </a:t>
                      </a:r>
                      <a:r>
                        <a:rPr lang="en-US" sz="2000" u="none" strike="noStrike" dirty="0" smtClean="0">
                          <a:solidFill>
                            <a:srgbClr val="FF0000"/>
                          </a:solidFill>
                          <a:effectLst/>
                        </a:rPr>
                        <a:t>Park* </a:t>
                      </a:r>
                      <a:endParaRPr lang="en-US" sz="20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~.5 Miles; 5mins.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Aloft Tucson University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~.5 Miles; 5mins.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Arizona Inn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~1.2 Miles; 5mins.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fr-FR" sz="2000" u="none" strike="noStrike" dirty="0" err="1">
                          <a:effectLst/>
                        </a:rPr>
                        <a:t>InnSuites</a:t>
                      </a:r>
                      <a:r>
                        <a:rPr lang="fr-FR" sz="2000" u="none" strike="noStrike" dirty="0">
                          <a:effectLst/>
                        </a:rPr>
                        <a:t> Boutique </a:t>
                      </a:r>
                      <a:r>
                        <a:rPr lang="fr-FR" sz="2000" u="none" strike="noStrike" dirty="0" err="1">
                          <a:effectLst/>
                        </a:rPr>
                        <a:t>Hotel</a:t>
                      </a:r>
                      <a:r>
                        <a:rPr lang="fr-FR" sz="2000" u="none" strike="noStrike" dirty="0">
                          <a:effectLst/>
                        </a:rPr>
                        <a:t> Suite Collection</a:t>
                      </a:r>
                      <a:endParaRPr lang="fr-FR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~2.0 Miles; 10mins.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Best Western Plus; Royal Sun Inn &amp; Suites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~2.1 Miles; 5mins.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Hotel Congress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~2.3 Miles; 10mins.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Lodge on the Desert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~3.0 Miles; 10mins.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DoubleTree by Hilton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~4.0 Miles; 10mins.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Best Western Plus; InnSuites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~8.5 Miles; 20mins.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The </a:t>
                      </a:r>
                      <a:r>
                        <a:rPr lang="en-US" sz="2000" u="none" strike="noStrike" dirty="0" err="1">
                          <a:effectLst/>
                        </a:rPr>
                        <a:t>Suncatcher</a:t>
                      </a:r>
                      <a:r>
                        <a:rPr lang="en-US" sz="2000" u="none" strike="noStrike" dirty="0">
                          <a:effectLst/>
                        </a:rPr>
                        <a:t>: Fine Country Inn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~7.1 Miles; 20mins.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The Westin La Paloma Resort &amp; Spa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~7.6 Miles; 20mins.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Westward Look; Wyndham Grand Resort &amp; Spa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~8.3 Miles; 20mins.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  <a:tr h="281354"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>
                          <a:effectLst/>
                        </a:rPr>
                        <a:t>White Stallion Ranch</a:t>
                      </a:r>
                      <a:endParaRPr lang="en-US" sz="20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2000" u="none" strike="noStrike" dirty="0">
                          <a:effectLst/>
                        </a:rPr>
                        <a:t>~8.8 Miles; 25mins. </a:t>
                      </a:r>
                      <a:endParaRPr lang="en-US" sz="20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7620" marR="7620" marT="7620" marB="0" anchor="b"/>
                </a:tc>
              </a:tr>
            </a:tbl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533400" y="6400800"/>
            <a:ext cx="802970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solidFill>
                  <a:srgbClr val="FF0000"/>
                </a:solidFill>
              </a:rPr>
              <a:t>*</a:t>
            </a:r>
            <a:r>
              <a:rPr lang="en-US" dirty="0" smtClean="0"/>
              <a:t> </a:t>
            </a:r>
            <a:r>
              <a:rPr lang="en-US" dirty="0" smtClean="0">
                <a:solidFill>
                  <a:srgbClr val="FF0000"/>
                </a:solidFill>
              </a:rPr>
              <a:t>IOC Conference Hotel ($160/night</a:t>
            </a:r>
            <a:r>
              <a:rPr lang="en-US" dirty="0">
                <a:solidFill>
                  <a:srgbClr val="FF0000"/>
                </a:solidFill>
              </a:rPr>
              <a:t>)</a:t>
            </a:r>
            <a:r>
              <a:rPr lang="en-US" dirty="0" smtClean="0">
                <a:solidFill>
                  <a:srgbClr val="FF0000"/>
                </a:solidFill>
              </a:rPr>
              <a:t>    </a:t>
            </a:r>
            <a:r>
              <a:rPr lang="en-US" b="1" dirty="0" smtClean="0">
                <a:solidFill>
                  <a:srgbClr val="FF0000"/>
                </a:solidFill>
              </a:rPr>
              <a:t>TYPICAL PRICING IS $100-$175/room/night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5204664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Box 2"/>
          <p:cNvSpPr txBox="1">
            <a:spLocks noChangeArrowheads="1"/>
          </p:cNvSpPr>
          <p:nvPr/>
        </p:nvSpPr>
        <p:spPr bwMode="auto">
          <a:xfrm>
            <a:off x="609600" y="3200400"/>
            <a:ext cx="7848600" cy="323165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u="sng" dirty="0" smtClean="0">
                <a:solidFill>
                  <a:srgbClr val="000000"/>
                </a:solidFill>
                <a:ea typeface="Dotum" pitchFamily="34" charset="-127"/>
              </a:rPr>
              <a:t>MAJOR COSTS (Approximate):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Hall/Auditorium and booth Rentals: $9,500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Receptions/Committee Luncheons/Banquet: $45,000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All Breakfasts/Coffee Breaks/Poster Session food: $50,000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Paper Submission and Registration Databases : $5,000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Excursions, Gift bags: $18,000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Brochures, Program (book) and Digest (flash drive): $27,000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Audio</a:t>
            </a:r>
            <a:r>
              <a:rPr lang="en-US" sz="2000" dirty="0">
                <a:solidFill>
                  <a:srgbClr val="000000"/>
                </a:solidFill>
                <a:ea typeface="Dotum" pitchFamily="34" charset="-127"/>
              </a:rPr>
              <a:t> </a:t>
            </a: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Visual, signage, badges, tickets: $13,000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Honoraria/travel support: $10,000</a:t>
            </a:r>
            <a:endParaRPr lang="en-US" sz="2000" dirty="0">
              <a:solidFill>
                <a:srgbClr val="000000"/>
              </a:solidFill>
              <a:ea typeface="Dotum" pitchFamily="34" charset="-127"/>
            </a:endParaRP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Society fee ($50/paid attendee): $22,500</a:t>
            </a:r>
            <a:endParaRPr lang="en-US" sz="2400" dirty="0" smtClean="0">
              <a:solidFill>
                <a:srgbClr val="FF3300"/>
              </a:solidFill>
              <a:ea typeface="Dotum" pitchFamily="34" charset="-127"/>
            </a:endParaRPr>
          </a:p>
        </p:txBody>
      </p:sp>
      <p:sp>
        <p:nvSpPr>
          <p:cNvPr id="5" name="Text Box 2"/>
          <p:cNvSpPr txBox="1">
            <a:spLocks noChangeArrowheads="1"/>
          </p:cNvSpPr>
          <p:nvPr/>
        </p:nvSpPr>
        <p:spPr bwMode="auto">
          <a:xfrm>
            <a:off x="533400" y="1219200"/>
            <a:ext cx="4343400" cy="138499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400" u="sng" dirty="0" smtClean="0">
                <a:solidFill>
                  <a:srgbClr val="000000"/>
                </a:solidFill>
                <a:ea typeface="Dotum" pitchFamily="34" charset="-127"/>
              </a:rPr>
              <a:t>REGISTRATION FEES: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Standard Early:      $550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                 Regular</a:t>
            </a:r>
            <a:r>
              <a:rPr lang="en-US" sz="2000" dirty="0">
                <a:solidFill>
                  <a:srgbClr val="000000"/>
                </a:solidFill>
                <a:ea typeface="Dotum" pitchFamily="34" charset="-127"/>
              </a:rPr>
              <a:t>: $</a:t>
            </a: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600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                 Late:       $650</a:t>
            </a:r>
          </a:p>
        </p:txBody>
      </p:sp>
      <p:sp>
        <p:nvSpPr>
          <p:cNvPr id="6" name="Text Box 2"/>
          <p:cNvSpPr txBox="1">
            <a:spLocks noChangeArrowheads="1"/>
          </p:cNvSpPr>
          <p:nvPr/>
        </p:nvSpPr>
        <p:spPr bwMode="auto">
          <a:xfrm>
            <a:off x="4114800" y="1600200"/>
            <a:ext cx="2743200" cy="1015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Student Early:      $400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               Regular</a:t>
            </a:r>
            <a:r>
              <a:rPr lang="en-US" sz="2000" dirty="0">
                <a:solidFill>
                  <a:srgbClr val="000000"/>
                </a:solidFill>
                <a:ea typeface="Dotum" pitchFamily="34" charset="-127"/>
              </a:rPr>
              <a:t>: </a:t>
            </a: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$</a:t>
            </a:r>
            <a:r>
              <a:rPr lang="en-US" sz="2000" dirty="0">
                <a:solidFill>
                  <a:srgbClr val="000000"/>
                </a:solidFill>
                <a:ea typeface="Dotum" pitchFamily="34" charset="-127"/>
              </a:rPr>
              <a:t>5</a:t>
            </a: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00</a:t>
            </a:r>
          </a:p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               Late:       $550</a:t>
            </a:r>
          </a:p>
        </p:txBody>
      </p:sp>
      <p:sp>
        <p:nvSpPr>
          <p:cNvPr id="7" name="Text Box 2"/>
          <p:cNvSpPr txBox="1">
            <a:spLocks noChangeArrowheads="1"/>
          </p:cNvSpPr>
          <p:nvPr/>
        </p:nvSpPr>
        <p:spPr bwMode="auto">
          <a:xfrm>
            <a:off x="609600" y="2514600"/>
            <a:ext cx="28956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Vendors Regular</a:t>
            </a:r>
            <a:r>
              <a:rPr lang="en-US" sz="2000" dirty="0">
                <a:solidFill>
                  <a:srgbClr val="000000"/>
                </a:solidFill>
                <a:ea typeface="Dotum" pitchFamily="34" charset="-127"/>
              </a:rPr>
              <a:t>: </a:t>
            </a:r>
            <a:r>
              <a:rPr lang="en-US" sz="2000" dirty="0" smtClean="0">
                <a:solidFill>
                  <a:srgbClr val="000000"/>
                </a:solidFill>
                <a:ea typeface="Dotum" pitchFamily="34" charset="-127"/>
              </a:rPr>
              <a:t>$2000</a:t>
            </a:r>
          </a:p>
        </p:txBody>
      </p:sp>
      <p:sp>
        <p:nvSpPr>
          <p:cNvPr id="8" name="Text Box 2"/>
          <p:cNvSpPr txBox="1">
            <a:spLocks noChangeArrowheads="1"/>
          </p:cNvSpPr>
          <p:nvPr/>
        </p:nvSpPr>
        <p:spPr bwMode="auto">
          <a:xfrm>
            <a:off x="609600" y="2819400"/>
            <a:ext cx="6781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008000"/>
                </a:solidFill>
                <a:ea typeface="Dotum" pitchFamily="34" charset="-127"/>
              </a:rPr>
              <a:t>Revenue (450 attendees, 325R, 125S &amp; 12 exhibitors): </a:t>
            </a:r>
            <a:r>
              <a:rPr lang="en-US" sz="2000" b="1" u="sng" dirty="0" smtClean="0">
                <a:solidFill>
                  <a:srgbClr val="008000"/>
                </a:solidFill>
                <a:ea typeface="Dotum" pitchFamily="34" charset="-127"/>
              </a:rPr>
              <a:t>$275,000 </a:t>
            </a:r>
          </a:p>
        </p:txBody>
      </p:sp>
      <p:sp>
        <p:nvSpPr>
          <p:cNvPr id="9" name="Text Box 2"/>
          <p:cNvSpPr txBox="1">
            <a:spLocks noChangeArrowheads="1"/>
          </p:cNvSpPr>
          <p:nvPr/>
        </p:nvSpPr>
        <p:spPr bwMode="auto">
          <a:xfrm>
            <a:off x="609600" y="6324600"/>
            <a:ext cx="6781800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r>
              <a:rPr lang="en-US" sz="2000" dirty="0" smtClean="0">
                <a:solidFill>
                  <a:srgbClr val="FF0000"/>
                </a:solidFill>
                <a:ea typeface="Dotum" pitchFamily="34" charset="-127"/>
              </a:rPr>
              <a:t>Expenses: </a:t>
            </a:r>
            <a:r>
              <a:rPr lang="en-US" sz="2000" b="1" u="sng" dirty="0" smtClean="0">
                <a:solidFill>
                  <a:srgbClr val="FF0000"/>
                </a:solidFill>
                <a:ea typeface="Dotum" pitchFamily="34" charset="-127"/>
              </a:rPr>
              <a:t>$200,000</a:t>
            </a:r>
            <a:r>
              <a:rPr lang="en-US" sz="2000" b="1" dirty="0" smtClean="0">
                <a:solidFill>
                  <a:srgbClr val="FF0000"/>
                </a:solidFill>
                <a:ea typeface="Dotum" pitchFamily="34" charset="-127"/>
              </a:rPr>
              <a:t>   </a:t>
            </a:r>
            <a:r>
              <a:rPr lang="en-US" sz="2000" b="1" dirty="0" smtClean="0">
                <a:solidFill>
                  <a:srgbClr val="3366FF"/>
                </a:solidFill>
                <a:ea typeface="Dotum" pitchFamily="34" charset="-127"/>
              </a:rPr>
              <a:t>delta=$75,000 at 450 attendees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68440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:\Users\Chris\Desktop\My Documents\THz\IRMMTW\SU\University-of-Arizona-A8004A37_mountain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1" b="22958"/>
          <a:stretch/>
        </p:blipFill>
        <p:spPr bwMode="auto">
          <a:xfrm>
            <a:off x="3352800" y="4038600"/>
            <a:ext cx="3556000" cy="20517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276600" y="6019800"/>
            <a:ext cx="375673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Catalina Mountains ~ 1.5 </a:t>
            </a:r>
            <a:r>
              <a:rPr lang="en-US" sz="2000" dirty="0" err="1" smtClean="0"/>
              <a:t>hr</a:t>
            </a:r>
            <a:r>
              <a:rPr lang="en-US" sz="2000" dirty="0" smtClean="0"/>
              <a:t> to top</a:t>
            </a:r>
            <a:endParaRPr lang="en-US" sz="2000" dirty="0"/>
          </a:p>
        </p:txBody>
      </p:sp>
      <p:pic>
        <p:nvPicPr>
          <p:cNvPr id="5" name="Picture 2" descr="040910da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67" y="1295400"/>
            <a:ext cx="3124200" cy="2343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0" y="3581400"/>
            <a:ext cx="15973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UA mirror lab</a:t>
            </a:r>
            <a:endParaRPr lang="en-US" sz="2000" dirty="0"/>
          </a:p>
        </p:txBody>
      </p:sp>
      <p:pic>
        <p:nvPicPr>
          <p:cNvPr id="7" name="rg_hi" descr="ANd9GcQJ9KivI71eMT-lyUgt8rUrjqK-cdBTJPf6JL1Bw2lEVhJuxX-7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6600" y="1295400"/>
            <a:ext cx="3138918" cy="2362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3505200" y="3581400"/>
            <a:ext cx="22708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Binocular Telescope</a:t>
            </a:r>
            <a:endParaRPr lang="en-US" sz="2000" dirty="0"/>
          </a:p>
        </p:txBody>
      </p:sp>
      <p:pic>
        <p:nvPicPr>
          <p:cNvPr id="9" name="Picture 4" descr="smt_at_night_med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33867" y="4038600"/>
            <a:ext cx="3283936" cy="2045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TextBox 9"/>
          <p:cNvSpPr txBox="1"/>
          <p:nvPr/>
        </p:nvSpPr>
        <p:spPr>
          <a:xfrm>
            <a:off x="0" y="6019800"/>
            <a:ext cx="322674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Heinrich Hertz THz Telescope</a:t>
            </a:r>
            <a:endParaRPr lang="en-US" sz="2000" dirty="0"/>
          </a:p>
        </p:txBody>
      </p:sp>
      <p:sp>
        <p:nvSpPr>
          <p:cNvPr id="11" name="TextBox 10"/>
          <p:cNvSpPr txBox="1"/>
          <p:nvPr/>
        </p:nvSpPr>
        <p:spPr>
          <a:xfrm>
            <a:off x="6553200" y="1295400"/>
            <a:ext cx="24987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EXCURSIONS: TBD</a:t>
            </a:r>
            <a:endParaRPr lang="en-US" sz="24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6553200" y="1828800"/>
            <a:ext cx="199994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ALSO Possible:</a:t>
            </a:r>
          </a:p>
          <a:p>
            <a:r>
              <a:rPr lang="en-US" sz="2000" dirty="0" smtClean="0"/>
              <a:t>Desert Museum</a:t>
            </a:r>
          </a:p>
          <a:p>
            <a:r>
              <a:rPr lang="en-US" sz="2000" dirty="0" err="1" smtClean="0"/>
              <a:t>BioSphere</a:t>
            </a:r>
            <a:r>
              <a:rPr lang="en-US" sz="2000" dirty="0" smtClean="0"/>
              <a:t> 2</a:t>
            </a:r>
          </a:p>
          <a:p>
            <a:r>
              <a:rPr lang="en-US" sz="2000" dirty="0" err="1"/>
              <a:t>A</a:t>
            </a:r>
            <a:r>
              <a:rPr lang="en-US" sz="2000" dirty="0" err="1" smtClean="0"/>
              <a:t>irforce</a:t>
            </a:r>
            <a:r>
              <a:rPr lang="en-US" sz="2000" dirty="0" smtClean="0"/>
              <a:t> Museum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315392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4" name="Picture 4" descr="C:\Users\Chris\Desktop\My Documents\THz\IRMMTW\SU\domenew_crp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4765" y="2971800"/>
            <a:ext cx="6856235" cy="2632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5" name="Picture 5" descr="C:\Users\Chris\Desktop\My Documents\THz\IRMMTW\SU\AZU_sprintro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3" y="0"/>
            <a:ext cx="3657600" cy="58122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3" name="Picture 3" descr="C:\Users\Chris\Desktop\My Documents\THz\IRMMTW\SU\pima air and space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99" y="5410200"/>
            <a:ext cx="9232811" cy="146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C:\Users\Chris\Desktop\My Documents\THz\IRMMTW\SU\tucsun1.gif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57600" y="0"/>
            <a:ext cx="5483578" cy="29974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33800" y="0"/>
            <a:ext cx="2695682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000" i="1" dirty="0" smtClean="0"/>
              <a:t>Many Local </a:t>
            </a:r>
          </a:p>
          <a:p>
            <a:r>
              <a:rPr lang="en-US" sz="4000" i="1" dirty="0" smtClean="0"/>
              <a:t>Attractions</a:t>
            </a:r>
            <a:endParaRPr lang="en-US" sz="4000" i="1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1200" y="2895599"/>
            <a:ext cx="3352800" cy="25146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0" y="3886200"/>
            <a:ext cx="3725333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i="1" dirty="0" smtClean="0">
                <a:solidFill>
                  <a:schemeClr val="bg1"/>
                </a:solidFill>
              </a:rPr>
              <a:t>We Look Forward to Seeing You </a:t>
            </a:r>
            <a:r>
              <a:rPr lang="en-US" sz="2800" b="1" i="1" dirty="0">
                <a:solidFill>
                  <a:schemeClr val="bg1"/>
                </a:solidFill>
              </a:rPr>
              <a:t>i</a:t>
            </a:r>
            <a:r>
              <a:rPr lang="en-US" sz="2800" b="1" i="1" dirty="0" smtClean="0">
                <a:solidFill>
                  <a:schemeClr val="bg1"/>
                </a:solidFill>
              </a:rPr>
              <a:t>n 2014!</a:t>
            </a:r>
            <a:endParaRPr lang="en-US" sz="2800" b="1" i="1" dirty="0">
              <a:solidFill>
                <a:schemeClr val="bg1"/>
              </a:solidFill>
            </a:endParaRP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4709986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1"/>
          <p:cNvSpPr txBox="1">
            <a:spLocks noChangeArrowheads="1"/>
          </p:cNvSpPr>
          <p:nvPr/>
        </p:nvSpPr>
        <p:spPr bwMode="auto">
          <a:xfrm>
            <a:off x="609600" y="2209800"/>
            <a:ext cx="7710488" cy="2554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pitchFamily="34" charset="0"/>
                <a:ea typeface="MS PGothic" pitchFamily="34" charset="-128"/>
              </a:defRPr>
            </a:lvl9pPr>
          </a:lstStyle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3200" dirty="0" smtClean="0">
                <a:solidFill>
                  <a:prstClr val="black"/>
                </a:solidFill>
              </a:rPr>
              <a:t>PRESENTATION TO THE IRMMW-THz INTERNATIONAL ORGANIZING COMMITTEE</a:t>
            </a: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endParaRPr lang="en-US" dirty="0" smtClean="0">
              <a:solidFill>
                <a:prstClr val="black"/>
              </a:solidFill>
            </a:endParaRP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Sept. 3, 2013</a:t>
            </a: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IRMMW-THz 2013</a:t>
            </a:r>
          </a:p>
          <a:p>
            <a:pPr algn="ctr" defTabSz="45720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dirty="0" smtClean="0">
                <a:solidFill>
                  <a:prstClr val="black"/>
                </a:solidFill>
              </a:rPr>
              <a:t>Mainz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5EDB05-6EF0-4104-80BF-F568F3289895}" type="slidenum">
              <a:rPr lang="en-US" smtClean="0"/>
              <a:pPr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97439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685800" y="1752600"/>
            <a:ext cx="8077200" cy="39087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  <a:cs typeface="Times New Roman" pitchFamily="18" charset="0"/>
              </a:rPr>
              <a:t>Local Organizing Committee</a:t>
            </a:r>
          </a:p>
          <a:p>
            <a:r>
              <a:rPr lang="en-US" sz="2000" dirty="0" smtClean="0"/>
              <a:t>Prof. Chris  Walker, UA: THz Astronomy/Instrumentation, co-Chair</a:t>
            </a:r>
          </a:p>
          <a:p>
            <a:r>
              <a:rPr lang="en-US" sz="2000" dirty="0" smtClean="0"/>
              <a:t>Dr. Peter H. Siegel, Caltech/JPL: THz Applications, co-Chair</a:t>
            </a:r>
          </a:p>
          <a:p>
            <a:r>
              <a:rPr lang="en-US" sz="2000" dirty="0"/>
              <a:t>Prof. </a:t>
            </a:r>
            <a:r>
              <a:rPr lang="en-US" sz="2000" dirty="0" err="1"/>
              <a:t>Hao</a:t>
            </a:r>
            <a:r>
              <a:rPr lang="en-US" sz="2000" dirty="0"/>
              <a:t> </a:t>
            </a:r>
            <a:r>
              <a:rPr lang="en-US" sz="2000" dirty="0" err="1"/>
              <a:t>Xin</a:t>
            </a:r>
            <a:r>
              <a:rPr lang="en-US" sz="2000" dirty="0"/>
              <a:t>, </a:t>
            </a:r>
            <a:r>
              <a:rPr lang="en-US" sz="2000" dirty="0" smtClean="0"/>
              <a:t>UA: </a:t>
            </a:r>
            <a:r>
              <a:rPr lang="en-US" sz="2000" dirty="0"/>
              <a:t>THz  </a:t>
            </a:r>
            <a:r>
              <a:rPr lang="en-US" sz="2000" dirty="0" smtClean="0"/>
              <a:t>Instrumentation</a:t>
            </a:r>
          </a:p>
          <a:p>
            <a:r>
              <a:rPr lang="en-US" sz="2000" dirty="0" smtClean="0"/>
              <a:t>Prof. Richard </a:t>
            </a:r>
            <a:r>
              <a:rPr lang="en-US" sz="2000" dirty="0" err="1" smtClean="0"/>
              <a:t>Ziolkowski</a:t>
            </a:r>
            <a:r>
              <a:rPr lang="en-US" sz="2000" dirty="0" smtClean="0"/>
              <a:t>, UA: THz Metamaterials</a:t>
            </a:r>
          </a:p>
          <a:p>
            <a:r>
              <a:rPr lang="en-US" sz="2000" dirty="0" smtClean="0"/>
              <a:t>Prof. Scott </a:t>
            </a:r>
            <a:r>
              <a:rPr lang="en-US" sz="2000" dirty="0" err="1" smtClean="0"/>
              <a:t>Tyo</a:t>
            </a:r>
            <a:r>
              <a:rPr lang="en-US" sz="2000" dirty="0" smtClean="0"/>
              <a:t>, UA: THz Optics</a:t>
            </a:r>
          </a:p>
          <a:p>
            <a:r>
              <a:rPr lang="en-US" sz="2000" dirty="0" smtClean="0"/>
              <a:t>Prof. Chris </a:t>
            </a:r>
            <a:r>
              <a:rPr lang="en-US" sz="2000" dirty="0" err="1" smtClean="0"/>
              <a:t>Groppi</a:t>
            </a:r>
            <a:r>
              <a:rPr lang="en-US" sz="2000" dirty="0" smtClean="0"/>
              <a:t>, ASU</a:t>
            </a:r>
            <a:r>
              <a:rPr lang="en-US" sz="2000" dirty="0"/>
              <a:t>:</a:t>
            </a:r>
            <a:r>
              <a:rPr lang="en-US" sz="2000" dirty="0" smtClean="0"/>
              <a:t> </a:t>
            </a:r>
            <a:r>
              <a:rPr lang="en-US" sz="2000" dirty="0"/>
              <a:t>THz </a:t>
            </a:r>
            <a:r>
              <a:rPr lang="en-US" sz="2000" dirty="0" smtClean="0"/>
              <a:t>Astronomy/Instrumentation, web manager</a:t>
            </a:r>
          </a:p>
          <a:p>
            <a:r>
              <a:rPr lang="en-US" sz="2000" dirty="0" smtClean="0"/>
              <a:t>Dr. Craig </a:t>
            </a:r>
            <a:r>
              <a:rPr lang="en-US" sz="2000" dirty="0" err="1" smtClean="0"/>
              <a:t>Kulesa</a:t>
            </a:r>
            <a:r>
              <a:rPr lang="en-US" sz="2000" dirty="0" smtClean="0"/>
              <a:t>, UA</a:t>
            </a:r>
            <a:r>
              <a:rPr lang="en-US" sz="2000" dirty="0"/>
              <a:t>:</a:t>
            </a:r>
            <a:r>
              <a:rPr lang="en-US" sz="2000" dirty="0" smtClean="0"/>
              <a:t> </a:t>
            </a:r>
            <a:r>
              <a:rPr lang="en-US" sz="2000" dirty="0"/>
              <a:t>THz </a:t>
            </a:r>
            <a:r>
              <a:rPr lang="en-US" sz="2000" dirty="0" smtClean="0"/>
              <a:t>Astronomy/Instrumentation</a:t>
            </a:r>
          </a:p>
          <a:p>
            <a:r>
              <a:rPr lang="en-US" sz="2000" dirty="0" smtClean="0"/>
              <a:t>Prof. Daniel </a:t>
            </a:r>
            <a:r>
              <a:rPr lang="en-US" sz="2000" dirty="0" err="1" smtClean="0"/>
              <a:t>Marrone</a:t>
            </a:r>
            <a:r>
              <a:rPr lang="en-US" sz="2000" dirty="0"/>
              <a:t>:</a:t>
            </a:r>
            <a:r>
              <a:rPr lang="en-US" sz="2000" dirty="0" smtClean="0"/>
              <a:t> UA</a:t>
            </a:r>
            <a:r>
              <a:rPr lang="en-US" sz="2000" dirty="0"/>
              <a:t>, </a:t>
            </a:r>
            <a:r>
              <a:rPr lang="en-US" sz="2000" dirty="0" smtClean="0"/>
              <a:t>Astronomy/Instrumentation</a:t>
            </a:r>
          </a:p>
          <a:p>
            <a:r>
              <a:rPr lang="en-US" sz="2000" dirty="0" smtClean="0"/>
              <a:t>Eugene </a:t>
            </a:r>
            <a:r>
              <a:rPr lang="en-US" sz="2000" dirty="0" err="1" smtClean="0"/>
              <a:t>Lauria</a:t>
            </a:r>
            <a:r>
              <a:rPr lang="en-US" sz="2000" dirty="0" smtClean="0"/>
              <a:t>, UA: THz Instrumentation</a:t>
            </a:r>
          </a:p>
          <a:p>
            <a:r>
              <a:rPr lang="en-US" sz="2000" dirty="0" smtClean="0"/>
              <a:t>Brian Duffy, UA: Conference Manager</a:t>
            </a:r>
          </a:p>
          <a:p>
            <a:r>
              <a:rPr lang="en-US" sz="2000" dirty="0" smtClean="0"/>
              <a:t>Cathi Duncan, UA: Conference Coordinator</a:t>
            </a:r>
            <a:endParaRPr lang="en-US" sz="20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784682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81000" y="1600200"/>
            <a:ext cx="845820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  <a:cs typeface="Times New Roman" pitchFamily="18" charset="0"/>
              </a:rPr>
              <a:t>International Advisory Committee (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MORE NEEDED</a:t>
            </a:r>
            <a:r>
              <a:rPr lang="en-US" sz="2800" b="1" dirty="0" smtClean="0">
                <a:latin typeface="+mj-lt"/>
                <a:cs typeface="Times New Roman" pitchFamily="18" charset="0"/>
              </a:rPr>
              <a:t>)</a:t>
            </a:r>
          </a:p>
          <a:p>
            <a:r>
              <a:rPr lang="en-US" sz="2000" dirty="0" smtClean="0"/>
              <a:t>Dr. Boris </a:t>
            </a:r>
            <a:r>
              <a:rPr lang="en-US" sz="2000" dirty="0" err="1" smtClean="0"/>
              <a:t>Karasik</a:t>
            </a:r>
            <a:r>
              <a:rPr lang="en-US" sz="2000" dirty="0" smtClean="0"/>
              <a:t>, JPL : THz Superconducting detectors and instruments </a:t>
            </a:r>
          </a:p>
          <a:p>
            <a:r>
              <a:rPr lang="en-US" sz="2000" dirty="0" smtClean="0"/>
              <a:t>Dr. Ken Cooper, JPL: THz radar and Imaging Applications</a:t>
            </a:r>
          </a:p>
          <a:p>
            <a:r>
              <a:rPr lang="en-US" sz="2000" dirty="0" smtClean="0"/>
              <a:t>Dr. </a:t>
            </a:r>
            <a:r>
              <a:rPr lang="en-US" sz="2000" dirty="0" err="1" smtClean="0"/>
              <a:t>Goutam</a:t>
            </a:r>
            <a:r>
              <a:rPr lang="en-US" sz="2000" dirty="0" smtClean="0"/>
              <a:t> Chattopadhyay: </a:t>
            </a:r>
            <a:r>
              <a:rPr lang="en-US" sz="2000" dirty="0"/>
              <a:t>THz </a:t>
            </a:r>
            <a:r>
              <a:rPr lang="en-US" sz="2000" dirty="0" smtClean="0"/>
              <a:t>devices and </a:t>
            </a:r>
            <a:r>
              <a:rPr lang="en-US" sz="2000" dirty="0" smtClean="0"/>
              <a:t>antennas</a:t>
            </a:r>
          </a:p>
          <a:p>
            <a:r>
              <a:rPr lang="en-US" sz="2000" dirty="0" smtClean="0"/>
              <a:t>Dr. Paul Goldsmith: Quasi-optics, THz astronomy</a:t>
            </a:r>
            <a:endParaRPr lang="en-US" sz="2000" dirty="0" smtClean="0"/>
          </a:p>
          <a:p>
            <a:endParaRPr lang="en-US" sz="2000" dirty="0" smtClean="0"/>
          </a:p>
          <a:p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1752600" y="3733800"/>
            <a:ext cx="4990669" cy="206210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3200" dirty="0" smtClean="0"/>
              <a:t>WE NEED 20+ IOC MEMBERS </a:t>
            </a:r>
          </a:p>
          <a:p>
            <a:pPr algn="ctr"/>
            <a:r>
              <a:rPr lang="en-US" sz="3200" dirty="0" smtClean="0"/>
              <a:t>TO VOLUNTEER FOR THIS!</a:t>
            </a:r>
          </a:p>
          <a:p>
            <a:pPr algn="ctr"/>
            <a:endParaRPr lang="en-US" sz="3200" dirty="0"/>
          </a:p>
          <a:p>
            <a:pPr algn="ctr"/>
            <a:r>
              <a:rPr lang="en-US" sz="3200" dirty="0" smtClean="0"/>
              <a:t>Please see Peter to sign up</a:t>
            </a:r>
            <a:endParaRPr lang="en-US" sz="3200" dirty="0"/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9416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33400" y="1600200"/>
            <a:ext cx="8458200" cy="42165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latin typeface="+mj-lt"/>
                <a:cs typeface="Times New Roman" pitchFamily="18" charset="0"/>
              </a:rPr>
              <a:t>Plenary Speakers (10 total; </a:t>
            </a:r>
            <a:r>
              <a:rPr lang="en-US" sz="2800" b="1" dirty="0" smtClean="0">
                <a:solidFill>
                  <a:srgbClr val="FF0000"/>
                </a:solidFill>
                <a:latin typeface="+mj-lt"/>
                <a:cs typeface="Times New Roman" pitchFamily="18" charset="0"/>
              </a:rPr>
              <a:t>3- 5 MORE NEEDED</a:t>
            </a:r>
            <a:r>
              <a:rPr lang="en-US" sz="2800" b="1" dirty="0" smtClean="0">
                <a:latin typeface="+mj-lt"/>
                <a:cs typeface="Times New Roman" pitchFamily="18" charset="0"/>
              </a:rPr>
              <a:t>)</a:t>
            </a:r>
          </a:p>
          <a:p>
            <a:r>
              <a:rPr lang="en-US" sz="2000" dirty="0" smtClean="0"/>
              <a:t>Confirmed:</a:t>
            </a:r>
          </a:p>
          <a:p>
            <a:r>
              <a:rPr lang="en-US" sz="2000" dirty="0" smtClean="0"/>
              <a:t>Dr. John Mather, NASA Goddard, Nobel Laureate speaking on JWST</a:t>
            </a:r>
          </a:p>
          <a:p>
            <a:r>
              <a:rPr lang="en-US" sz="2000" dirty="0" smtClean="0"/>
              <a:t>Dr. Tom Lee, Stanford and DARPA, THz CMOS</a:t>
            </a:r>
          </a:p>
          <a:p>
            <a:r>
              <a:rPr lang="en-US" sz="2000" dirty="0" smtClean="0"/>
              <a:t>Dr. Rich Saykally, Berkeley, Water Spectroscopy</a:t>
            </a:r>
          </a:p>
          <a:p>
            <a:r>
              <a:rPr lang="en-US" sz="2000" dirty="0" smtClean="0"/>
              <a:t>Dr. Paul Goldsmith, JPL, THz Optics</a:t>
            </a:r>
          </a:p>
          <a:p>
            <a:r>
              <a:rPr lang="en-US" sz="2000" dirty="0" smtClean="0"/>
              <a:t>KJ Button Talk</a:t>
            </a:r>
          </a:p>
          <a:p>
            <a:endParaRPr lang="en-US" sz="2000" dirty="0" smtClean="0"/>
          </a:p>
          <a:p>
            <a:r>
              <a:rPr lang="en-US" sz="2000" dirty="0" smtClean="0"/>
              <a:t>Pending:</a:t>
            </a:r>
          </a:p>
          <a:p>
            <a:r>
              <a:rPr lang="en-US" sz="2000" dirty="0" smtClean="0"/>
              <a:t>Dr. Serge Haroche, CNRS, Nobel Laureate, Rydberg Atoms &amp; THz</a:t>
            </a:r>
          </a:p>
          <a:p>
            <a:r>
              <a:rPr lang="en-US" sz="2000" dirty="0" smtClean="0"/>
              <a:t>Dr. John </a:t>
            </a:r>
            <a:r>
              <a:rPr lang="en-US" sz="2000" dirty="0" err="1" smtClean="0"/>
              <a:t>Grunsfeld</a:t>
            </a:r>
            <a:r>
              <a:rPr lang="en-US" sz="2000" dirty="0" smtClean="0"/>
              <a:t>, NASA Space Science, former Astronaut, THz Space Apps</a:t>
            </a:r>
          </a:p>
          <a:p>
            <a:r>
              <a:rPr lang="en-US" sz="2000" dirty="0" smtClean="0"/>
              <a:t>Dr. Patrick Thaddeus, Harvard, Millimeter Wave Spectroscopy in Astrophysics</a:t>
            </a:r>
          </a:p>
          <a:p>
            <a:r>
              <a:rPr lang="en-US" sz="2000" dirty="0" smtClean="0"/>
              <a:t>Dr. Jonas </a:t>
            </a:r>
            <a:r>
              <a:rPr lang="en-US" sz="2000" dirty="0" err="1" smtClean="0"/>
              <a:t>Zmuidzinas</a:t>
            </a:r>
            <a:r>
              <a:rPr lang="en-US" sz="2000" dirty="0" smtClean="0"/>
              <a:t>, JPL, THz Space Science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98663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143000" y="1600200"/>
            <a:ext cx="64770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effectLst/>
              <a:latin typeface="Times New Roman"/>
              <a:ea typeface="Times New Roman"/>
            </a:endParaRPr>
          </a:p>
          <a:p>
            <a:r>
              <a:rPr lang="en-US" sz="2800" b="1" dirty="0" smtClean="0">
                <a:effectLst/>
                <a:latin typeface="+mj-lt"/>
                <a:ea typeface="Times New Roman"/>
              </a:rPr>
              <a:t>POTENTIAL SPONSORS </a:t>
            </a:r>
          </a:p>
          <a:p>
            <a:r>
              <a:rPr lang="en-US" sz="2800" b="1" dirty="0" smtClean="0">
                <a:effectLst/>
                <a:latin typeface="+mj-lt"/>
                <a:ea typeface="Times New Roman"/>
              </a:rPr>
              <a:t>(</a:t>
            </a:r>
            <a:r>
              <a:rPr lang="en-US" sz="2800" b="1" dirty="0" smtClean="0">
                <a:solidFill>
                  <a:srgbClr val="FF0000"/>
                </a:solidFill>
                <a:effectLst/>
                <a:latin typeface="+mj-lt"/>
                <a:ea typeface="Times New Roman"/>
              </a:rPr>
              <a:t>NO COMMITTMENTS YET!</a:t>
            </a:r>
            <a:r>
              <a:rPr lang="en-US" sz="2800" b="1" dirty="0" smtClean="0">
                <a:effectLst/>
                <a:latin typeface="+mj-lt"/>
                <a:ea typeface="Times New Roman"/>
              </a:rPr>
              <a:t>)</a:t>
            </a:r>
          </a:p>
          <a:p>
            <a:r>
              <a:rPr lang="en-US" sz="2000" dirty="0" smtClean="0">
                <a:effectLst/>
                <a:latin typeface="+mj-lt"/>
                <a:ea typeface="Times New Roman"/>
              </a:rPr>
              <a:t>The University of Arizona</a:t>
            </a:r>
          </a:p>
          <a:p>
            <a:r>
              <a:rPr lang="en-US" sz="2000" dirty="0" smtClean="0">
                <a:effectLst/>
                <a:latin typeface="+mj-lt"/>
                <a:ea typeface="Times New Roman"/>
              </a:rPr>
              <a:t>Arizona State University</a:t>
            </a:r>
          </a:p>
          <a:p>
            <a:r>
              <a:rPr lang="en-US" sz="2000" dirty="0" smtClean="0">
                <a:effectLst/>
                <a:latin typeface="+mj-lt"/>
                <a:ea typeface="Times New Roman"/>
              </a:rPr>
              <a:t>Jet Propulsion Laboratory</a:t>
            </a:r>
          </a:p>
          <a:p>
            <a:r>
              <a:rPr lang="en-US" sz="2000" dirty="0" smtClean="0">
                <a:effectLst/>
                <a:latin typeface="+mj-lt"/>
                <a:ea typeface="Times New Roman"/>
              </a:rPr>
              <a:t>Raytheon Missile Systems</a:t>
            </a:r>
          </a:p>
          <a:p>
            <a:r>
              <a:rPr lang="en-US" sz="2000" dirty="0" smtClean="0">
                <a:effectLst/>
                <a:latin typeface="+mj-lt"/>
                <a:ea typeface="Times New Roman"/>
              </a:rPr>
              <a:t>Air Force Research Laboratory</a:t>
            </a:r>
          </a:p>
          <a:p>
            <a:r>
              <a:rPr lang="en-US" sz="2000" dirty="0" smtClean="0">
                <a:latin typeface="+mj-lt"/>
                <a:ea typeface="Times New Roman"/>
              </a:rPr>
              <a:t>Army Research Laboratory</a:t>
            </a:r>
          </a:p>
          <a:p>
            <a:r>
              <a:rPr lang="en-US" sz="2000" dirty="0" smtClean="0">
                <a:latin typeface="+mj-lt"/>
                <a:ea typeface="Times New Roman"/>
              </a:rPr>
              <a:t>NASA Space Science</a:t>
            </a:r>
          </a:p>
          <a:p>
            <a:r>
              <a:rPr lang="en-US" sz="2000" dirty="0" smtClean="0">
                <a:latin typeface="+mj-lt"/>
                <a:ea typeface="Times New Roman"/>
              </a:rPr>
              <a:t>DARPA MTO</a:t>
            </a:r>
            <a:endParaRPr lang="en-US" sz="2000" dirty="0" smtClean="0">
              <a:effectLst/>
              <a:latin typeface="+mj-lt"/>
              <a:ea typeface="Times New Roman"/>
            </a:endParaRPr>
          </a:p>
          <a:p>
            <a:r>
              <a:rPr lang="en-US" sz="2000" dirty="0" err="1" smtClean="0">
                <a:effectLst/>
                <a:latin typeface="+mj-lt"/>
                <a:ea typeface="Times New Roman"/>
              </a:rPr>
              <a:t>TeraVision</a:t>
            </a:r>
            <a:r>
              <a:rPr lang="en-US" sz="2000" dirty="0" smtClean="0">
                <a:effectLst/>
                <a:latin typeface="+mj-lt"/>
                <a:ea typeface="Times New Roman"/>
              </a:rPr>
              <a:t> Inc. </a:t>
            </a:r>
          </a:p>
          <a:p>
            <a:r>
              <a:rPr lang="en-US" sz="2000" dirty="0" smtClean="0">
                <a:effectLst/>
                <a:latin typeface="+mj-lt"/>
                <a:ea typeface="Times New Roman"/>
              </a:rPr>
              <a:t>     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8534400" y="6400800"/>
            <a:ext cx="457200" cy="365125"/>
          </a:xfrm>
          <a:prstGeom prst="rect">
            <a:avLst/>
          </a:prstGeom>
        </p:spPr>
        <p:txBody>
          <a:bodyPr/>
          <a:lstStyle/>
          <a:p>
            <a:fld id="{0ACFEB88-13E8-4AA8-9D18-7FFF9B0AD6A2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21993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533400" y="1447800"/>
            <a:ext cx="8534400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n-US" sz="1400" dirty="0" smtClean="0">
              <a:effectLst/>
              <a:latin typeface="Calibri"/>
              <a:ea typeface="Times New Roman"/>
              <a:cs typeface="Calibri"/>
            </a:endParaRPr>
          </a:p>
          <a:p>
            <a:r>
              <a:rPr lang="en-US" sz="2800" b="1" dirty="0" smtClean="0">
                <a:effectLst/>
                <a:latin typeface="Calibri"/>
                <a:ea typeface="Times New Roman"/>
                <a:cs typeface="Calibri"/>
              </a:rPr>
              <a:t>KEY MILESTONES AND PARTICIPATION DATES 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Aug. 28</a:t>
            </a:r>
            <a:r>
              <a:rPr lang="en-US" sz="2000" b="1" baseline="30000" dirty="0" smtClean="0">
                <a:latin typeface="Calibri"/>
                <a:ea typeface="Times New Roman"/>
                <a:cs typeface="Calibri"/>
              </a:rPr>
              <a:t>th</a:t>
            </a:r>
            <a:r>
              <a:rPr lang="en-US" sz="2000" b="1" dirty="0" smtClean="0">
                <a:latin typeface="Calibri"/>
                <a:ea typeface="Times New Roman"/>
                <a:cs typeface="Calibri"/>
              </a:rPr>
              <a:t>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Website pointer up and active – downloadable brochure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Oct. 1: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IAC formed, All Plenary speakers confirmed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Nov. 1</a:t>
            </a:r>
            <a:r>
              <a:rPr lang="en-US" sz="2000" b="1" i="1" dirty="0" smtClean="0">
                <a:latin typeface="Calibri"/>
                <a:ea typeface="Times New Roman"/>
                <a:cs typeface="Calibri"/>
              </a:rPr>
              <a:t>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50% of Keynote speakers named and invitations released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Jan. </a:t>
            </a:r>
            <a:r>
              <a:rPr lang="en-US" sz="2000" b="1" dirty="0">
                <a:latin typeface="Calibri"/>
                <a:ea typeface="Times New Roman"/>
                <a:cs typeface="Calibri"/>
              </a:rPr>
              <a:t>2</a:t>
            </a:r>
            <a:r>
              <a:rPr lang="en-US" sz="2000" b="1" dirty="0" smtClean="0">
                <a:latin typeface="Calibri"/>
                <a:ea typeface="Times New Roman"/>
                <a:cs typeface="Calibri"/>
              </a:rPr>
              <a:t>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Full website up and active (goal Dec. 1) – hosted at ASU, uses </a:t>
            </a:r>
            <a:r>
              <a:rPr lang="en-US" sz="2000" i="1" dirty="0" err="1" smtClean="0">
                <a:latin typeface="Calibri"/>
                <a:ea typeface="Times New Roman"/>
                <a:cs typeface="Calibri"/>
              </a:rPr>
              <a:t>Shocklogic</a:t>
            </a:r>
            <a:endParaRPr lang="en-US" sz="2000" i="1" dirty="0" smtClean="0">
              <a:latin typeface="Calibri"/>
              <a:ea typeface="Times New Roman"/>
              <a:cs typeface="Calibri"/>
            </a:endParaRPr>
          </a:p>
          <a:p>
            <a:r>
              <a:rPr lang="en-US" sz="2000" b="1" dirty="0" smtClean="0">
                <a:solidFill>
                  <a:srgbClr val="FF0000"/>
                </a:solidFill>
                <a:latin typeface="Calibri"/>
                <a:ea typeface="Times New Roman"/>
                <a:cs typeface="Calibri"/>
              </a:rPr>
              <a:t>Jan. 13-March 31: </a:t>
            </a:r>
            <a:r>
              <a:rPr lang="en-US" sz="2000" i="1" dirty="0" smtClean="0">
                <a:solidFill>
                  <a:srgbClr val="FF0000"/>
                </a:solidFill>
                <a:latin typeface="Calibri"/>
                <a:ea typeface="Times New Roman"/>
                <a:cs typeface="Calibri"/>
              </a:rPr>
              <a:t>Early registration Period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April 1: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Abstracts due (2 week extension possible)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Calibri"/>
                <a:ea typeface="Times New Roman"/>
                <a:cs typeface="Calibri"/>
              </a:rPr>
              <a:t>Apr. 1-Aug. 4: </a:t>
            </a:r>
            <a:r>
              <a:rPr lang="en-US" sz="2000" i="1" dirty="0" smtClean="0">
                <a:solidFill>
                  <a:srgbClr val="FF0000"/>
                </a:solidFill>
                <a:latin typeface="Calibri"/>
                <a:ea typeface="Times New Roman"/>
                <a:cs typeface="Calibri"/>
              </a:rPr>
              <a:t>Regular Registration Period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May 19: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Authors notified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July 7: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All final papers due (two week extension possible)</a:t>
            </a:r>
          </a:p>
          <a:p>
            <a:r>
              <a:rPr lang="en-US" sz="2000" b="1" dirty="0" smtClean="0">
                <a:solidFill>
                  <a:srgbClr val="FF0000"/>
                </a:solidFill>
                <a:latin typeface="Calibri"/>
                <a:ea typeface="Times New Roman"/>
                <a:cs typeface="Calibri"/>
              </a:rPr>
              <a:t>Aug 5-Sept 19: </a:t>
            </a:r>
            <a:r>
              <a:rPr lang="en-US" sz="2000" i="1" dirty="0" smtClean="0">
                <a:solidFill>
                  <a:srgbClr val="FF0000"/>
                </a:solidFill>
                <a:latin typeface="Calibri"/>
                <a:ea typeface="Times New Roman"/>
                <a:cs typeface="Calibri"/>
              </a:rPr>
              <a:t>Late Registration Period 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Aug. 11: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Preliminary Program schedule completed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Aug. 25:</a:t>
            </a:r>
            <a:r>
              <a:rPr lang="en-US" sz="2000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Digest Completed and sent out for flash drive installation</a:t>
            </a: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Sept. 14: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 CHAOS BEGINS</a:t>
            </a:r>
            <a:endParaRPr lang="en-US" sz="2000" b="1" dirty="0" smtClean="0">
              <a:latin typeface="Calibri"/>
              <a:ea typeface="Times New Roman"/>
              <a:cs typeface="Calibri"/>
            </a:endParaRPr>
          </a:p>
          <a:p>
            <a:r>
              <a:rPr lang="en-US" sz="2000" b="1" dirty="0" smtClean="0">
                <a:latin typeface="Calibri"/>
                <a:ea typeface="Times New Roman"/>
                <a:cs typeface="Calibri"/>
              </a:rPr>
              <a:t>Oct. 19: </a:t>
            </a:r>
            <a:r>
              <a:rPr lang="en-US" sz="2000" i="1" dirty="0" smtClean="0">
                <a:latin typeface="Calibri"/>
                <a:ea typeface="Times New Roman"/>
                <a:cs typeface="Calibri"/>
              </a:rPr>
              <a:t>All papers and digest files due to IEEE</a:t>
            </a:r>
            <a:endParaRPr lang="en-US" sz="2000" b="1" dirty="0" smtClean="0">
              <a:latin typeface="Calibri"/>
              <a:ea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54826458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C:\Users\Chris\Desktop\My Documents\THz\IRMMTW\SU\University-of-Arizona-A8004A37_mountains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91" t="-1" r="35" b="38745"/>
          <a:stretch/>
        </p:blipFill>
        <p:spPr bwMode="auto">
          <a:xfrm>
            <a:off x="-18221" y="4194603"/>
            <a:ext cx="4700016" cy="26633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8"/>
          <p:cNvSpPr/>
          <p:nvPr/>
        </p:nvSpPr>
        <p:spPr>
          <a:xfrm>
            <a:off x="228600" y="1600200"/>
            <a:ext cx="2509521" cy="156966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 smtClean="0">
                <a:latin typeface="Calibri"/>
                <a:ea typeface="Times New Roman"/>
                <a:cs typeface="Calibri"/>
              </a:rPr>
              <a:t>EVENT LOCATION: </a:t>
            </a:r>
          </a:p>
          <a:p>
            <a:r>
              <a:rPr lang="en-US" sz="2400" b="1" dirty="0" smtClean="0">
                <a:latin typeface="Calibri"/>
                <a:ea typeface="Times New Roman"/>
                <a:cs typeface="Calibri"/>
              </a:rPr>
              <a:t>STUDENT UNION </a:t>
            </a:r>
          </a:p>
          <a:p>
            <a:r>
              <a:rPr lang="en-US" sz="2400" b="1" dirty="0" smtClean="0">
                <a:latin typeface="Calibri"/>
                <a:ea typeface="Times New Roman"/>
                <a:cs typeface="Calibri"/>
              </a:rPr>
              <a:t>COMPLEX AT </a:t>
            </a:r>
          </a:p>
          <a:p>
            <a:r>
              <a:rPr lang="en-US" sz="2400" b="1" dirty="0" smtClean="0">
                <a:latin typeface="Calibri"/>
                <a:ea typeface="Times New Roman"/>
                <a:cs typeface="Calibri"/>
              </a:rPr>
              <a:t>U of A</a:t>
            </a:r>
            <a:endParaRPr lang="en-US" sz="2400" dirty="0"/>
          </a:p>
        </p:txBody>
      </p:sp>
      <p:sp>
        <p:nvSpPr>
          <p:cNvPr id="10" name="Oval 9"/>
          <p:cNvSpPr/>
          <p:nvPr/>
        </p:nvSpPr>
        <p:spPr>
          <a:xfrm>
            <a:off x="685800" y="5181600"/>
            <a:ext cx="3733800" cy="1219200"/>
          </a:xfrm>
          <a:prstGeom prst="ellipse">
            <a:avLst/>
          </a:prstGeom>
          <a:noFill/>
          <a:ln w="412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1371600" y="3200400"/>
            <a:ext cx="533400" cy="1981200"/>
          </a:xfrm>
          <a:prstGeom prst="straightConnector1">
            <a:avLst/>
          </a:prstGeom>
          <a:ln w="41275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 descr="University-of-Arizona-06765040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628"/>
          <a:stretch/>
        </p:blipFill>
        <p:spPr bwMode="auto">
          <a:xfrm>
            <a:off x="3485745" y="1371600"/>
            <a:ext cx="5658255" cy="2633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7" name="Picture 2" descr="1737-fjg-ua-1373-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95298" y="4185590"/>
            <a:ext cx="4020509" cy="26724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35090375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Chris\Desktop\My Documents\THz\IRMMTW\SU\sumc_level3 (1)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295400"/>
            <a:ext cx="6247924" cy="43735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/>
          <p:cNvSpPr/>
          <p:nvPr/>
        </p:nvSpPr>
        <p:spPr>
          <a:xfrm>
            <a:off x="457200" y="5176957"/>
            <a:ext cx="4114800" cy="1661993"/>
          </a:xfrm>
          <a:prstGeom prst="rect">
            <a:avLst/>
          </a:prstGeom>
        </p:spPr>
        <p:txBody>
          <a:bodyPr wrap="square" anchor="ctr" anchorCtr="0">
            <a:spAutoFit/>
          </a:bodyPr>
          <a:lstStyle/>
          <a:p>
            <a:endParaRPr lang="en-US" sz="1200" dirty="0">
              <a:solidFill>
                <a:srgbClr val="000000"/>
              </a:solidFill>
            </a:endParaRPr>
          </a:p>
          <a:p>
            <a:pPr>
              <a:buSzPct val="200000"/>
            </a:pPr>
            <a:r>
              <a:rPr lang="en-US" dirty="0" smtClean="0">
                <a:solidFill>
                  <a:srgbClr val="000000"/>
                </a:solidFill>
              </a:rPr>
              <a:t>North </a:t>
            </a:r>
            <a:r>
              <a:rPr lang="en-US" dirty="0">
                <a:solidFill>
                  <a:srgbClr val="000000"/>
                </a:solidFill>
              </a:rPr>
              <a:t>Ballroom: </a:t>
            </a:r>
            <a:r>
              <a:rPr lang="en-US" dirty="0" smtClean="0">
                <a:solidFill>
                  <a:srgbClr val="000000"/>
                </a:solidFill>
              </a:rPr>
              <a:t>Holds 702  (posters)   </a:t>
            </a:r>
            <a:endParaRPr lang="en-US" dirty="0">
              <a:solidFill>
                <a:srgbClr val="000000"/>
              </a:solidFill>
            </a:endParaRPr>
          </a:p>
          <a:p>
            <a:pPr>
              <a:buSzPct val="200000"/>
            </a:pPr>
            <a:r>
              <a:rPr lang="en-US" dirty="0">
                <a:solidFill>
                  <a:srgbClr val="000000"/>
                </a:solidFill>
              </a:rPr>
              <a:t>South Ballroom: </a:t>
            </a:r>
            <a:r>
              <a:rPr lang="en-US" dirty="0" smtClean="0">
                <a:solidFill>
                  <a:srgbClr val="000000"/>
                </a:solidFill>
              </a:rPr>
              <a:t>Holds 600 (vendors)</a:t>
            </a:r>
          </a:p>
          <a:p>
            <a:pPr>
              <a:buSzPct val="200000"/>
            </a:pPr>
            <a:r>
              <a:rPr lang="en-US" u="sng" dirty="0" smtClean="0">
                <a:solidFill>
                  <a:srgbClr val="000000"/>
                </a:solidFill>
              </a:rPr>
              <a:t>Co-located Lecture rooms:</a:t>
            </a:r>
            <a:endParaRPr lang="en-US" u="sng" dirty="0">
              <a:solidFill>
                <a:srgbClr val="000000"/>
              </a:solidFill>
            </a:endParaRPr>
          </a:p>
          <a:p>
            <a:pPr>
              <a:buSzPct val="200000"/>
            </a:pPr>
            <a:r>
              <a:rPr lang="en-US" dirty="0">
                <a:solidFill>
                  <a:srgbClr val="000000"/>
                </a:solidFill>
              </a:rPr>
              <a:t>Catalina:  seats 110 </a:t>
            </a:r>
            <a:endParaRPr lang="en-US" dirty="0" smtClean="0">
              <a:solidFill>
                <a:srgbClr val="000000"/>
              </a:solidFill>
            </a:endParaRPr>
          </a:p>
          <a:p>
            <a:pPr>
              <a:buSzPct val="200000"/>
            </a:pPr>
            <a:r>
              <a:rPr lang="en-US" dirty="0" smtClean="0">
                <a:solidFill>
                  <a:srgbClr val="000000"/>
                </a:solidFill>
              </a:rPr>
              <a:t>Rincon </a:t>
            </a:r>
            <a:r>
              <a:rPr lang="en-US" dirty="0">
                <a:solidFill>
                  <a:srgbClr val="000000"/>
                </a:solidFill>
              </a:rPr>
              <a:t>room: </a:t>
            </a:r>
            <a:r>
              <a:rPr lang="en-US" dirty="0" smtClean="0">
                <a:solidFill>
                  <a:srgbClr val="000000"/>
                </a:solidFill>
              </a:rPr>
              <a:t> seats110 </a:t>
            </a:r>
            <a:endParaRPr lang="en-US" dirty="0">
              <a:solidFill>
                <a:srgbClr val="0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953000" y="5380672"/>
            <a:ext cx="2387467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buSzPct val="200000"/>
            </a:pPr>
            <a:r>
              <a:rPr lang="en-US" dirty="0">
                <a:solidFill>
                  <a:srgbClr val="000000"/>
                </a:solidFill>
              </a:rPr>
              <a:t>Tucson: seats 110 </a:t>
            </a:r>
          </a:p>
          <a:p>
            <a:pPr>
              <a:buSzPct val="200000"/>
            </a:pPr>
            <a:r>
              <a:rPr lang="it-IT" dirty="0" smtClean="0">
                <a:solidFill>
                  <a:srgbClr val="000000"/>
                </a:solidFill>
              </a:rPr>
              <a:t>Santa Rita: </a:t>
            </a:r>
            <a:r>
              <a:rPr lang="it-IT" dirty="0" err="1" smtClean="0">
                <a:solidFill>
                  <a:srgbClr val="000000"/>
                </a:solidFill>
              </a:rPr>
              <a:t>seats</a:t>
            </a:r>
            <a:r>
              <a:rPr lang="it-IT" dirty="0" smtClean="0">
                <a:solidFill>
                  <a:srgbClr val="000000"/>
                </a:solidFill>
              </a:rPr>
              <a:t> 118 </a:t>
            </a:r>
          </a:p>
          <a:p>
            <a:pPr>
              <a:buSzPct val="200000"/>
            </a:pPr>
            <a:r>
              <a:rPr lang="en-US" u="sng" dirty="0" smtClean="0">
                <a:solidFill>
                  <a:srgbClr val="000000"/>
                </a:solidFill>
              </a:rPr>
              <a:t>Overflow rooms:</a:t>
            </a:r>
          </a:p>
          <a:p>
            <a:pPr>
              <a:buSzPct val="200000"/>
            </a:pPr>
            <a:r>
              <a:rPr lang="en-US" dirty="0" err="1" smtClean="0">
                <a:solidFill>
                  <a:srgbClr val="000000"/>
                </a:solidFill>
              </a:rPr>
              <a:t>Ventana</a:t>
            </a:r>
            <a:r>
              <a:rPr lang="en-US" dirty="0" smtClean="0">
                <a:solidFill>
                  <a:srgbClr val="000000"/>
                </a:solidFill>
              </a:rPr>
              <a:t>: seats 87 </a:t>
            </a:r>
          </a:p>
          <a:p>
            <a:pPr>
              <a:buSzPct val="200000"/>
            </a:pPr>
            <a:r>
              <a:rPr lang="en-US" dirty="0" smtClean="0">
                <a:solidFill>
                  <a:srgbClr val="000000"/>
                </a:solidFill>
              </a:rPr>
              <a:t>Kiva:  seats 100 </a:t>
            </a:r>
            <a:endParaRPr lang="en-US" dirty="0"/>
          </a:p>
        </p:txBody>
      </p:sp>
      <p:sp>
        <p:nvSpPr>
          <p:cNvPr id="7" name="Oval 6"/>
          <p:cNvSpPr/>
          <p:nvPr/>
        </p:nvSpPr>
        <p:spPr>
          <a:xfrm>
            <a:off x="3200400" y="2362200"/>
            <a:ext cx="990600" cy="18288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6324600" y="1447800"/>
            <a:ext cx="2137449" cy="37240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/>
              <a:t>Student </a:t>
            </a:r>
          </a:p>
          <a:p>
            <a:r>
              <a:rPr lang="en-US" sz="3200" b="1" dirty="0" smtClean="0"/>
              <a:t>Union </a:t>
            </a:r>
          </a:p>
          <a:p>
            <a:r>
              <a:rPr lang="en-US" sz="3200" b="1" dirty="0" smtClean="0"/>
              <a:t>3</a:t>
            </a:r>
            <a:r>
              <a:rPr lang="en-US" sz="3200" b="1" baseline="30000" dirty="0" smtClean="0"/>
              <a:t>rd</a:t>
            </a:r>
            <a:r>
              <a:rPr lang="en-US" sz="3200" b="1" dirty="0" smtClean="0"/>
              <a:t> Floor</a:t>
            </a:r>
            <a:endParaRPr lang="en-US" sz="3200" b="1" dirty="0"/>
          </a:p>
          <a:p>
            <a:r>
              <a:rPr lang="en-US" sz="2000" dirty="0" smtClean="0"/>
              <a:t>4 lecture rooms</a:t>
            </a:r>
          </a:p>
          <a:p>
            <a:r>
              <a:rPr lang="en-US" sz="2000" dirty="0"/>
              <a:t>p</a:t>
            </a:r>
            <a:r>
              <a:rPr lang="en-US" sz="2000" dirty="0" smtClean="0"/>
              <a:t>lus</a:t>
            </a:r>
          </a:p>
          <a:p>
            <a:r>
              <a:rPr lang="en-US" sz="2000" dirty="0" smtClean="0"/>
              <a:t>Grand Ballroom</a:t>
            </a:r>
          </a:p>
          <a:p>
            <a:r>
              <a:rPr lang="en-US" sz="2000" dirty="0" smtClean="0"/>
              <a:t>for Exhibitors,</a:t>
            </a:r>
          </a:p>
          <a:p>
            <a:r>
              <a:rPr lang="en-US" sz="2000" dirty="0" smtClean="0"/>
              <a:t>Posters, Coffee.</a:t>
            </a:r>
          </a:p>
          <a:p>
            <a:r>
              <a:rPr lang="en-US" sz="2000" dirty="0" smtClean="0"/>
              <a:t>2 overflow rooms</a:t>
            </a:r>
          </a:p>
          <a:p>
            <a:r>
              <a:rPr lang="en-US" sz="2000" dirty="0"/>
              <a:t>o</a:t>
            </a:r>
            <a:r>
              <a:rPr lang="en-US" sz="2000" dirty="0" smtClean="0"/>
              <a:t>n lower floor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3276600" y="2667000"/>
            <a:ext cx="850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6,900 ft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10" name="TextBox 9"/>
          <p:cNvSpPr txBox="1"/>
          <p:nvPr/>
        </p:nvSpPr>
        <p:spPr>
          <a:xfrm>
            <a:off x="3276600" y="3429000"/>
            <a:ext cx="850154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6,900 ft</a:t>
            </a:r>
            <a:r>
              <a:rPr lang="en-US" sz="1400" baseline="30000" dirty="0" smtClean="0"/>
              <a:t>2</a:t>
            </a:r>
            <a:endParaRPr lang="en-US" sz="1400" baseline="30000" dirty="0"/>
          </a:p>
        </p:txBody>
      </p:sp>
      <p:sp>
        <p:nvSpPr>
          <p:cNvPr id="11" name="Oval 10"/>
          <p:cNvSpPr/>
          <p:nvPr/>
        </p:nvSpPr>
        <p:spPr>
          <a:xfrm>
            <a:off x="2743200" y="2438400"/>
            <a:ext cx="457200" cy="83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/>
          <p:cNvSpPr/>
          <p:nvPr/>
        </p:nvSpPr>
        <p:spPr>
          <a:xfrm>
            <a:off x="2743200" y="3276600"/>
            <a:ext cx="457200" cy="7620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/>
          <p:cNvSpPr/>
          <p:nvPr/>
        </p:nvSpPr>
        <p:spPr>
          <a:xfrm>
            <a:off x="4191000" y="2438400"/>
            <a:ext cx="457200" cy="83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4191000" y="3276600"/>
            <a:ext cx="457200" cy="838200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Oval 14"/>
          <p:cNvSpPr/>
          <p:nvPr/>
        </p:nvSpPr>
        <p:spPr>
          <a:xfrm rot="5229201">
            <a:off x="4874712" y="4417910"/>
            <a:ext cx="460702" cy="913742"/>
          </a:xfrm>
          <a:prstGeom prst="ellipse">
            <a:avLst/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4495800" y="5105400"/>
            <a:ext cx="1432303" cy="307777"/>
          </a:xfrm>
          <a:prstGeom prst="rect">
            <a:avLst/>
          </a:prstGeom>
          <a:solidFill>
            <a:schemeClr val="bg1"/>
          </a:solidFill>
        </p:spPr>
        <p:txBody>
          <a:bodyPr wrap="none" rtlCol="0">
            <a:spAutoFit/>
          </a:bodyPr>
          <a:lstStyle/>
          <a:p>
            <a:r>
              <a:rPr lang="en-US" sz="1400" dirty="0" smtClean="0">
                <a:solidFill>
                  <a:srgbClr val="FF0000"/>
                </a:solidFill>
              </a:rPr>
              <a:t>Luncheon room</a:t>
            </a:r>
            <a:endParaRPr lang="en-US" sz="1400" baseline="300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028673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1434</TotalTime>
  <Words>1427</Words>
  <Application>Microsoft Macintosh PowerPoint</Application>
  <PresentationFormat>On-screen Show (4:3)</PresentationFormat>
  <Paragraphs>224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Plenary  Session Space </vt:lpstr>
      <vt:lpstr>Banquet and/or Excursion</vt:lpstr>
      <vt:lpstr>PowerPoint Presentation</vt:lpstr>
      <vt:lpstr>Over 120 Hotels and Resorts in Tucson (discounts, but no blocks):  (1000’s of rooms supporting of UA &amp; annual Gem &amp; Mineral Show)</vt:lpstr>
      <vt:lpstr>PowerPoint Presentation</vt:lpstr>
      <vt:lpstr>PowerPoint Presentation</vt:lpstr>
      <vt:lpstr>PowerPoint Presentation</vt:lpstr>
    </vt:vector>
  </TitlesOfParts>
  <Manager/>
  <Company>Microsoft</Company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IRMMW-THz 2014</dc:title>
  <dc:subject/>
  <dc:creator>Chris</dc:creator>
  <cp:keywords/>
  <dc:description/>
  <cp:lastModifiedBy>Peter Siegel</cp:lastModifiedBy>
  <cp:revision>102</cp:revision>
  <dcterms:created xsi:type="dcterms:W3CDTF">2012-09-24T09:27:53Z</dcterms:created>
  <dcterms:modified xsi:type="dcterms:W3CDTF">2013-09-02T20:59:16Z</dcterms:modified>
  <cp:category/>
</cp:coreProperties>
</file>