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68" r:id="rId2"/>
    <p:sldId id="281" r:id="rId3"/>
    <p:sldId id="257" r:id="rId4"/>
    <p:sldId id="258" r:id="rId5"/>
    <p:sldId id="319" r:id="rId6"/>
    <p:sldId id="316" r:id="rId7"/>
    <p:sldId id="279" r:id="rId8"/>
    <p:sldId id="320" r:id="rId9"/>
    <p:sldId id="298" r:id="rId10"/>
    <p:sldId id="275" r:id="rId11"/>
    <p:sldId id="315" r:id="rId12"/>
    <p:sldId id="299" r:id="rId13"/>
    <p:sldId id="300" r:id="rId14"/>
    <p:sldId id="301" r:id="rId15"/>
    <p:sldId id="321" r:id="rId16"/>
    <p:sldId id="317" r:id="rId17"/>
    <p:sldId id="318" r:id="rId18"/>
    <p:sldId id="276" r:id="rId19"/>
  </p:sldIdLst>
  <p:sldSz cx="9144000" cy="6858000" type="screen4x3"/>
  <p:notesSz cx="6735763" cy="9866313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間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9504" autoAdjust="0"/>
  </p:normalViewPr>
  <p:slideViewPr>
    <p:cSldViewPr snapToGrid="0" snapToObjects="1">
      <p:cViewPr varScale="1">
        <p:scale>
          <a:sx n="111" d="100"/>
          <a:sy n="111" d="100"/>
        </p:scale>
        <p:origin x="158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0" cy="493316"/>
          </a:xfrm>
          <a:prstGeom prst="rect">
            <a:avLst/>
          </a:prstGeom>
        </p:spPr>
        <p:txBody>
          <a:bodyPr vert="horz" lIns="94843" tIns="47421" rIns="94843" bIns="4742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3316"/>
          </a:xfrm>
          <a:prstGeom prst="rect">
            <a:avLst/>
          </a:prstGeom>
        </p:spPr>
        <p:txBody>
          <a:bodyPr vert="horz" lIns="94843" tIns="47421" rIns="94843" bIns="47421" rtlCol="0"/>
          <a:lstStyle>
            <a:lvl1pPr algn="r">
              <a:defRPr sz="1200"/>
            </a:lvl1pPr>
          </a:lstStyle>
          <a:p>
            <a:fld id="{C2D1DBB1-DFC5-4CAC-925F-E016ED8B9008}" type="datetimeFigureOut">
              <a:rPr kumimoji="1" lang="ja-JP" altLang="en-US" smtClean="0"/>
              <a:pPr/>
              <a:t>2017/3/5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3" tIns="47421" rIns="94843" bIns="4742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4843" tIns="47421" rIns="94843" bIns="47421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0" cy="493316"/>
          </a:xfrm>
          <a:prstGeom prst="rect">
            <a:avLst/>
          </a:prstGeom>
        </p:spPr>
        <p:txBody>
          <a:bodyPr vert="horz" lIns="94843" tIns="47421" rIns="94843" bIns="4742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0" cy="493316"/>
          </a:xfrm>
          <a:prstGeom prst="rect">
            <a:avLst/>
          </a:prstGeom>
        </p:spPr>
        <p:txBody>
          <a:bodyPr vert="horz" lIns="94843" tIns="47421" rIns="94843" bIns="47421" rtlCol="0" anchor="b"/>
          <a:lstStyle>
            <a:lvl1pPr algn="r">
              <a:defRPr sz="1200"/>
            </a:lvl1pPr>
          </a:lstStyle>
          <a:p>
            <a:fld id="{300A7649-DF12-4139-873E-5C25C7CDD14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20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3815374" y="9374711"/>
            <a:ext cx="2920389" cy="491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01" tIns="49503" rIns="99001" bIns="49503" anchor="b"/>
          <a:lstStyle/>
          <a:p>
            <a:pPr algn="r" defTabSz="956816">
              <a:spcBef>
                <a:spcPct val="20000"/>
              </a:spcBef>
            </a:pPr>
            <a:fld id="{AEB1EBC7-6878-438F-ACF3-4CE39E6A34AC}" type="slidenum">
              <a:rPr lang="en-US" altLang="ja-JP" sz="1200">
                <a:latin typeface="Calibri" pitchFamily="34" charset="0"/>
              </a:rPr>
              <a:pPr algn="r" defTabSz="956816">
                <a:spcBef>
                  <a:spcPct val="20000"/>
                </a:spcBef>
              </a:pPr>
              <a:t>11</a:t>
            </a:fld>
            <a:endParaRPr lang="en-US" altLang="ja-JP" sz="1200" dirty="0">
              <a:latin typeface="Calibri" pitchFamily="3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944468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A0AB-065F-5849-B533-2C591CA6DBFF}" type="datetimeFigureOut">
              <a:rPr kumimoji="1" lang="ja-JP" altLang="en-US" smtClean="0"/>
              <a:pPr/>
              <a:t>2017/3/5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793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A0AB-065F-5849-B533-2C591CA6DBFF}" type="datetimeFigureOut">
              <a:rPr kumimoji="1" lang="ja-JP" altLang="en-US" smtClean="0"/>
              <a:pPr/>
              <a:t>2017/3/5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774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A0AB-065F-5849-B533-2C591CA6DBFF}" type="datetimeFigureOut">
              <a:rPr kumimoji="1" lang="ja-JP" altLang="en-US" smtClean="0"/>
              <a:pPr/>
              <a:t>2017/3/5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4994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A0AB-065F-5849-B533-2C591CA6DBFF}" type="datetimeFigureOut">
              <a:rPr kumimoji="1" lang="ja-JP" altLang="en-US" smtClean="0"/>
              <a:pPr/>
              <a:t>2017/3/5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655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A0AB-065F-5849-B533-2C591CA6DBFF}" type="datetimeFigureOut">
              <a:rPr kumimoji="1" lang="ja-JP" altLang="en-US" smtClean="0"/>
              <a:pPr/>
              <a:t>2017/3/5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6433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A0AB-065F-5849-B533-2C591CA6DBFF}" type="datetimeFigureOut">
              <a:rPr kumimoji="1" lang="ja-JP" altLang="en-US" smtClean="0"/>
              <a:pPr/>
              <a:t>2017/3/5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5989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A0AB-065F-5849-B533-2C591CA6DBFF}" type="datetimeFigureOut">
              <a:rPr kumimoji="1" lang="ja-JP" altLang="en-US" smtClean="0"/>
              <a:pPr/>
              <a:t>2017/3/5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059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A0AB-065F-5849-B533-2C591CA6DBFF}" type="datetimeFigureOut">
              <a:rPr kumimoji="1" lang="ja-JP" altLang="en-US" smtClean="0"/>
              <a:pPr/>
              <a:t>2017/3/5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61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A0AB-065F-5849-B533-2C591CA6DBFF}" type="datetimeFigureOut">
              <a:rPr kumimoji="1" lang="ja-JP" altLang="en-US" smtClean="0"/>
              <a:pPr/>
              <a:t>2017/3/5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8655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A0AB-065F-5849-B533-2C591CA6DBFF}" type="datetimeFigureOut">
              <a:rPr kumimoji="1" lang="ja-JP" altLang="en-US" smtClean="0"/>
              <a:pPr/>
              <a:t>2017/3/5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469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A0AB-065F-5849-B533-2C591CA6DBFF}" type="datetimeFigureOut">
              <a:rPr kumimoji="1" lang="ja-JP" altLang="en-US" smtClean="0"/>
              <a:pPr/>
              <a:t>2017/3/5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614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6A0AB-065F-5849-B533-2C591CA6DBFF}" type="datetimeFigureOut">
              <a:rPr kumimoji="1" lang="ja-JP" altLang="en-US" smtClean="0"/>
              <a:pPr/>
              <a:t>2017/3/5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C3154-57A7-1940-A748-0ED65333D05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026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trair.jp/en/" TargetMode="External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irf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0703"/>
            <a:ext cx="867886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gra01l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47809"/>
            <a:ext cx="8250238" cy="8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182847" y="277282"/>
            <a:ext cx="8466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latin typeface="Arial Black" pitchFamily="34" charset="0"/>
              </a:rPr>
              <a:t>Proposal for The 43rd</a:t>
            </a:r>
            <a:r>
              <a:rPr lang="en-US" altLang="ja-JP" sz="2400" dirty="0" smtClean="0">
                <a:latin typeface="Arial Black" pitchFamily="34" charset="0"/>
              </a:rPr>
              <a:t> International Conference on  Infrared, Millimeter and THz Waves</a:t>
            </a:r>
          </a:p>
          <a:p>
            <a:pPr algn="ctr"/>
            <a:r>
              <a:rPr lang="en-US" altLang="ja-JP" sz="2400" dirty="0" smtClean="0">
                <a:latin typeface="Arial Black" pitchFamily="34" charset="0"/>
              </a:rPr>
              <a:t>(IRMMW-THz 2018) </a:t>
            </a:r>
            <a:endParaRPr kumimoji="1" lang="ja-JP" altLang="en-US" sz="2400" dirty="0">
              <a:latin typeface="Arial Black" pitchFamily="34" charset="0"/>
            </a:endParaRPr>
          </a:p>
        </p:txBody>
      </p:sp>
      <p:pic>
        <p:nvPicPr>
          <p:cNvPr id="16385" name="Picture 1" descr="C:\Users\mtani3\Tani\Paper\IRMMW-THz2018\名古屋開催\名古屋国際会議場写真素材\名所･旧跡-名古屋城　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47" y="3056905"/>
            <a:ext cx="3735262" cy="2500465"/>
          </a:xfrm>
          <a:prstGeom prst="rect">
            <a:avLst/>
          </a:prstGeom>
          <a:noFill/>
        </p:spPr>
      </p:pic>
      <p:pic>
        <p:nvPicPr>
          <p:cNvPr id="16386" name="Picture 2" descr="C:\Users\mtani3\Tani\Paper\IRMMW-THz2018\名古屋開催\名古屋国際会議場写真素材\都市景観-オアシス211.jpg"/>
          <p:cNvPicPr>
            <a:picLocks noChangeAspect="1" noChangeArrowheads="1"/>
          </p:cNvPicPr>
          <p:nvPr/>
        </p:nvPicPr>
        <p:blipFill>
          <a:blip r:embed="rId5"/>
          <a:srcRect l="17498" r="2916"/>
          <a:stretch>
            <a:fillRect/>
          </a:stretch>
        </p:blipFill>
        <p:spPr bwMode="auto">
          <a:xfrm>
            <a:off x="2927789" y="3854978"/>
            <a:ext cx="3344397" cy="2801446"/>
          </a:xfrm>
          <a:prstGeom prst="rect">
            <a:avLst/>
          </a:prstGeom>
          <a:noFill/>
        </p:spPr>
      </p:pic>
      <p:sp>
        <p:nvSpPr>
          <p:cNvPr id="10" name="正方形/長方形 9"/>
          <p:cNvSpPr/>
          <p:nvPr/>
        </p:nvSpPr>
        <p:spPr>
          <a:xfrm>
            <a:off x="1058489" y="1539691"/>
            <a:ext cx="7101662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ja-JP" sz="2400" b="1" dirty="0" smtClean="0">
                <a:solidFill>
                  <a:srgbClr val="FF0000"/>
                </a:solidFill>
              </a:rPr>
              <a:t>Co-chairs:   </a:t>
            </a:r>
            <a:r>
              <a:rPr lang="en-US" altLang="ja-JP" sz="2400" b="1" dirty="0" err="1" smtClean="0">
                <a:solidFill>
                  <a:srgbClr val="FF0000"/>
                </a:solidFill>
              </a:rPr>
              <a:t>Toshitaka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 </a:t>
            </a:r>
            <a:r>
              <a:rPr lang="en-US" altLang="ja-JP" sz="2400" b="1" dirty="0" err="1" smtClean="0">
                <a:solidFill>
                  <a:srgbClr val="FF0000"/>
                </a:solidFill>
              </a:rPr>
              <a:t>Idehara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 (University of Fukui)</a:t>
            </a:r>
          </a:p>
          <a:p>
            <a:pPr>
              <a:lnSpc>
                <a:spcPts val="2600"/>
              </a:lnSpc>
            </a:pPr>
            <a:r>
              <a:rPr lang="en-US" altLang="ja-JP" sz="2400" b="1" dirty="0" smtClean="0">
                <a:solidFill>
                  <a:srgbClr val="FF0000"/>
                </a:solidFill>
              </a:rPr>
              <a:t>                        Masahiko </a:t>
            </a:r>
            <a:r>
              <a:rPr lang="en-US" altLang="ja-JP" sz="2400" b="1" dirty="0" err="1" smtClean="0">
                <a:solidFill>
                  <a:srgbClr val="FF0000"/>
                </a:solidFill>
              </a:rPr>
              <a:t>Tani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 (University of Fukui)</a:t>
            </a:r>
          </a:p>
        </p:txBody>
      </p:sp>
      <p:pic>
        <p:nvPicPr>
          <p:cNvPr id="1026" name="Picture 2" descr="C:\Users\mtani3\Tani\My Pictures\2016年\2016年10月31日名古屋会場視察\IMG_090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15156" y="2298873"/>
            <a:ext cx="3333952" cy="2500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563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64042"/>
            <a:ext cx="8229600" cy="622829"/>
          </a:xfrm>
        </p:spPr>
        <p:txBody>
          <a:bodyPr>
            <a:normAutofit/>
          </a:bodyPr>
          <a:lstStyle/>
          <a:p>
            <a:r>
              <a:rPr kumimoji="1"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Contents</a:t>
            </a:r>
            <a:endParaRPr kumimoji="1" lang="ja-JP" alt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164166" y="1524000"/>
            <a:ext cx="7192434" cy="4525963"/>
          </a:xfrm>
        </p:spPr>
        <p:txBody>
          <a:bodyPr>
            <a:normAutofit/>
          </a:bodyPr>
          <a:lstStyle/>
          <a:p>
            <a:pPr>
              <a:buClr>
                <a:srgbClr val="0000CC"/>
              </a:buClr>
              <a:buFont typeface="Wingdings" panose="05000000000000000000" pitchFamily="2" charset="2"/>
              <a:buChar char="Ø"/>
            </a:pPr>
            <a:r>
              <a:rPr kumimoji="1" lang="en-US" altLang="ja-JP" sz="2800" smtClean="0"/>
              <a:t>Venue </a:t>
            </a:r>
            <a:r>
              <a:rPr kumimoji="1" lang="en-US" altLang="ja-JP" sz="2800" dirty="0" smtClean="0"/>
              <a:t>&amp; Date</a:t>
            </a:r>
          </a:p>
          <a:p>
            <a:pPr>
              <a:buClr>
                <a:srgbClr val="0000CC"/>
              </a:buClr>
              <a:buFont typeface="Wingdings" panose="05000000000000000000" pitchFamily="2" charset="2"/>
              <a:buChar char="Ø"/>
            </a:pPr>
            <a:r>
              <a:rPr lang="en-US" altLang="ja-JP" sz="2800" dirty="0"/>
              <a:t>Meeting Room Facilities</a:t>
            </a:r>
          </a:p>
          <a:p>
            <a:pPr>
              <a:buClr>
                <a:srgbClr val="0000CC"/>
              </a:buClr>
              <a:buFont typeface="Wingdings" panose="05000000000000000000" pitchFamily="2" charset="2"/>
              <a:buChar char="Ø"/>
            </a:pPr>
            <a:r>
              <a:rPr lang="en-US" altLang="ja-JP" sz="2800" dirty="0" smtClean="0"/>
              <a:t>Access to Nagoya</a:t>
            </a:r>
            <a:endParaRPr lang="en-US" altLang="ja-JP" sz="2800" dirty="0"/>
          </a:p>
          <a:p>
            <a:pPr>
              <a:buClr>
                <a:srgbClr val="0000CC"/>
              </a:buClr>
              <a:buFont typeface="Wingdings" panose="05000000000000000000" pitchFamily="2" charset="2"/>
              <a:buChar char="Ø"/>
            </a:pPr>
            <a:r>
              <a:rPr lang="en-US" altLang="ja-JP" sz="2800" dirty="0"/>
              <a:t>Accommodation</a:t>
            </a:r>
          </a:p>
          <a:p>
            <a:pPr>
              <a:buClr>
                <a:srgbClr val="0000CC"/>
              </a:buClr>
              <a:buFont typeface="Wingdings" panose="05000000000000000000" pitchFamily="2" charset="2"/>
              <a:buChar char="Ø"/>
            </a:pPr>
            <a:r>
              <a:rPr lang="en-US" altLang="ja-JP" sz="2800" dirty="0" smtClean="0"/>
              <a:t>Members </a:t>
            </a:r>
            <a:r>
              <a:rPr lang="en-US" altLang="ja-JP" sz="2800" dirty="0"/>
              <a:t>of the Local Organizing Committee</a:t>
            </a:r>
          </a:p>
          <a:p>
            <a:pPr>
              <a:buClr>
                <a:srgbClr val="0000CC"/>
              </a:buClr>
              <a:buFont typeface="Wingdings" panose="05000000000000000000" pitchFamily="2" charset="2"/>
              <a:buChar char="Ø"/>
            </a:pPr>
            <a:r>
              <a:rPr lang="en-US" altLang="ja-JP" sz="2800" dirty="0"/>
              <a:t>Finance</a:t>
            </a:r>
            <a:endParaRPr lang="ja-JP" altLang="en-US" sz="2800" dirty="0"/>
          </a:p>
          <a:p>
            <a:pPr>
              <a:buClr>
                <a:srgbClr val="0000CC"/>
              </a:buClr>
              <a:buFont typeface="Wingdings" panose="05000000000000000000" pitchFamily="2" charset="2"/>
              <a:buChar char="Ø"/>
            </a:pPr>
            <a:endParaRPr kumimoji="1" lang="en-US" altLang="ja-JP" sz="2800" dirty="0" smtClean="0"/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0" y="0"/>
            <a:ext cx="9144000" cy="1655763"/>
            <a:chOff x="0" y="146"/>
            <a:chExt cx="5760" cy="1043"/>
          </a:xfrm>
        </p:grpSpPr>
        <p:sp>
          <p:nvSpPr>
            <p:cNvPr id="5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17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nagoya-congress-center.jp/download/img/photo/ncc_01_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1" y="2149474"/>
            <a:ext cx="5861538" cy="4572000"/>
          </a:xfrm>
          <a:prstGeom prst="rect">
            <a:avLst/>
          </a:prstGeom>
          <a:noFill/>
        </p:spPr>
      </p:pic>
      <p:sp>
        <p:nvSpPr>
          <p:cNvPr id="4" name="テキスト ボックス 3"/>
          <p:cNvSpPr txBox="1"/>
          <p:nvPr/>
        </p:nvSpPr>
        <p:spPr>
          <a:xfrm>
            <a:off x="1576138" y="550900"/>
            <a:ext cx="68334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/>
              <a:t>Venue: </a:t>
            </a:r>
            <a:r>
              <a:rPr lang="en-US" altLang="ja-JP" sz="2400" b="1" dirty="0" smtClean="0">
                <a:solidFill>
                  <a:srgbClr val="0000CC"/>
                </a:solidFill>
              </a:rPr>
              <a:t>Nagoya Congress Center</a:t>
            </a:r>
          </a:p>
          <a:p>
            <a:r>
              <a:rPr lang="en-US" altLang="ja-JP" sz="2400" b="1" dirty="0" smtClean="0"/>
              <a:t>               (Nagoya City, Aichi Prefecture, Japan)</a:t>
            </a:r>
          </a:p>
          <a:p>
            <a:r>
              <a:rPr lang="en-US" altLang="ja-JP" sz="2400" b="1" dirty="0" smtClean="0"/>
              <a:t>               Capacity for more than 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700</a:t>
            </a:r>
            <a:r>
              <a:rPr lang="en-US" altLang="ja-JP" sz="2400" b="1" dirty="0" smtClean="0"/>
              <a:t> participants</a:t>
            </a:r>
            <a:endParaRPr lang="en-US" altLang="ja-JP" sz="2400" b="1" dirty="0" smtClean="0">
              <a:solidFill>
                <a:srgbClr val="FF0000"/>
              </a:solidFill>
            </a:endParaRPr>
          </a:p>
          <a:p>
            <a:r>
              <a:rPr lang="en-US" altLang="ja-JP" sz="2400" b="1" dirty="0" smtClean="0"/>
              <a:t>Date: 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September 9  – 14, 2018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-3387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Venue and Date</a:t>
            </a:r>
            <a:endParaRPr lang="en-US" altLang="ja-JP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0" y="0"/>
            <a:ext cx="9144000" cy="1655763"/>
            <a:chOff x="0" y="146"/>
            <a:chExt cx="5760" cy="1043"/>
          </a:xfrm>
        </p:grpSpPr>
        <p:sp>
          <p:nvSpPr>
            <p:cNvPr id="7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4" name="テキスト ボックス 13"/>
          <p:cNvSpPr txBox="1"/>
          <p:nvPr/>
        </p:nvSpPr>
        <p:spPr>
          <a:xfrm>
            <a:off x="4470286" y="2286000"/>
            <a:ext cx="30559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solidFill>
                  <a:srgbClr val="FFC000"/>
                </a:solidFill>
              </a:rPr>
              <a:t>Nagoya Congress Center</a:t>
            </a:r>
          </a:p>
          <a:p>
            <a:r>
              <a:rPr lang="en-US" altLang="ja-JP" sz="2400" b="1" dirty="0" smtClean="0">
                <a:solidFill>
                  <a:srgbClr val="FFC000"/>
                </a:solidFill>
              </a:rPr>
              <a:t>(Conference Venue)</a:t>
            </a:r>
            <a:endParaRPr kumimoji="1" lang="ja-JP" altLang="en-US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90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0" y="-89520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Meeting Room Facilities</a:t>
            </a:r>
            <a:endParaRPr kumimoji="1" lang="ja-JP" alt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88604" y="678948"/>
            <a:ext cx="78981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/>
              <a:t>Purpose of </a:t>
            </a:r>
            <a:r>
              <a:rPr lang="en-US" altLang="ja-JP" b="1" dirty="0" smtClean="0"/>
              <a:t>the space</a:t>
            </a:r>
            <a:r>
              <a:rPr kumimoji="1" lang="en-US" altLang="ja-JP" b="1" dirty="0" smtClean="0"/>
              <a:t>    Number of  Seats</a:t>
            </a:r>
            <a:r>
              <a:rPr lang="en-US" altLang="ja-JP" b="1" dirty="0" smtClean="0"/>
              <a:t>  (Location and name </a:t>
            </a:r>
            <a:r>
              <a:rPr lang="en-US" altLang="ja-JP" b="1" dirty="0"/>
              <a:t>of the </a:t>
            </a:r>
            <a:r>
              <a:rPr lang="en-US" altLang="ja-JP" b="1" dirty="0" smtClean="0"/>
              <a:t>room)</a:t>
            </a:r>
          </a:p>
          <a:p>
            <a:endParaRPr lang="en-US" altLang="ja-JP" b="1" dirty="0"/>
          </a:p>
          <a:p>
            <a:r>
              <a:rPr lang="en-US" altLang="ja-JP" b="1" dirty="0" smtClean="0"/>
              <a:t>Plenary Session	     1,280    (Bldg No.4, 1F, </a:t>
            </a:r>
            <a:r>
              <a:rPr lang="en-US" altLang="ja-JP" b="1" dirty="0" err="1" smtClean="0"/>
              <a:t>Shirotori</a:t>
            </a:r>
            <a:r>
              <a:rPr lang="en-US" altLang="ja-JP" b="1" dirty="0" smtClean="0"/>
              <a:t> hall)</a:t>
            </a:r>
          </a:p>
          <a:p>
            <a:r>
              <a:rPr lang="en-US" altLang="ja-JP" b="1" dirty="0" smtClean="0"/>
              <a:t>Session room 1                360     (Bldg No.1 , 4F, 141+142)</a:t>
            </a:r>
          </a:p>
          <a:p>
            <a:r>
              <a:rPr lang="en-US" altLang="ja-JP" b="1" dirty="0" smtClean="0"/>
              <a:t>Session room 2                162     (Bldg No.1 , 3F, 131+132)</a:t>
            </a:r>
          </a:p>
          <a:p>
            <a:r>
              <a:rPr lang="en-US" altLang="ja-JP" b="1" dirty="0" smtClean="0"/>
              <a:t>Session room 3                 162     (Bldg No.1 , 3F, 133+134)</a:t>
            </a:r>
          </a:p>
          <a:p>
            <a:r>
              <a:rPr lang="en-US" altLang="ja-JP" b="1" dirty="0" smtClean="0"/>
              <a:t>Session room 4                 288     (Bldg No.1 , 4F, Reception hall (1)</a:t>
            </a:r>
            <a:r>
              <a:rPr lang="ja-JP" altLang="en-US" b="1" dirty="0" smtClean="0"/>
              <a:t> </a:t>
            </a:r>
            <a:r>
              <a:rPr lang="en-US" altLang="ja-JP" b="1" dirty="0" smtClean="0"/>
              <a:t>)</a:t>
            </a:r>
          </a:p>
          <a:p>
            <a:r>
              <a:rPr lang="en-US" altLang="ja-JP" b="1" dirty="0" smtClean="0"/>
              <a:t>Session room 5                 288     (Bldg No.1 , 4F, Reception hall (2)</a:t>
            </a:r>
            <a:r>
              <a:rPr lang="ja-JP" altLang="en-US" b="1" dirty="0" smtClean="0"/>
              <a:t> </a:t>
            </a:r>
            <a:r>
              <a:rPr lang="en-US" altLang="ja-JP" b="1" dirty="0" smtClean="0"/>
              <a:t>)</a:t>
            </a:r>
          </a:p>
          <a:p>
            <a:r>
              <a:rPr lang="en-US" altLang="ja-JP" b="1" dirty="0" smtClean="0"/>
              <a:t>Posters and Exhibition	 823    (Bldg No.1 , 1F,  Event hall)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527730" y="5785882"/>
            <a:ext cx="31590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/>
              <a:t>Shirotori</a:t>
            </a:r>
            <a:r>
              <a:rPr lang="en-US" altLang="ja-JP" sz="2400" b="1" dirty="0" smtClean="0"/>
              <a:t> (White Swan) </a:t>
            </a:r>
          </a:p>
          <a:p>
            <a:r>
              <a:rPr lang="en-US" altLang="ja-JP" sz="2400" b="1" dirty="0" smtClean="0"/>
              <a:t>Hall</a:t>
            </a:r>
            <a:endParaRPr kumimoji="1" lang="ja-JP" altLang="en-US" sz="2400" b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4</a:t>
            </a:fld>
            <a:endParaRPr kumimoji="1" lang="ja-JP" altLang="en-US" dirty="0"/>
          </a:p>
        </p:txBody>
      </p: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0" y="0"/>
            <a:ext cx="9144000" cy="1655763"/>
            <a:chOff x="0" y="146"/>
            <a:chExt cx="5760" cy="1043"/>
          </a:xfrm>
        </p:grpSpPr>
        <p:sp>
          <p:nvSpPr>
            <p:cNvPr id="9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pic>
        <p:nvPicPr>
          <p:cNvPr id="30722" name="Picture 2" descr="http://www.nagoya-congress-center.jp/download/img/photo/shirotor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5415" y="3466674"/>
            <a:ext cx="4161693" cy="325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163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0" y="-5718"/>
            <a:ext cx="9144000" cy="1454192"/>
            <a:chOff x="0" y="146"/>
            <a:chExt cx="5760" cy="1043"/>
          </a:xfrm>
        </p:grpSpPr>
        <p:sp>
          <p:nvSpPr>
            <p:cNvPr id="3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テキスト ボックス 5"/>
          <p:cNvSpPr txBox="1">
            <a:spLocks noChangeArrowheads="1"/>
          </p:cNvSpPr>
          <p:nvPr/>
        </p:nvSpPr>
        <p:spPr bwMode="auto">
          <a:xfrm>
            <a:off x="0" y="-120493"/>
            <a:ext cx="9144000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Access to </a:t>
            </a:r>
            <a:r>
              <a:rPr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Nagoya I:  International Flights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7325" y="439455"/>
            <a:ext cx="853599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/>
              <a:t>Main gates to Japan:</a:t>
            </a:r>
          </a:p>
          <a:p>
            <a:pPr>
              <a:buFont typeface="Wingdings" pitchFamily="2" charset="2"/>
              <a:buChar char="u"/>
            </a:pPr>
            <a:r>
              <a:rPr lang="en-US" altLang="ja-JP" sz="2000" dirty="0" smtClean="0"/>
              <a:t>    Tokyo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Narita</a:t>
            </a:r>
            <a:r>
              <a:rPr lang="en-US" altLang="ja-JP" sz="2000" dirty="0" smtClean="0"/>
              <a:t> International Airport (Flights to/from </a:t>
            </a:r>
            <a:r>
              <a:rPr lang="en-US" altLang="ja-JP" sz="2000" dirty="0" smtClean="0">
                <a:solidFill>
                  <a:srgbClr val="FF0000"/>
                </a:solidFill>
              </a:rPr>
              <a:t>100</a:t>
            </a:r>
            <a:r>
              <a:rPr lang="en-US" altLang="ja-JP" sz="2000" dirty="0" smtClean="0"/>
              <a:t> overseas cities)</a:t>
            </a:r>
          </a:p>
          <a:p>
            <a:pPr>
              <a:buFont typeface="Wingdings" pitchFamily="2" charset="2"/>
              <a:buChar char="u"/>
            </a:pPr>
            <a:endParaRPr lang="en-US" altLang="ja-JP" sz="2000" dirty="0" smtClean="0"/>
          </a:p>
          <a:p>
            <a:pPr>
              <a:buFont typeface="Wingdings" pitchFamily="2" charset="2"/>
              <a:buChar char="u"/>
            </a:pPr>
            <a:endParaRPr lang="en-US" altLang="ja-JP" sz="2000" dirty="0" smtClean="0"/>
          </a:p>
          <a:p>
            <a:pPr>
              <a:buFont typeface="Wingdings" pitchFamily="2" charset="2"/>
              <a:buChar char="u"/>
            </a:pPr>
            <a:endParaRPr lang="en-US" altLang="ja-JP" sz="2000" dirty="0" smtClean="0"/>
          </a:p>
          <a:p>
            <a:endParaRPr lang="en-US" altLang="ja-JP" sz="2000" dirty="0" smtClean="0"/>
          </a:p>
          <a:p>
            <a:pPr>
              <a:buFont typeface="Wingdings" pitchFamily="2" charset="2"/>
              <a:buChar char="u"/>
            </a:pPr>
            <a:endParaRPr lang="en-US" altLang="ja-JP" sz="2000" dirty="0" smtClean="0"/>
          </a:p>
          <a:p>
            <a:pPr>
              <a:buFont typeface="Wingdings" pitchFamily="2" charset="2"/>
              <a:buChar char="u"/>
            </a:pPr>
            <a:endParaRPr lang="en-US" altLang="ja-JP" sz="2000" dirty="0" smtClean="0"/>
          </a:p>
          <a:p>
            <a:pPr>
              <a:buFont typeface="Wingdings" pitchFamily="2" charset="2"/>
              <a:buChar char="u"/>
            </a:pPr>
            <a:endParaRPr lang="en-US" altLang="ja-JP" sz="2000" dirty="0" smtClean="0"/>
          </a:p>
          <a:p>
            <a:pPr>
              <a:buFont typeface="Wingdings" pitchFamily="2" charset="2"/>
              <a:buChar char="u"/>
            </a:pPr>
            <a:endParaRPr lang="en-US" altLang="ja-JP" sz="2000" dirty="0" smtClean="0"/>
          </a:p>
          <a:p>
            <a:pPr>
              <a:buFont typeface="Wingdings" pitchFamily="2" charset="2"/>
              <a:buChar char="u"/>
            </a:pPr>
            <a:endParaRPr lang="en-US" altLang="ja-JP" sz="2000" dirty="0" smtClean="0"/>
          </a:p>
          <a:p>
            <a:pPr>
              <a:buFont typeface="Wingdings" pitchFamily="2" charset="2"/>
              <a:buChar char="u"/>
            </a:pPr>
            <a:endParaRPr lang="en-US" altLang="ja-JP" sz="2000" dirty="0" smtClean="0"/>
          </a:p>
          <a:p>
            <a:pPr>
              <a:buFont typeface="Wingdings" pitchFamily="2" charset="2"/>
              <a:buChar char="u"/>
            </a:pPr>
            <a:endParaRPr lang="en-US" altLang="ja-JP" sz="2000" dirty="0" smtClean="0"/>
          </a:p>
          <a:p>
            <a:pPr>
              <a:buFont typeface="Wingdings" pitchFamily="2" charset="2"/>
              <a:buChar char="u"/>
            </a:pPr>
            <a:endParaRPr lang="en-US" altLang="ja-JP" sz="2000" dirty="0" smtClean="0"/>
          </a:p>
          <a:p>
            <a:pPr>
              <a:buFont typeface="Wingdings" pitchFamily="2" charset="2"/>
              <a:buChar char="u"/>
            </a:pPr>
            <a:endParaRPr lang="en-US" altLang="ja-JP" sz="2000" dirty="0" smtClean="0"/>
          </a:p>
          <a:p>
            <a:pPr>
              <a:buFont typeface="Wingdings" pitchFamily="2" charset="2"/>
              <a:buChar char="u"/>
            </a:pPr>
            <a:endParaRPr lang="en-US" altLang="ja-JP" sz="2000" dirty="0" smtClean="0"/>
          </a:p>
          <a:p>
            <a:pPr>
              <a:buFont typeface="Wingdings" pitchFamily="2" charset="2"/>
              <a:buChar char="u"/>
            </a:pPr>
            <a:r>
              <a:rPr lang="en-US" altLang="ja-JP" sz="2000" dirty="0" smtClean="0"/>
              <a:t>    Tokyo </a:t>
            </a:r>
            <a:r>
              <a:rPr kumimoji="1" lang="en-US" altLang="ja-JP" sz="2000" b="1" dirty="0" err="1" smtClean="0">
                <a:solidFill>
                  <a:srgbClr val="FF0000"/>
                </a:solidFill>
              </a:rPr>
              <a:t>Haneda</a:t>
            </a:r>
            <a:r>
              <a:rPr kumimoji="1" lang="en-US" altLang="ja-JP" sz="2000" dirty="0" smtClean="0"/>
              <a:t> </a:t>
            </a:r>
            <a:r>
              <a:rPr lang="en-US" altLang="ja-JP" sz="2000" dirty="0" smtClean="0"/>
              <a:t>International Airport (Flights to/from </a:t>
            </a:r>
            <a:r>
              <a:rPr lang="en-US" altLang="ja-JP" sz="2000" dirty="0" smtClean="0">
                <a:solidFill>
                  <a:srgbClr val="FF0000"/>
                </a:solidFill>
              </a:rPr>
              <a:t>30</a:t>
            </a:r>
            <a:r>
              <a:rPr lang="en-US" altLang="ja-JP" sz="2000" dirty="0" smtClean="0"/>
              <a:t> overseas cities)</a:t>
            </a:r>
          </a:p>
          <a:p>
            <a:pPr>
              <a:buFont typeface="Wingdings" pitchFamily="2" charset="2"/>
              <a:buChar char="u"/>
            </a:pPr>
            <a:r>
              <a:rPr kumimoji="1" lang="en-US" altLang="ja-JP" sz="2000" b="1" dirty="0" smtClean="0"/>
              <a:t>    </a:t>
            </a:r>
            <a:r>
              <a:rPr kumimoji="1" lang="en-US" altLang="ja-JP" sz="2000" b="1" dirty="0" smtClean="0">
                <a:solidFill>
                  <a:srgbClr val="FF0000"/>
                </a:solidFill>
              </a:rPr>
              <a:t>Kansai</a:t>
            </a:r>
            <a:r>
              <a:rPr kumimoji="1" lang="en-US" altLang="ja-JP" sz="2000" dirty="0" smtClean="0"/>
              <a:t> International Airport </a:t>
            </a:r>
            <a:r>
              <a:rPr lang="en-US" altLang="ja-JP" sz="2000" dirty="0" smtClean="0"/>
              <a:t>(Flights to/from </a:t>
            </a:r>
            <a:r>
              <a:rPr lang="en-US" altLang="ja-JP" sz="2000" dirty="0" smtClean="0">
                <a:solidFill>
                  <a:srgbClr val="FF0000"/>
                </a:solidFill>
              </a:rPr>
              <a:t>70</a:t>
            </a:r>
            <a:r>
              <a:rPr lang="en-US" altLang="ja-JP" sz="2000" dirty="0" smtClean="0"/>
              <a:t> overseas cities)</a:t>
            </a:r>
          </a:p>
          <a:p>
            <a:pPr>
              <a:buFont typeface="Wingdings" pitchFamily="2" charset="2"/>
              <a:buChar char="u"/>
            </a:pPr>
            <a:r>
              <a:rPr lang="en-US" altLang="ja-JP" sz="2000" dirty="0" smtClean="0"/>
              <a:t>    </a:t>
            </a:r>
            <a:r>
              <a:rPr lang="en-US" altLang="ja-JP" sz="2000" b="1" dirty="0" smtClean="0">
                <a:solidFill>
                  <a:srgbClr val="FF0000"/>
                </a:solidFill>
                <a:sym typeface="Wingdings" pitchFamily="2" charset="2"/>
              </a:rPr>
              <a:t>Chubu </a:t>
            </a:r>
            <a:r>
              <a:rPr lang="en-US" altLang="ja-JP" sz="2000" b="1" dirty="0" err="1" smtClean="0">
                <a:solidFill>
                  <a:srgbClr val="FF0000"/>
                </a:solidFill>
                <a:sym typeface="Wingdings" pitchFamily="2" charset="2"/>
              </a:rPr>
              <a:t>Centrair</a:t>
            </a:r>
            <a:r>
              <a:rPr lang="en-US" altLang="ja-JP" sz="2000" dirty="0" smtClean="0">
                <a:sym typeface="Wingdings" pitchFamily="2" charset="2"/>
              </a:rPr>
              <a:t> International Airport (Flights to/from </a:t>
            </a:r>
            <a:r>
              <a:rPr lang="en-US" altLang="ja-JP" sz="2000" dirty="0" smtClean="0">
                <a:solidFill>
                  <a:srgbClr val="FF0000"/>
                </a:solidFill>
                <a:sym typeface="Wingdings" pitchFamily="2" charset="2"/>
              </a:rPr>
              <a:t>40</a:t>
            </a:r>
            <a:r>
              <a:rPr lang="en-US" altLang="ja-JP" sz="2000" dirty="0" smtClean="0">
                <a:sym typeface="Wingdings" pitchFamily="2" charset="2"/>
              </a:rPr>
              <a:t> Overseas cities)</a:t>
            </a:r>
            <a:endParaRPr lang="en-US" altLang="ja-JP" sz="2000" dirty="0" smtClean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6650" y="1125416"/>
            <a:ext cx="7995830" cy="4037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0" y="-5718"/>
            <a:ext cx="9144000" cy="1454192"/>
            <a:chOff x="0" y="146"/>
            <a:chExt cx="5760" cy="1043"/>
          </a:xfrm>
        </p:grpSpPr>
        <p:sp>
          <p:nvSpPr>
            <p:cNvPr id="3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テキスト ボックス 5"/>
          <p:cNvSpPr txBox="1">
            <a:spLocks noChangeArrowheads="1"/>
          </p:cNvSpPr>
          <p:nvPr/>
        </p:nvSpPr>
        <p:spPr bwMode="auto">
          <a:xfrm>
            <a:off x="0" y="-120493"/>
            <a:ext cx="9144000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Access to </a:t>
            </a:r>
            <a:r>
              <a:rPr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Nagoya II:  Domestic Flights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136695" y="6512767"/>
            <a:ext cx="6995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Information from http://www.centrair.jp/en/flight_information/network/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6287178" y="3628658"/>
            <a:ext cx="1750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smtClean="0"/>
              <a:t>Domestic Flights</a:t>
            </a:r>
            <a:endParaRPr lang="en-US" altLang="ja-JP" b="1" dirty="0"/>
          </a:p>
        </p:txBody>
      </p:sp>
      <p:pic>
        <p:nvPicPr>
          <p:cNvPr id="1028" name="Picture 4" descr="http://www.centrair.jp/resource/multi/images/network_domesticl_e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6705" y="3915929"/>
            <a:ext cx="4381500" cy="2667000"/>
          </a:xfrm>
          <a:prstGeom prst="rect">
            <a:avLst/>
          </a:prstGeom>
          <a:noFill/>
        </p:spPr>
      </p:pic>
      <p:sp>
        <p:nvSpPr>
          <p:cNvPr id="11" name="テキスト ボックス 10"/>
          <p:cNvSpPr txBox="1"/>
          <p:nvPr/>
        </p:nvSpPr>
        <p:spPr>
          <a:xfrm>
            <a:off x="326649" y="521516"/>
            <a:ext cx="881735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sym typeface="Wingdings" pitchFamily="2" charset="2"/>
              </a:rPr>
              <a:t>Chubu </a:t>
            </a:r>
            <a:r>
              <a:rPr kumimoji="1" lang="en-US" altLang="ja-JP" sz="2400" b="1" dirty="0" err="1" smtClean="0">
                <a:solidFill>
                  <a:srgbClr val="FF0000"/>
                </a:solidFill>
                <a:sym typeface="Wingdings" pitchFamily="2" charset="2"/>
              </a:rPr>
              <a:t>Centrair</a:t>
            </a:r>
            <a:r>
              <a:rPr kumimoji="1" lang="en-US" altLang="ja-JP" sz="2400" dirty="0" smtClean="0">
                <a:sym typeface="Wingdings" pitchFamily="2" charset="2"/>
              </a:rPr>
              <a:t> International Airport</a:t>
            </a:r>
            <a:r>
              <a:rPr lang="en-US" altLang="ja-JP" sz="2400" dirty="0" smtClean="0">
                <a:sym typeface="Wingdings" pitchFamily="2" charset="2"/>
              </a:rPr>
              <a:t>  (</a:t>
            </a:r>
            <a:r>
              <a:rPr lang="en-US" altLang="ja-JP" sz="2000" dirty="0" smtClean="0">
                <a:solidFill>
                  <a:srgbClr val="0000CC"/>
                </a:solidFill>
                <a:sym typeface="Wingdings" pitchFamily="2" charset="2"/>
                <a:hlinkClick r:id="rId3"/>
              </a:rPr>
              <a:t>http://www.centrair.jp/en/</a:t>
            </a:r>
            <a:r>
              <a:rPr lang="en-US" altLang="ja-JP" sz="2400" dirty="0" smtClean="0">
                <a:solidFill>
                  <a:srgbClr val="0000CC"/>
                </a:solidFill>
                <a:sym typeface="Wingdings" pitchFamily="2" charset="2"/>
              </a:rPr>
              <a:t>)</a:t>
            </a:r>
          </a:p>
          <a:p>
            <a:endParaRPr kumimoji="1" lang="en-US" altLang="ja-JP" sz="2000" dirty="0" smtClean="0">
              <a:solidFill>
                <a:srgbClr val="0000CC"/>
              </a:solidFill>
              <a:sym typeface="Wingdings" pitchFamily="2" charset="2"/>
            </a:endParaRPr>
          </a:p>
          <a:p>
            <a:pPr marL="363538">
              <a:buFont typeface="Wingdings" pitchFamily="2" charset="2"/>
              <a:buChar char="ü"/>
            </a:pPr>
            <a:r>
              <a:rPr kumimoji="1" lang="en-US" altLang="ja-JP" sz="2000" dirty="0" smtClean="0"/>
              <a:t>   Many flights from East and South East Asian Countries are available.</a:t>
            </a:r>
          </a:p>
          <a:p>
            <a:pPr marL="363538">
              <a:buFont typeface="Wingdings" pitchFamily="2" charset="2"/>
              <a:buChar char="ü"/>
            </a:pPr>
            <a:r>
              <a:rPr lang="en-US" altLang="ja-JP" sz="2000" dirty="0" smtClean="0"/>
              <a:t>  Good domestic flight connections from major cities in Japan: </a:t>
            </a:r>
            <a:r>
              <a:rPr lang="en-US" altLang="ja-JP" sz="2000" dirty="0" smtClean="0">
                <a:solidFill>
                  <a:srgbClr val="FF0000"/>
                </a:solidFill>
                <a:sym typeface="Wingdings" pitchFamily="2" charset="2"/>
              </a:rPr>
              <a:t>4</a:t>
            </a:r>
            <a:r>
              <a:rPr lang="en-US" altLang="ja-JP" sz="2000" dirty="0" smtClean="0">
                <a:sym typeface="Wingdings" pitchFamily="2" charset="2"/>
              </a:rPr>
              <a:t> flights from Narita and </a:t>
            </a:r>
            <a:r>
              <a:rPr lang="en-US" altLang="ja-JP" sz="2000" dirty="0" smtClean="0">
                <a:solidFill>
                  <a:srgbClr val="FF0000"/>
                </a:solidFill>
                <a:sym typeface="Wingdings" pitchFamily="2" charset="2"/>
              </a:rPr>
              <a:t>3</a:t>
            </a:r>
            <a:r>
              <a:rPr lang="en-US" altLang="ja-JP" sz="2000" dirty="0" smtClean="0">
                <a:sym typeface="Wingdings" pitchFamily="2" charset="2"/>
              </a:rPr>
              <a:t> flights from </a:t>
            </a:r>
            <a:r>
              <a:rPr lang="en-US" altLang="ja-JP" sz="2000" dirty="0" err="1" smtClean="0">
                <a:sym typeface="Wingdings" pitchFamily="2" charset="2"/>
              </a:rPr>
              <a:t>Haneda</a:t>
            </a:r>
            <a:r>
              <a:rPr lang="en-US" altLang="ja-JP" sz="2000" dirty="0" smtClean="0">
                <a:sym typeface="Wingdings" pitchFamily="2" charset="2"/>
              </a:rPr>
              <a:t> a day, and </a:t>
            </a:r>
            <a:r>
              <a:rPr lang="en-US" altLang="ja-JP" sz="2000" dirty="0" smtClean="0">
                <a:solidFill>
                  <a:srgbClr val="FF0000"/>
                </a:solidFill>
                <a:sym typeface="Wingdings" pitchFamily="2" charset="2"/>
              </a:rPr>
              <a:t>2 hours </a:t>
            </a:r>
            <a:r>
              <a:rPr lang="en-US" altLang="ja-JP" sz="2000" dirty="0" smtClean="0">
                <a:sym typeface="Wingdings" pitchFamily="2" charset="2"/>
              </a:rPr>
              <a:t>by Express and Bullet train from </a:t>
            </a:r>
            <a:r>
              <a:rPr lang="en-US" altLang="ja-JP" sz="2000" dirty="0" err="1" smtClean="0">
                <a:sym typeface="Wingdings" pitchFamily="2" charset="2"/>
              </a:rPr>
              <a:t>Kainsai</a:t>
            </a:r>
            <a:r>
              <a:rPr lang="en-US" altLang="ja-JP" sz="2000" dirty="0" smtClean="0">
                <a:sym typeface="Wingdings" pitchFamily="2" charset="2"/>
              </a:rPr>
              <a:t> Airport.</a:t>
            </a:r>
          </a:p>
          <a:p>
            <a:pPr marL="363538">
              <a:buFont typeface="Wingdings" pitchFamily="2" charset="2"/>
              <a:buChar char="ü"/>
            </a:pPr>
            <a:r>
              <a:rPr kumimoji="1" lang="en-US" altLang="ja-JP" sz="2000" dirty="0" smtClean="0">
                <a:sym typeface="Wingdings" pitchFamily="2" charset="2"/>
              </a:rPr>
              <a:t> Good access to the Nagoya downtown area: </a:t>
            </a:r>
            <a:r>
              <a:rPr kumimoji="1" lang="en-US" altLang="ja-JP" sz="2000" dirty="0" smtClean="0">
                <a:solidFill>
                  <a:srgbClr val="FF0000"/>
                </a:solidFill>
                <a:sym typeface="Wingdings" pitchFamily="2" charset="2"/>
              </a:rPr>
              <a:t>30 min</a:t>
            </a:r>
            <a:r>
              <a:rPr kumimoji="1" lang="en-US" altLang="ja-JP" sz="2000" dirty="0" smtClean="0">
                <a:sym typeface="Wingdings" pitchFamily="2" charset="2"/>
              </a:rPr>
              <a:t> by train  </a:t>
            </a:r>
            <a:endParaRPr kumimoji="1" lang="ja-JP" altLang="en-US" sz="2000" dirty="0"/>
          </a:p>
        </p:txBody>
      </p:sp>
      <p:pic>
        <p:nvPicPr>
          <p:cNvPr id="13314" name="Picture 2" descr="Major Transfer Stations and Required Transit Tim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576" y="3405305"/>
            <a:ext cx="4651130" cy="3189346"/>
          </a:xfrm>
          <a:prstGeom prst="rect">
            <a:avLst/>
          </a:prstGeom>
          <a:noFill/>
        </p:spPr>
      </p:pic>
      <p:sp>
        <p:nvSpPr>
          <p:cNvPr id="15" name="正方形/長方形 14"/>
          <p:cNvSpPr/>
          <p:nvPr/>
        </p:nvSpPr>
        <p:spPr>
          <a:xfrm>
            <a:off x="370282" y="3035973"/>
            <a:ext cx="4351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smtClean="0"/>
              <a:t>Access from </a:t>
            </a:r>
            <a:r>
              <a:rPr lang="en-US" altLang="ja-JP" b="1" dirty="0" err="1" smtClean="0"/>
              <a:t>Centrair</a:t>
            </a:r>
            <a:r>
              <a:rPr lang="en-US" altLang="ja-JP" b="1" dirty="0" smtClean="0"/>
              <a:t> to Nagoya downtown</a:t>
            </a:r>
            <a:endParaRPr lang="en-US" altLang="ja-JP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5"/>
          <p:cNvSpPr txBox="1">
            <a:spLocks noChangeArrowheads="1"/>
          </p:cNvSpPr>
          <p:nvPr/>
        </p:nvSpPr>
        <p:spPr bwMode="auto">
          <a:xfrm>
            <a:off x="0" y="-120493"/>
            <a:ext cx="9144000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Access to </a:t>
            </a:r>
            <a:r>
              <a:rPr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Nagoya III: Domestic connections</a:t>
            </a:r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0" y="-5718"/>
            <a:ext cx="9144000" cy="1454192"/>
            <a:chOff x="0" y="146"/>
            <a:chExt cx="5760" cy="1043"/>
          </a:xfrm>
        </p:grpSpPr>
        <p:sp>
          <p:nvSpPr>
            <p:cNvPr id="6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C3154-57A7-1940-A748-0ED65333D05B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  <p:pic>
        <p:nvPicPr>
          <p:cNvPr id="29698" name="Picture 2" descr="http://www.nagoya-congress-center.jp/english/access/img/p-railway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661" y="638264"/>
            <a:ext cx="7549661" cy="6214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834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0" y="-5718"/>
            <a:ext cx="9144000" cy="1454192"/>
            <a:chOff x="0" y="146"/>
            <a:chExt cx="5760" cy="1043"/>
          </a:xfrm>
        </p:grpSpPr>
        <p:sp>
          <p:nvSpPr>
            <p:cNvPr id="3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テキスト ボックス 5"/>
          <p:cNvSpPr txBox="1">
            <a:spLocks noChangeArrowheads="1"/>
          </p:cNvSpPr>
          <p:nvPr/>
        </p:nvSpPr>
        <p:spPr bwMode="auto">
          <a:xfrm>
            <a:off x="0" y="-120493"/>
            <a:ext cx="9144000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Nagoya Local Area Map</a:t>
            </a:r>
            <a:endParaRPr lang="en-US" altLang="ja-JP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1746" name="Picture 2" descr="ＭＡＰ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713" y="536330"/>
            <a:ext cx="5353050" cy="6286501"/>
          </a:xfrm>
          <a:prstGeom prst="rect">
            <a:avLst/>
          </a:prstGeom>
          <a:noFill/>
        </p:spPr>
      </p:pic>
      <p:sp>
        <p:nvSpPr>
          <p:cNvPr id="8" name="正方形/長方形 7"/>
          <p:cNvSpPr/>
          <p:nvPr/>
        </p:nvSpPr>
        <p:spPr>
          <a:xfrm>
            <a:off x="5968556" y="1227360"/>
            <a:ext cx="31402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altLang="ja-JP" dirty="0" smtClean="0">
                <a:solidFill>
                  <a:srgbClr val="FF0000"/>
                </a:solidFill>
              </a:rPr>
              <a:t>28 min</a:t>
            </a:r>
            <a:r>
              <a:rPr lang="en-US" altLang="ja-JP" dirty="0" smtClean="0"/>
              <a:t> from Chubu </a:t>
            </a:r>
            <a:r>
              <a:rPr lang="en-US" altLang="ja-JP" dirty="0" err="1" smtClean="0"/>
              <a:t>Centrair</a:t>
            </a:r>
            <a:r>
              <a:rPr lang="en-US" altLang="ja-JP" dirty="0" smtClean="0"/>
              <a:t> International Airport to Nagoya Sta. by  </a:t>
            </a:r>
            <a:r>
              <a:rPr lang="en-US" altLang="ja-JP" dirty="0" err="1" smtClean="0"/>
              <a:t>Meitesu</a:t>
            </a:r>
            <a:r>
              <a:rPr lang="en-US" altLang="ja-JP" dirty="0" smtClean="0"/>
              <a:t>  Airport Express “</a:t>
            </a:r>
            <a:r>
              <a:rPr lang="en-US" altLang="ja-JP" dirty="0" err="1" smtClean="0">
                <a:solidFill>
                  <a:srgbClr val="FF0000"/>
                </a:solidFill>
                <a:latin typeface="Symbol" pitchFamily="18" charset="2"/>
              </a:rPr>
              <a:t>m</a:t>
            </a:r>
            <a:r>
              <a:rPr lang="en-US" altLang="ja-JP" dirty="0" err="1" smtClean="0">
                <a:solidFill>
                  <a:srgbClr val="FF0000"/>
                </a:solidFill>
              </a:rPr>
              <a:t>SKY</a:t>
            </a:r>
            <a:r>
              <a:rPr lang="en-US" altLang="ja-JP" dirty="0" smtClean="0"/>
              <a:t>”.</a:t>
            </a:r>
          </a:p>
          <a:p>
            <a:pPr>
              <a:buFont typeface="Wingdings" pitchFamily="2" charset="2"/>
              <a:buChar char="ü"/>
            </a:pPr>
            <a:endParaRPr lang="en-US" altLang="ja-JP" dirty="0" smtClean="0"/>
          </a:p>
          <a:p>
            <a:pPr>
              <a:buFont typeface="Wingdings" pitchFamily="2" charset="2"/>
              <a:buChar char="ü"/>
            </a:pPr>
            <a:r>
              <a:rPr lang="en-US" altLang="ja-JP" dirty="0" smtClean="0"/>
              <a:t> </a:t>
            </a:r>
            <a:r>
              <a:rPr lang="en-US" altLang="ja-JP" dirty="0" smtClean="0">
                <a:solidFill>
                  <a:srgbClr val="FF0000"/>
                </a:solidFill>
              </a:rPr>
              <a:t>20 min</a:t>
            </a:r>
            <a:r>
              <a:rPr lang="en-US" altLang="ja-JP" dirty="0" smtClean="0"/>
              <a:t> from Nagoya Sta. to the venue by train: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Use subway lines (</a:t>
            </a:r>
            <a:r>
              <a:rPr lang="en-US" altLang="ja-JP" dirty="0" err="1" smtClean="0"/>
              <a:t>Higasiyama</a:t>
            </a:r>
            <a:r>
              <a:rPr lang="en-US" altLang="ja-JP" dirty="0" smtClean="0"/>
              <a:t> Line and </a:t>
            </a:r>
            <a:r>
              <a:rPr lang="en-US" altLang="ja-JP" dirty="0" err="1" smtClean="0"/>
              <a:t>Meijo</a:t>
            </a:r>
            <a:r>
              <a:rPr lang="en-US" altLang="ja-JP" dirty="0" smtClean="0"/>
              <a:t> Line or </a:t>
            </a:r>
            <a:r>
              <a:rPr lang="en-US" altLang="ja-JP" dirty="0" err="1" smtClean="0"/>
              <a:t>Meikou</a:t>
            </a:r>
            <a:r>
              <a:rPr lang="en-US" altLang="ja-JP" dirty="0" smtClean="0"/>
              <a:t> Line) to </a:t>
            </a:r>
            <a:r>
              <a:rPr lang="en-US" altLang="ja-JP" dirty="0" smtClean="0">
                <a:solidFill>
                  <a:srgbClr val="FF0000"/>
                </a:solidFill>
              </a:rPr>
              <a:t>Nishi-</a:t>
            </a:r>
            <a:r>
              <a:rPr lang="en-US" altLang="ja-JP" dirty="0" err="1" smtClean="0">
                <a:solidFill>
                  <a:srgbClr val="FF0000"/>
                </a:solidFill>
              </a:rPr>
              <a:t>Takakura</a:t>
            </a:r>
            <a:r>
              <a:rPr lang="en-US" altLang="ja-JP" dirty="0" smtClean="0">
                <a:solidFill>
                  <a:srgbClr val="FF0000"/>
                </a:solidFill>
              </a:rPr>
              <a:t> Sta.</a:t>
            </a:r>
            <a:r>
              <a:rPr lang="en-US" altLang="ja-JP" dirty="0" smtClean="0"/>
              <a:t> or </a:t>
            </a:r>
            <a:r>
              <a:rPr lang="en-US" altLang="ja-JP" dirty="0" smtClean="0">
                <a:solidFill>
                  <a:srgbClr val="FF0000"/>
                </a:solidFill>
              </a:rPr>
              <a:t>Hibino Sta.</a:t>
            </a:r>
          </a:p>
          <a:p>
            <a:endParaRPr lang="en-US" altLang="ja-JP" dirty="0" smtClean="0"/>
          </a:p>
          <a:p>
            <a:pPr>
              <a:buFont typeface="Wingdings" pitchFamily="2" charset="2"/>
              <a:buChar char="ü"/>
            </a:pPr>
            <a:r>
              <a:rPr lang="en-US" altLang="ja-JP" dirty="0" smtClean="0"/>
              <a:t> </a:t>
            </a:r>
            <a:r>
              <a:rPr lang="en-US" altLang="ja-JP" dirty="0" smtClean="0">
                <a:solidFill>
                  <a:srgbClr val="FF0000"/>
                </a:solidFill>
              </a:rPr>
              <a:t>5 min</a:t>
            </a:r>
            <a:r>
              <a:rPr lang="en-US" altLang="ja-JP" dirty="0" smtClean="0"/>
              <a:t> from nearby subway stations  </a:t>
            </a:r>
          </a:p>
          <a:p>
            <a:pPr>
              <a:buFont typeface="Wingdings" pitchFamily="2" charset="2"/>
              <a:buChar char="ü"/>
            </a:pPr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933387" y="621324"/>
            <a:ext cx="3192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Directions to the Venue</a:t>
            </a:r>
            <a:endParaRPr kumimoji="1" lang="ja-JP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0" y="-5718"/>
            <a:ext cx="9144000" cy="1454192"/>
            <a:chOff x="0" y="146"/>
            <a:chExt cx="5760" cy="1043"/>
          </a:xfrm>
        </p:grpSpPr>
        <p:sp>
          <p:nvSpPr>
            <p:cNvPr id="3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テキスト ボックス 5"/>
          <p:cNvSpPr txBox="1">
            <a:spLocks noChangeArrowheads="1"/>
          </p:cNvSpPr>
          <p:nvPr/>
        </p:nvSpPr>
        <p:spPr bwMode="auto">
          <a:xfrm>
            <a:off x="0" y="-120493"/>
            <a:ext cx="9144000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Area map around the venue </a:t>
            </a:r>
            <a:endParaRPr lang="en-US" altLang="ja-JP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7650" name="Picture 2" descr="restaurant ma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67" y="873549"/>
            <a:ext cx="8226798" cy="59844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>
            <a:spLocks noChangeArrowheads="1"/>
          </p:cNvSpPr>
          <p:nvPr/>
        </p:nvSpPr>
        <p:spPr bwMode="auto">
          <a:xfrm>
            <a:off x="0" y="-61919"/>
            <a:ext cx="9144000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Accommodation around the venue</a:t>
            </a:r>
            <a:r>
              <a:rPr lang="ja-JP" alt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en-US" altLang="ja-JP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0" y="0"/>
            <a:ext cx="9144000" cy="1655763"/>
            <a:chOff x="0" y="146"/>
            <a:chExt cx="5760" cy="1043"/>
          </a:xfrm>
        </p:grpSpPr>
        <p:sp>
          <p:nvSpPr>
            <p:cNvPr id="8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775" y="2336131"/>
            <a:ext cx="791845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テキスト ボックス 12"/>
          <p:cNvSpPr txBox="1"/>
          <p:nvPr/>
        </p:nvSpPr>
        <p:spPr>
          <a:xfrm>
            <a:off x="880773" y="1178709"/>
            <a:ext cx="74266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Total numbe</a:t>
            </a:r>
            <a:r>
              <a:rPr lang="en-US" altLang="ja-JP" sz="2800" dirty="0" smtClean="0"/>
              <a:t>r of hotels near the venue is </a:t>
            </a:r>
            <a:r>
              <a:rPr lang="en-US" altLang="ja-JP" sz="2800" b="1" dirty="0" smtClean="0">
                <a:solidFill>
                  <a:srgbClr val="0000CC"/>
                </a:solidFill>
              </a:rPr>
              <a:t>112</a:t>
            </a:r>
            <a:r>
              <a:rPr lang="en-US" altLang="ja-JP" sz="2800" dirty="0" smtClean="0"/>
              <a:t>, and</a:t>
            </a:r>
          </a:p>
          <a:p>
            <a:r>
              <a:rPr kumimoji="1" lang="en-US" altLang="ja-JP" sz="2800" dirty="0" smtClean="0"/>
              <a:t>Total capacity is 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19,555</a:t>
            </a:r>
            <a:r>
              <a:rPr kumimoji="1" lang="en-US" altLang="ja-JP" sz="2800" dirty="0" smtClean="0"/>
              <a:t>.</a:t>
            </a:r>
            <a:endParaRPr kumimoji="1" lang="ja-JP" altLang="en-US" sz="2800" dirty="0"/>
          </a:p>
        </p:txBody>
      </p:sp>
      <p:sp>
        <p:nvSpPr>
          <p:cNvPr id="10" name="テキスト ボックス 9"/>
          <p:cNvSpPr txBox="1"/>
          <p:nvPr/>
        </p:nvSpPr>
        <p:spPr>
          <a:xfrm flipH="1">
            <a:off x="612775" y="4656221"/>
            <a:ext cx="79407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kumimoji="1" lang="en-US" altLang="ja-JP" sz="2400" dirty="0" smtClean="0"/>
              <a:t>Nagoya  is the fourth largest city in Japan with a population of 2.3 millions.</a:t>
            </a:r>
          </a:p>
          <a:p>
            <a:pPr>
              <a:buFont typeface="Wingdings" pitchFamily="2" charset="2"/>
              <a:buChar char="ü"/>
            </a:pPr>
            <a:r>
              <a:rPr lang="en-US" altLang="ja-JP" sz="2400" dirty="0" smtClean="0"/>
              <a:t>The number of visitors for sightseeing is about 43 mil/year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2620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tani3\Downloads\美術館･博物館-トヨタ博物館内観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40597" y="4840556"/>
            <a:ext cx="2619910" cy="1745515"/>
          </a:xfrm>
          <a:prstGeom prst="rect">
            <a:avLst/>
          </a:prstGeom>
          <a:noFill/>
        </p:spPr>
      </p:pic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0" y="0"/>
            <a:ext cx="9144000" cy="1655763"/>
            <a:chOff x="0" y="146"/>
            <a:chExt cx="5760" cy="1043"/>
          </a:xfrm>
        </p:grpSpPr>
        <p:sp>
          <p:nvSpPr>
            <p:cNvPr id="11281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282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1272" name="テキスト ボックス 5"/>
          <p:cNvSpPr txBox="1">
            <a:spLocks noChangeArrowheads="1"/>
          </p:cNvSpPr>
          <p:nvPr/>
        </p:nvSpPr>
        <p:spPr bwMode="auto">
          <a:xfrm>
            <a:off x="323850" y="115888"/>
            <a:ext cx="8820150" cy="369887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b="1" dirty="0" smtClean="0">
                <a:solidFill>
                  <a:schemeClr val="bg1"/>
                </a:solidFill>
                <a:latin typeface="Verdana" pitchFamily="34" charset="0"/>
              </a:rPr>
              <a:t>Nagoya’s sightseeing and attractions</a:t>
            </a:r>
            <a:endParaRPr lang="ja-JP" altLang="en-US" b="1" dirty="0">
              <a:solidFill>
                <a:schemeClr val="bg1"/>
              </a:solidFill>
              <a:latin typeface="Verdana" pitchFamily="34" charset="0"/>
              <a:ea typeface="メイリオ" pitchFamily="50" charset="-128"/>
              <a:cs typeface="Verdana" pitchFamily="34" charset="0"/>
            </a:endParaRPr>
          </a:p>
        </p:txBody>
      </p:sp>
      <p:sp>
        <p:nvSpPr>
          <p:cNvPr id="30729" name="スライド番号プレースホルダ 19"/>
          <p:cNvSpPr>
            <a:spLocks noGrp="1"/>
          </p:cNvSpPr>
          <p:nvPr>
            <p:ph type="sldNum" sz="quarter" idx="12"/>
          </p:nvPr>
        </p:nvSpPr>
        <p:spPr bwMode="auto">
          <a:xfrm>
            <a:off x="6508643" y="6356350"/>
            <a:ext cx="21336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7E68F27-8BFF-470D-822D-B4D27563CF0D}" type="slidenum">
              <a:rPr lang="ja-JP" altLang="en-US"/>
              <a:pPr>
                <a:defRPr/>
              </a:pPr>
              <a:t>11</a:t>
            </a:fld>
            <a:endParaRPr lang="ja-JP" altLang="en-US"/>
          </a:p>
        </p:txBody>
      </p:sp>
      <p:pic>
        <p:nvPicPr>
          <p:cNvPr id="1026" name="Picture 2" descr="C:\Users\mtani3\Tani\Paper\IRMMW-THz2018\名古屋開催\名古屋国際会議場写真素材\美術館･博物館-トヨタ産業技術記念館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62247" y="4206875"/>
            <a:ext cx="3352800" cy="2514600"/>
          </a:xfrm>
          <a:prstGeom prst="rect">
            <a:avLst/>
          </a:prstGeom>
          <a:noFill/>
        </p:spPr>
      </p:pic>
      <p:sp>
        <p:nvSpPr>
          <p:cNvPr id="9" name="テキスト ボックス 8"/>
          <p:cNvSpPr txBox="1"/>
          <p:nvPr/>
        </p:nvSpPr>
        <p:spPr>
          <a:xfrm>
            <a:off x="3645878" y="3525665"/>
            <a:ext cx="5240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Toyota Commemorative Museum of Industry </a:t>
            </a:r>
            <a:r>
              <a:rPr lang="en-US" altLang="ja-JP" b="1" dirty="0" smtClean="0">
                <a:solidFill>
                  <a:srgbClr val="FF0000"/>
                </a:solidFill>
              </a:rPr>
              <a:t>and Technology </a:t>
            </a:r>
            <a:r>
              <a:rPr lang="en-US" altLang="ja-JP" dirty="0" smtClean="0"/>
              <a:t>(http://www.tcmit.org/english/)</a:t>
            </a:r>
            <a:endParaRPr kumimoji="1" lang="ja-JP" altLang="en-US" dirty="0"/>
          </a:p>
        </p:txBody>
      </p:sp>
      <p:pic>
        <p:nvPicPr>
          <p:cNvPr id="11" name="Picture 3" descr="C:\Users\mtani3\Tani\My Pictures\2016年\2016年10月31日名古屋会場視察\IMG_090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0507" y="680819"/>
            <a:ext cx="3352800" cy="2514600"/>
          </a:xfrm>
          <a:prstGeom prst="rect">
            <a:avLst/>
          </a:prstGeom>
          <a:noFill/>
        </p:spPr>
      </p:pic>
      <p:sp>
        <p:nvSpPr>
          <p:cNvPr id="12" name="テキスト ボックス 11"/>
          <p:cNvSpPr txBox="1"/>
          <p:nvPr/>
        </p:nvSpPr>
        <p:spPr>
          <a:xfrm>
            <a:off x="752198" y="634571"/>
            <a:ext cx="453724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Wingdings" pitchFamily="2" charset="2"/>
              <a:buChar char="ü"/>
            </a:pPr>
            <a:r>
              <a:rPr lang="en-US" altLang="ja-JP" dirty="0" smtClean="0"/>
              <a:t>The Venue is very close to </a:t>
            </a:r>
            <a:r>
              <a:rPr lang="en-US" altLang="ja-JP" b="1" dirty="0" smtClean="0">
                <a:solidFill>
                  <a:srgbClr val="FF0000"/>
                </a:solidFill>
              </a:rPr>
              <a:t>Atsuta Shrine</a:t>
            </a:r>
            <a:r>
              <a:rPr lang="en-US" altLang="ja-JP" dirty="0" smtClean="0"/>
              <a:t>, where the conference banquet is to be held. </a:t>
            </a:r>
          </a:p>
          <a:p>
            <a:pPr marL="176213" indent="-176213">
              <a:buFont typeface="Wingdings" pitchFamily="2" charset="2"/>
              <a:buChar char="ü"/>
            </a:pPr>
            <a:endParaRPr kumimoji="1" lang="en-US" altLang="ja-JP" dirty="0" smtClean="0"/>
          </a:p>
          <a:p>
            <a:pPr marL="176213" indent="-176213">
              <a:buFont typeface="Wingdings" pitchFamily="2" charset="2"/>
              <a:buChar char="ü"/>
            </a:pPr>
            <a:r>
              <a:rPr lang="en-US" altLang="ja-JP" dirty="0" smtClean="0"/>
              <a:t> It is just  36 min from Nagoya to </a:t>
            </a:r>
            <a:r>
              <a:rPr lang="en-US" altLang="ja-JP" b="1" dirty="0" smtClean="0">
                <a:solidFill>
                  <a:srgbClr val="FF0000"/>
                </a:solidFill>
              </a:rPr>
              <a:t>Kyoto</a:t>
            </a:r>
            <a:r>
              <a:rPr lang="en-US" altLang="ja-JP" dirty="0" smtClean="0"/>
              <a:t> by a bullet train.</a:t>
            </a:r>
          </a:p>
          <a:p>
            <a:pPr marL="176213" indent="-176213">
              <a:buFont typeface="Wingdings" pitchFamily="2" charset="2"/>
              <a:buChar char="ü"/>
            </a:pPr>
            <a:r>
              <a:rPr lang="en-US" altLang="ja-JP" dirty="0" smtClean="0"/>
              <a:t>To </a:t>
            </a:r>
            <a:r>
              <a:rPr lang="en-US" altLang="ja-JP" b="1" dirty="0" err="1" smtClean="0">
                <a:solidFill>
                  <a:srgbClr val="FF0000"/>
                </a:solidFill>
              </a:rPr>
              <a:t>Ise</a:t>
            </a:r>
            <a:r>
              <a:rPr lang="en-US" altLang="ja-JP" b="1" dirty="0" smtClean="0">
                <a:solidFill>
                  <a:srgbClr val="FF0000"/>
                </a:solidFill>
              </a:rPr>
              <a:t> Shrine </a:t>
            </a:r>
            <a:r>
              <a:rPr lang="en-US" altLang="ja-JP" dirty="0" smtClean="0"/>
              <a:t>it is about 1.5 hours by train.</a:t>
            </a:r>
          </a:p>
          <a:p>
            <a:pPr marL="176213" indent="-176213">
              <a:buFont typeface="Wingdings" pitchFamily="2" charset="2"/>
              <a:buChar char="ü"/>
            </a:pPr>
            <a:endParaRPr kumimoji="1" lang="en-US" altLang="ja-JP" dirty="0" smtClean="0"/>
          </a:p>
          <a:p>
            <a:pPr marL="176213" indent="-176213">
              <a:buFont typeface="Wingdings" pitchFamily="2" charset="2"/>
              <a:buChar char="ü"/>
            </a:pPr>
            <a:r>
              <a:rPr lang="en-US" altLang="ja-JP" dirty="0" smtClean="0"/>
              <a:t> You can Local Cuisines (</a:t>
            </a:r>
            <a:r>
              <a:rPr lang="en-US" altLang="ja-JP" b="1" dirty="0" smtClean="0">
                <a:solidFill>
                  <a:srgbClr val="FF0000"/>
                </a:solidFill>
              </a:rPr>
              <a:t>Nagoya </a:t>
            </a:r>
            <a:r>
              <a:rPr lang="en-US" altLang="ja-JP" b="1" dirty="0" err="1" smtClean="0">
                <a:solidFill>
                  <a:srgbClr val="FF0000"/>
                </a:solidFill>
              </a:rPr>
              <a:t>Meshi</a:t>
            </a:r>
            <a:r>
              <a:rPr lang="en-US" altLang="ja-JP" dirty="0" smtClean="0"/>
              <a:t>) of Nagoya. 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6281492" y="680819"/>
            <a:ext cx="1465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smtClean="0">
                <a:solidFill>
                  <a:schemeClr val="bg1"/>
                </a:solidFill>
              </a:rPr>
              <a:t>Atsuta Shrine</a:t>
            </a:r>
            <a:endParaRPr lang="ja-JP" altLang="en-US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C:\Users\mtani3\AppData\Local\Temp\なごやめし-名古屋コーチン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5275" y="4031150"/>
            <a:ext cx="2392332" cy="16188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602857" y="517818"/>
            <a:ext cx="6040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Structure of Organization of IRMMW-THz 2018</a:t>
            </a:r>
            <a:r>
              <a:rPr lang="ja-JP" altLang="ja-JP" sz="2400" dirty="0" smtClean="0">
                <a:effectLst/>
              </a:rPr>
              <a:t> </a:t>
            </a:r>
            <a:endParaRPr kumimoji="1" lang="ja-JP" altLang="en-US" sz="2400" dirty="0"/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0" y="0"/>
            <a:ext cx="9144000" cy="1655763"/>
            <a:chOff x="0" y="146"/>
            <a:chExt cx="5760" cy="1043"/>
          </a:xfrm>
        </p:grpSpPr>
        <p:sp>
          <p:nvSpPr>
            <p:cNvPr id="7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9" name="正方形/長方形 8"/>
          <p:cNvSpPr/>
          <p:nvPr/>
        </p:nvSpPr>
        <p:spPr>
          <a:xfrm>
            <a:off x="2915816" y="1509933"/>
            <a:ext cx="2808312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International Organizing  Committee (IOC)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915816" y="2950093"/>
            <a:ext cx="2808312" cy="3168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solidFill>
                  <a:schemeClr val="tx1"/>
                </a:solidFill>
              </a:rPr>
              <a:t>Local Organizing  Committee (LOC)</a:t>
            </a:r>
          </a:p>
          <a:p>
            <a:pPr algn="ctr"/>
            <a:endParaRPr lang="en-US" altLang="ja-JP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u"/>
            </a:pPr>
            <a:r>
              <a:rPr lang="en-US" altLang="ja-JP" dirty="0" smtClean="0">
                <a:solidFill>
                  <a:schemeClr val="tx1"/>
                </a:solidFill>
              </a:rPr>
              <a:t>Local Arrangement</a:t>
            </a:r>
          </a:p>
          <a:p>
            <a:pPr>
              <a:buFont typeface="Wingdings" pitchFamily="2" charset="2"/>
              <a:buChar char="u"/>
            </a:pPr>
            <a:endParaRPr lang="en-US" altLang="ja-JP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u"/>
            </a:pPr>
            <a:r>
              <a:rPr lang="en-US" altLang="ja-JP" dirty="0" smtClean="0">
                <a:solidFill>
                  <a:schemeClr val="tx1"/>
                </a:solidFill>
              </a:rPr>
              <a:t>Treasurer</a:t>
            </a:r>
          </a:p>
          <a:p>
            <a:pPr>
              <a:buFont typeface="Wingdings" pitchFamily="2" charset="2"/>
              <a:buChar char="u"/>
            </a:pPr>
            <a:endParaRPr lang="en-US" altLang="ja-JP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u"/>
            </a:pPr>
            <a:r>
              <a:rPr lang="en-US" altLang="ja-JP" dirty="0" smtClean="0">
                <a:solidFill>
                  <a:schemeClr val="tx1"/>
                </a:solidFill>
              </a:rPr>
              <a:t>General Affair</a:t>
            </a:r>
          </a:p>
          <a:p>
            <a:pPr>
              <a:buFont typeface="Wingdings" pitchFamily="2" charset="2"/>
              <a:buChar char="u"/>
            </a:pPr>
            <a:endParaRPr lang="en-US" altLang="ja-JP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u"/>
            </a:pPr>
            <a:r>
              <a:rPr lang="en-US" altLang="ja-JP" dirty="0" smtClean="0">
                <a:solidFill>
                  <a:schemeClr val="tx1"/>
                </a:solidFill>
              </a:rPr>
              <a:t>Program 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67544" y="2950093"/>
            <a:ext cx="2016224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Local Advisory  Committee </a:t>
            </a:r>
            <a:r>
              <a:rPr kumimoji="1" lang="en-US" altLang="ja-JP" smtClean="0">
                <a:solidFill>
                  <a:schemeClr val="tx1"/>
                </a:solidFill>
              </a:rPr>
              <a:t>(LAC</a:t>
            </a:r>
            <a:r>
              <a:rPr kumimoji="1" lang="en-US" altLang="ja-JP" dirty="0" smtClean="0">
                <a:solidFill>
                  <a:schemeClr val="tx1"/>
                </a:solidFill>
              </a:rPr>
              <a:t>)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6372200" y="4390253"/>
            <a:ext cx="1512168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Technical Program</a:t>
            </a:r>
          </a:p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Committee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6156176" y="2950093"/>
            <a:ext cx="2016224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Supportive Organizations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4" name="直線コネクタ 13"/>
          <p:cNvCxnSpPr>
            <a:stCxn id="9" idx="2"/>
            <a:endCxn id="10" idx="0"/>
          </p:cNvCxnSpPr>
          <p:nvPr/>
        </p:nvCxnSpPr>
        <p:spPr>
          <a:xfrm>
            <a:off x="4319972" y="2230013"/>
            <a:ext cx="0" cy="72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5724128" y="4894309"/>
            <a:ext cx="648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線コネクタ 15"/>
          <p:cNvCxnSpPr>
            <a:endCxn id="10" idx="1"/>
          </p:cNvCxnSpPr>
          <p:nvPr/>
        </p:nvCxnSpPr>
        <p:spPr>
          <a:xfrm>
            <a:off x="2483768" y="3310133"/>
            <a:ext cx="43204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5724128" y="3310133"/>
            <a:ext cx="43204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5990492" y="5681117"/>
            <a:ext cx="31535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/>
              <a:t>Note: The role of International Advisory Committee  might be taken by TPC but it is still under discussion in LOC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58561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90154" y="674256"/>
            <a:ext cx="4961077" cy="60170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ja-JP" u="sng" dirty="0" smtClean="0"/>
              <a:t>Local </a:t>
            </a:r>
            <a:r>
              <a:rPr lang="en-US" altLang="ja-JP" u="sng" dirty="0"/>
              <a:t>Organizing Committee, </a:t>
            </a:r>
            <a:r>
              <a:rPr lang="en-US" altLang="ja-JP" u="sng" dirty="0" smtClean="0"/>
              <a:t>Core Members</a:t>
            </a:r>
            <a:endParaRPr lang="ja-JP" altLang="ja-JP" dirty="0"/>
          </a:p>
          <a:p>
            <a:pPr>
              <a:lnSpc>
                <a:spcPts val="2400"/>
              </a:lnSpc>
            </a:pPr>
            <a:r>
              <a:rPr lang="en-US" altLang="ja-JP" dirty="0"/>
              <a:t> </a:t>
            </a:r>
            <a:r>
              <a:rPr lang="en-US" altLang="ja-JP" b="1" dirty="0" smtClean="0"/>
              <a:t>Conference Co Chairs:</a:t>
            </a:r>
          </a:p>
          <a:p>
            <a:pPr>
              <a:lnSpc>
                <a:spcPts val="2400"/>
              </a:lnSpc>
            </a:pPr>
            <a:r>
              <a:rPr lang="en-US" altLang="ja-JP" dirty="0" smtClean="0"/>
              <a:t>  </a:t>
            </a:r>
            <a:r>
              <a:rPr lang="en-US" altLang="ja-JP" dirty="0" err="1" smtClean="0"/>
              <a:t>Toshitaka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Idehara</a:t>
            </a:r>
            <a:r>
              <a:rPr lang="en-US" altLang="ja-JP" dirty="0" smtClean="0"/>
              <a:t> (</a:t>
            </a:r>
            <a:r>
              <a:rPr lang="en-US" altLang="ja-JP" dirty="0" err="1" smtClean="0"/>
              <a:t>Univ</a:t>
            </a:r>
            <a:r>
              <a:rPr lang="en-US" altLang="ja-JP" dirty="0" smtClean="0"/>
              <a:t> of Fukui), </a:t>
            </a:r>
            <a:endParaRPr lang="ja-JP" altLang="ja-JP" dirty="0"/>
          </a:p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en-US" altLang="ja-JP" dirty="0" smtClean="0"/>
              <a:t>  Masahiko Tani (</a:t>
            </a:r>
            <a:r>
              <a:rPr lang="en-US" altLang="ja-JP" dirty="0" err="1" smtClean="0"/>
              <a:t>Univ</a:t>
            </a:r>
            <a:r>
              <a:rPr lang="en-US" altLang="ja-JP" dirty="0" smtClean="0"/>
              <a:t> of Fukui)</a:t>
            </a:r>
          </a:p>
          <a:p>
            <a:pPr>
              <a:lnSpc>
                <a:spcPts val="2400"/>
              </a:lnSpc>
            </a:pPr>
            <a:r>
              <a:rPr lang="en-US" altLang="ja-JP" b="1" dirty="0" smtClean="0"/>
              <a:t>Treasurer:</a:t>
            </a:r>
            <a:r>
              <a:rPr lang="en-US" altLang="ja-JP" dirty="0" smtClean="0"/>
              <a:t> </a:t>
            </a:r>
            <a:endParaRPr lang="ja-JP" altLang="ja-JP" dirty="0"/>
          </a:p>
          <a:p>
            <a:pPr>
              <a:lnSpc>
                <a:spcPts val="2400"/>
              </a:lnSpc>
            </a:pPr>
            <a:r>
              <a:rPr lang="en-US" altLang="ja-JP" dirty="0" smtClean="0"/>
              <a:t>  Masaaki </a:t>
            </a:r>
            <a:r>
              <a:rPr lang="en-US" altLang="ja-JP" dirty="0" err="1" smtClean="0"/>
              <a:t>Ashida</a:t>
            </a:r>
            <a:r>
              <a:rPr lang="en-US" altLang="ja-JP" dirty="0" smtClean="0"/>
              <a:t> (Osaka </a:t>
            </a:r>
            <a:r>
              <a:rPr lang="en-US" altLang="ja-JP" dirty="0" err="1" smtClean="0"/>
              <a:t>Univ</a:t>
            </a:r>
            <a:r>
              <a:rPr lang="en-US" altLang="ja-JP" dirty="0" smtClean="0"/>
              <a:t>)</a:t>
            </a:r>
            <a:endParaRPr lang="ja-JP" altLang="ja-JP" dirty="0"/>
          </a:p>
          <a:p>
            <a:pPr>
              <a:lnSpc>
                <a:spcPts val="2400"/>
              </a:lnSpc>
            </a:pPr>
            <a:r>
              <a:rPr lang="en-US" altLang="ja-JP" dirty="0" smtClean="0"/>
              <a:t>  Hiroaki</a:t>
            </a:r>
            <a:r>
              <a:rPr lang="en-US" altLang="ja-JP" dirty="0"/>
              <a:t>, </a:t>
            </a:r>
            <a:r>
              <a:rPr lang="en-US" altLang="ja-JP" dirty="0" err="1"/>
              <a:t>Minamide</a:t>
            </a:r>
            <a:r>
              <a:rPr lang="en-US" altLang="ja-JP" dirty="0"/>
              <a:t> </a:t>
            </a:r>
            <a:r>
              <a:rPr lang="en-US" altLang="ja-JP" dirty="0" smtClean="0"/>
              <a:t>(Riken)</a:t>
            </a:r>
            <a:endParaRPr lang="ja-JP" altLang="ja-JP" dirty="0"/>
          </a:p>
          <a:p>
            <a:pPr>
              <a:lnSpc>
                <a:spcPts val="2400"/>
              </a:lnSpc>
            </a:pPr>
            <a:r>
              <a:rPr lang="en-US" altLang="ja-JP" dirty="0" smtClean="0">
                <a:solidFill>
                  <a:srgbClr val="FF0000"/>
                </a:solidFill>
              </a:rPr>
              <a:t>  Koji </a:t>
            </a:r>
            <a:r>
              <a:rPr lang="en-US" altLang="ja-JP" dirty="0" err="1" smtClean="0">
                <a:solidFill>
                  <a:srgbClr val="FF0000"/>
                </a:solidFill>
              </a:rPr>
              <a:t>Suizu</a:t>
            </a:r>
            <a:r>
              <a:rPr lang="en-US" altLang="ja-JP" dirty="0" smtClean="0">
                <a:solidFill>
                  <a:srgbClr val="FF0000"/>
                </a:solidFill>
              </a:rPr>
              <a:t> (Chiba Inst of Tech)*</a:t>
            </a:r>
          </a:p>
          <a:p>
            <a:pPr>
              <a:lnSpc>
                <a:spcPts val="2400"/>
              </a:lnSpc>
            </a:pPr>
            <a:r>
              <a:rPr lang="en-US" altLang="ja-JP" b="1" dirty="0" smtClean="0"/>
              <a:t>Local Arrangement:</a:t>
            </a:r>
            <a:endParaRPr lang="ja-JP" altLang="ja-JP" b="1" dirty="0"/>
          </a:p>
          <a:p>
            <a:pPr>
              <a:lnSpc>
                <a:spcPts val="2400"/>
              </a:lnSpc>
            </a:pPr>
            <a:r>
              <a:rPr lang="en-US" altLang="ja-JP" dirty="0" smtClean="0"/>
              <a:t>  Yutaka </a:t>
            </a:r>
            <a:r>
              <a:rPr lang="en-US" altLang="ja-JP" dirty="0" err="1"/>
              <a:t>Kadoya</a:t>
            </a:r>
            <a:r>
              <a:rPr lang="en-US" altLang="ja-JP" dirty="0"/>
              <a:t> </a:t>
            </a:r>
            <a:r>
              <a:rPr lang="en-US" altLang="ja-JP" dirty="0" smtClean="0"/>
              <a:t>(Hiroshima </a:t>
            </a:r>
            <a:r>
              <a:rPr lang="en-US" altLang="ja-JP" dirty="0" err="1" smtClean="0"/>
              <a:t>Univ</a:t>
            </a:r>
            <a:r>
              <a:rPr lang="en-US" altLang="ja-JP" dirty="0" smtClean="0"/>
              <a:t>)</a:t>
            </a:r>
            <a:endParaRPr lang="ja-JP" altLang="ja-JP" dirty="0"/>
          </a:p>
          <a:p>
            <a:pPr>
              <a:lnSpc>
                <a:spcPts val="2400"/>
              </a:lnSpc>
            </a:pPr>
            <a:r>
              <a:rPr lang="en-US" altLang="ja-JP" dirty="0" smtClean="0">
                <a:solidFill>
                  <a:srgbClr val="FF0000"/>
                </a:solidFill>
              </a:rPr>
              <a:t>  Tatsuo </a:t>
            </a:r>
            <a:r>
              <a:rPr lang="en-US" altLang="ja-JP" dirty="0" err="1" smtClean="0">
                <a:solidFill>
                  <a:srgbClr val="FF0000"/>
                </a:solidFill>
              </a:rPr>
              <a:t>Nozokido</a:t>
            </a:r>
            <a:r>
              <a:rPr lang="en-US" altLang="ja-JP" dirty="0" smtClean="0">
                <a:solidFill>
                  <a:srgbClr val="FF0000"/>
                </a:solidFill>
              </a:rPr>
              <a:t> (Toyama </a:t>
            </a:r>
            <a:r>
              <a:rPr lang="en-US" altLang="ja-JP" dirty="0" err="1" smtClean="0">
                <a:solidFill>
                  <a:srgbClr val="FF0000"/>
                </a:solidFill>
              </a:rPr>
              <a:t>Univ</a:t>
            </a:r>
            <a:r>
              <a:rPr lang="en-US" altLang="ja-JP" dirty="0" smtClean="0">
                <a:solidFill>
                  <a:srgbClr val="FF0000"/>
                </a:solidFill>
              </a:rPr>
              <a:t>)*</a:t>
            </a:r>
            <a:endParaRPr lang="ja-JP" altLang="ja-JP" dirty="0"/>
          </a:p>
          <a:p>
            <a:pPr>
              <a:lnSpc>
                <a:spcPts val="2400"/>
              </a:lnSpc>
            </a:pPr>
            <a:r>
              <a:rPr lang="en-US" altLang="ja-JP" dirty="0" smtClean="0"/>
              <a:t>  Kohji Yamamoto (</a:t>
            </a:r>
            <a:r>
              <a:rPr lang="en-US" altLang="ja-JP" dirty="0" err="1" smtClean="0"/>
              <a:t>Univ</a:t>
            </a:r>
            <a:r>
              <a:rPr lang="en-US" altLang="ja-JP" dirty="0" smtClean="0"/>
              <a:t> of Fukui)</a:t>
            </a:r>
          </a:p>
          <a:p>
            <a:pPr>
              <a:lnSpc>
                <a:spcPts val="2400"/>
              </a:lnSpc>
            </a:pPr>
            <a:r>
              <a:rPr lang="en-US" altLang="ja-JP" b="1" dirty="0" smtClean="0"/>
              <a:t>General Affair: </a:t>
            </a:r>
          </a:p>
          <a:p>
            <a:pPr>
              <a:lnSpc>
                <a:spcPts val="2400"/>
              </a:lnSpc>
            </a:pPr>
            <a:r>
              <a:rPr lang="en-US" altLang="ja-JP" dirty="0" smtClean="0"/>
              <a:t>  </a:t>
            </a:r>
            <a:r>
              <a:rPr lang="en-US" altLang="ja-JP" dirty="0" err="1" smtClean="0"/>
              <a:t>Chiko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Otani</a:t>
            </a:r>
            <a:r>
              <a:rPr lang="en-US" altLang="ja-JP" dirty="0" smtClean="0"/>
              <a:t> (Riken)</a:t>
            </a:r>
            <a:endParaRPr lang="ja-JP" altLang="ja-JP" dirty="0"/>
          </a:p>
          <a:p>
            <a:pPr>
              <a:lnSpc>
                <a:spcPts val="2400"/>
              </a:lnSpc>
            </a:pPr>
            <a:r>
              <a:rPr lang="en-US" altLang="ja-JP" dirty="0" smtClean="0"/>
              <a:t>  </a:t>
            </a:r>
            <a:r>
              <a:rPr lang="en-US" altLang="ja-JP" dirty="0" err="1" smtClean="0"/>
              <a:t>Iwao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Hosako</a:t>
            </a:r>
            <a:r>
              <a:rPr lang="en-US" altLang="ja-JP" dirty="0" smtClean="0"/>
              <a:t> (NICT) </a:t>
            </a:r>
            <a:endParaRPr lang="ja-JP" altLang="ja-JP" dirty="0"/>
          </a:p>
          <a:p>
            <a:pPr>
              <a:lnSpc>
                <a:spcPts val="2400"/>
              </a:lnSpc>
            </a:pPr>
            <a:r>
              <a:rPr lang="en-US" altLang="ja-JP" dirty="0" smtClean="0"/>
              <a:t>  Shingo Saito (NICT)</a:t>
            </a:r>
          </a:p>
          <a:p>
            <a:pPr>
              <a:lnSpc>
                <a:spcPts val="2400"/>
              </a:lnSpc>
            </a:pPr>
            <a:r>
              <a:rPr lang="en-US" altLang="ja-JP" b="1" dirty="0" smtClean="0"/>
              <a:t>Program:</a:t>
            </a:r>
            <a:endParaRPr lang="ja-JP" altLang="ja-JP" b="1" dirty="0"/>
          </a:p>
          <a:p>
            <a:pPr>
              <a:lnSpc>
                <a:spcPts val="2400"/>
              </a:lnSpc>
            </a:pPr>
            <a:r>
              <a:rPr lang="en-US" altLang="ja-JP" dirty="0" smtClean="0"/>
              <a:t>  </a:t>
            </a:r>
            <a:r>
              <a:rPr lang="en-US" altLang="ja-JP" dirty="0" err="1" smtClean="0"/>
              <a:t>Taiichi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Otsuji</a:t>
            </a:r>
            <a:r>
              <a:rPr lang="en-US" altLang="ja-JP" dirty="0" smtClean="0"/>
              <a:t> (Tohoku </a:t>
            </a:r>
            <a:r>
              <a:rPr lang="en-US" altLang="ja-JP" dirty="0" err="1" smtClean="0"/>
              <a:t>Univ</a:t>
            </a:r>
            <a:r>
              <a:rPr lang="en-US" altLang="ja-JP" dirty="0" smtClean="0"/>
              <a:t>)</a:t>
            </a:r>
            <a:endParaRPr lang="ja-JP" altLang="ja-JP" dirty="0"/>
          </a:p>
          <a:p>
            <a:pPr>
              <a:lnSpc>
                <a:spcPts val="2400"/>
              </a:lnSpc>
            </a:pPr>
            <a:r>
              <a:rPr lang="en-US" altLang="ja-JP" dirty="0" smtClean="0"/>
              <a:t>  Keisuke </a:t>
            </a:r>
            <a:r>
              <a:rPr lang="en-US" altLang="ja-JP" dirty="0" err="1" smtClean="0"/>
              <a:t>Tominaga</a:t>
            </a:r>
            <a:r>
              <a:rPr lang="en-US" altLang="ja-JP" dirty="0" smtClean="0"/>
              <a:t> (Kobe </a:t>
            </a:r>
            <a:r>
              <a:rPr lang="en-US" altLang="ja-JP" dirty="0" err="1" smtClean="0"/>
              <a:t>Univ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928625" y="627545"/>
            <a:ext cx="2730106" cy="44012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US" altLang="ja-JP" u="sng" dirty="0" smtClean="0"/>
              <a:t> Local Advisory </a:t>
            </a:r>
            <a:r>
              <a:rPr lang="en-US" altLang="ja-JP" u="sng" dirty="0"/>
              <a:t>Committee </a:t>
            </a:r>
            <a:endParaRPr lang="en-US" altLang="ja-JP" u="sng" dirty="0" smtClean="0"/>
          </a:p>
          <a:p>
            <a:pPr>
              <a:lnSpc>
                <a:spcPts val="2760"/>
              </a:lnSpc>
            </a:pPr>
            <a:endParaRPr lang="ja-JP" altLang="ja-JP" dirty="0"/>
          </a:p>
          <a:p>
            <a:pPr>
              <a:lnSpc>
                <a:spcPts val="2760"/>
              </a:lnSpc>
            </a:pPr>
            <a:r>
              <a:rPr lang="en-US" altLang="ja-JP" dirty="0" smtClean="0"/>
              <a:t>Mitsuhiro </a:t>
            </a:r>
            <a:r>
              <a:rPr lang="en-US" altLang="ja-JP" dirty="0" err="1" smtClean="0"/>
              <a:t>Motokawa</a:t>
            </a:r>
            <a:endParaRPr lang="ja-JP" altLang="ja-JP" dirty="0" smtClean="0"/>
          </a:p>
          <a:p>
            <a:pPr>
              <a:lnSpc>
                <a:spcPts val="2760"/>
              </a:lnSpc>
            </a:pPr>
            <a:r>
              <a:rPr lang="en-US" altLang="ja-JP" dirty="0" err="1" smtClean="0"/>
              <a:t>Yoshizumi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Yasuoka</a:t>
            </a:r>
            <a:r>
              <a:rPr lang="en-US" altLang="ja-JP" dirty="0" smtClean="0"/>
              <a:t> </a:t>
            </a:r>
          </a:p>
          <a:p>
            <a:pPr>
              <a:lnSpc>
                <a:spcPts val="2760"/>
              </a:lnSpc>
            </a:pPr>
            <a:r>
              <a:rPr lang="en-US" altLang="ja-JP" dirty="0" err="1" smtClean="0"/>
              <a:t>Kiyomi</a:t>
            </a:r>
            <a:r>
              <a:rPr lang="en-US" altLang="ja-JP" dirty="0" smtClean="0"/>
              <a:t> Sakai</a:t>
            </a:r>
            <a:endParaRPr lang="ja-JP" altLang="ja-JP" dirty="0" smtClean="0"/>
          </a:p>
          <a:p>
            <a:pPr>
              <a:lnSpc>
                <a:spcPts val="2760"/>
              </a:lnSpc>
            </a:pPr>
            <a:r>
              <a:rPr lang="en-US" altLang="ja-JP" dirty="0" smtClean="0"/>
              <a:t>Koji Mizuno</a:t>
            </a:r>
          </a:p>
          <a:p>
            <a:pPr>
              <a:lnSpc>
                <a:spcPts val="2760"/>
              </a:lnSpc>
            </a:pPr>
            <a:r>
              <a:rPr lang="en-US" altLang="ja-JP" dirty="0" err="1" smtClean="0"/>
              <a:t>Hiromasa</a:t>
            </a:r>
            <a:r>
              <a:rPr lang="en-US" altLang="ja-JP" dirty="0" smtClean="0"/>
              <a:t> Ito </a:t>
            </a:r>
          </a:p>
          <a:p>
            <a:pPr>
              <a:lnSpc>
                <a:spcPts val="2760"/>
              </a:lnSpc>
            </a:pPr>
            <a:r>
              <a:rPr lang="en-US" altLang="ja-JP" dirty="0" err="1" smtClean="0"/>
              <a:t>Nobuhisa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Hiromoto</a:t>
            </a:r>
            <a:r>
              <a:rPr lang="en-US" altLang="ja-JP" dirty="0" smtClean="0"/>
              <a:t> </a:t>
            </a:r>
          </a:p>
          <a:p>
            <a:pPr>
              <a:lnSpc>
                <a:spcPts val="2760"/>
              </a:lnSpc>
            </a:pPr>
            <a:r>
              <a:rPr lang="en-US" altLang="ja-JP" dirty="0" smtClean="0"/>
              <a:t>Masahiko Asada</a:t>
            </a:r>
            <a:endParaRPr lang="ja-JP" altLang="ja-JP" dirty="0" smtClean="0"/>
          </a:p>
          <a:p>
            <a:pPr>
              <a:lnSpc>
                <a:spcPts val="2760"/>
              </a:lnSpc>
            </a:pPr>
            <a:r>
              <a:rPr lang="en-US" altLang="ja-JP" dirty="0" smtClean="0"/>
              <a:t>Hitoshi </a:t>
            </a:r>
            <a:r>
              <a:rPr lang="en-US" altLang="ja-JP" dirty="0" err="1" smtClean="0"/>
              <a:t>Ohta</a:t>
            </a:r>
            <a:endParaRPr lang="ja-JP" altLang="ja-JP" dirty="0" smtClean="0"/>
          </a:p>
          <a:p>
            <a:pPr>
              <a:lnSpc>
                <a:spcPts val="2760"/>
              </a:lnSpc>
            </a:pPr>
            <a:r>
              <a:rPr lang="en-US" altLang="ja-JP" dirty="0" err="1" smtClean="0">
                <a:solidFill>
                  <a:srgbClr val="FF0000"/>
                </a:solidFill>
              </a:rPr>
              <a:t>Keishi</a:t>
            </a:r>
            <a:r>
              <a:rPr lang="en-US" altLang="ja-JP" dirty="0" smtClean="0">
                <a:solidFill>
                  <a:srgbClr val="FF0000"/>
                </a:solidFill>
              </a:rPr>
              <a:t> Sakamoto*</a:t>
            </a:r>
            <a:endParaRPr lang="ja-JP" altLang="ja-JP" dirty="0" smtClean="0">
              <a:solidFill>
                <a:srgbClr val="FF0000"/>
              </a:solidFill>
            </a:endParaRPr>
          </a:p>
          <a:p>
            <a:pPr>
              <a:lnSpc>
                <a:spcPts val="2760"/>
              </a:lnSpc>
            </a:pPr>
            <a:r>
              <a:rPr lang="en-US" altLang="ja-JP" dirty="0" smtClean="0"/>
              <a:t>Kazuhiko </a:t>
            </a:r>
            <a:r>
              <a:rPr lang="en-US" altLang="ja-JP" dirty="0" err="1" smtClean="0"/>
              <a:t>Hirakawa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453607" y="-8034"/>
            <a:ext cx="477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u="sng" dirty="0" smtClean="0"/>
              <a:t>IRMMW-THz 2018 Local Committees</a:t>
            </a:r>
            <a:endParaRPr lang="ja-JP" altLang="ja-JP" sz="2400" dirty="0" smtClean="0"/>
          </a:p>
        </p:txBody>
      </p: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0" y="0"/>
            <a:ext cx="9144000" cy="1655763"/>
            <a:chOff x="0" y="146"/>
            <a:chExt cx="5760" cy="1043"/>
          </a:xfrm>
        </p:grpSpPr>
        <p:sp>
          <p:nvSpPr>
            <p:cNvPr id="8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0" name="正方形/長方形 9"/>
          <p:cNvSpPr/>
          <p:nvPr/>
        </p:nvSpPr>
        <p:spPr>
          <a:xfrm>
            <a:off x="5928625" y="5367303"/>
            <a:ext cx="2730106" cy="92333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u="sng" dirty="0" smtClean="0"/>
              <a:t>Technical Program</a:t>
            </a:r>
          </a:p>
          <a:p>
            <a:pPr algn="ctr"/>
            <a:r>
              <a:rPr lang="en-US" altLang="ja-JP" u="sng" dirty="0" smtClean="0"/>
              <a:t>Committee </a:t>
            </a:r>
            <a:r>
              <a:rPr lang="en-US" altLang="ja-JP" dirty="0" smtClean="0"/>
              <a:t>(</a:t>
            </a:r>
            <a:r>
              <a:rPr lang="en-US" altLang="ja-JP" dirty="0" smtClean="0">
                <a:solidFill>
                  <a:srgbClr val="FF0000"/>
                </a:solidFill>
              </a:rPr>
              <a:t>To be determined</a:t>
            </a:r>
            <a:r>
              <a:rPr lang="en-US" altLang="ja-JP" dirty="0" smtClean="0"/>
              <a:t>)</a:t>
            </a:r>
            <a:endParaRPr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010686" y="6468551"/>
            <a:ext cx="1721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* New members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1485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625406" y="1063502"/>
            <a:ext cx="8284134" cy="5298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>
              <a:lnSpc>
                <a:spcPts val="2900"/>
              </a:lnSpc>
            </a:pPr>
            <a:r>
              <a:rPr lang="en-US" altLang="ja-JP" sz="2000" dirty="0" smtClean="0"/>
              <a:t>2017/March                Launching </a:t>
            </a:r>
            <a:r>
              <a:rPr lang="en-US" altLang="ja-JP" sz="2000" dirty="0" smtClean="0">
                <a:solidFill>
                  <a:srgbClr val="FF0000"/>
                </a:solidFill>
              </a:rPr>
              <a:t>HP</a:t>
            </a:r>
            <a:r>
              <a:rPr lang="en-US" altLang="ja-JP" sz="2000" dirty="0" smtClean="0"/>
              <a:t> </a:t>
            </a:r>
            <a:r>
              <a:rPr lang="en-US" altLang="ja-JP" sz="2000" dirty="0"/>
              <a:t>for IRMMW-THz 2018</a:t>
            </a:r>
            <a:endParaRPr lang="ja-JP" altLang="ja-JP" sz="2000" dirty="0"/>
          </a:p>
          <a:p>
            <a:pPr marL="357188" indent="-357188">
              <a:lnSpc>
                <a:spcPts val="2900"/>
              </a:lnSpc>
            </a:pPr>
            <a:r>
              <a:rPr lang="en-US" altLang="ja-JP" sz="2000" dirty="0"/>
              <a:t>2017/April</a:t>
            </a:r>
            <a:r>
              <a:rPr lang="ja-JP" altLang="ja-JP" sz="2000" dirty="0"/>
              <a:t>　</a:t>
            </a:r>
            <a:r>
              <a:rPr lang="en-US" altLang="ja-JP" sz="2000" dirty="0"/>
              <a:t>            </a:t>
            </a:r>
            <a:r>
              <a:rPr lang="en-US" altLang="ja-JP" sz="2000" dirty="0" smtClean="0"/>
              <a:t>     Formation of Technical  </a:t>
            </a:r>
            <a:r>
              <a:rPr lang="en-US" altLang="ja-JP" sz="2000" dirty="0"/>
              <a:t>Program </a:t>
            </a:r>
            <a:r>
              <a:rPr lang="en-US" altLang="ja-JP" sz="2000" dirty="0" smtClean="0"/>
              <a:t>Committee (</a:t>
            </a:r>
            <a:r>
              <a:rPr lang="en-US" altLang="ja-JP" sz="2000" dirty="0" smtClean="0">
                <a:solidFill>
                  <a:srgbClr val="FF0000"/>
                </a:solidFill>
              </a:rPr>
              <a:t>TPC</a:t>
            </a:r>
            <a:r>
              <a:rPr lang="en-US" altLang="ja-JP" sz="2000" dirty="0" smtClean="0"/>
              <a:t>)</a:t>
            </a:r>
            <a:endParaRPr lang="ja-JP" altLang="ja-JP" sz="2000" dirty="0"/>
          </a:p>
          <a:p>
            <a:pPr marL="357188" indent="-357188">
              <a:lnSpc>
                <a:spcPts val="2900"/>
              </a:lnSpc>
            </a:pPr>
            <a:endParaRPr lang="en-US" altLang="ja-JP" sz="2000" smtClean="0"/>
          </a:p>
          <a:p>
            <a:pPr marL="357188" indent="-357188">
              <a:lnSpc>
                <a:spcPts val="2900"/>
              </a:lnSpc>
            </a:pPr>
            <a:r>
              <a:rPr lang="en-US" altLang="ja-JP" sz="2000" smtClean="0"/>
              <a:t>2017/July-Aug     </a:t>
            </a:r>
            <a:r>
              <a:rPr lang="ja-JP" altLang="ja-JP" sz="2000" dirty="0"/>
              <a:t>　</a:t>
            </a:r>
            <a:r>
              <a:rPr lang="en-US" altLang="ja-JP" sz="2000" dirty="0" smtClean="0"/>
              <a:t>     Printing </a:t>
            </a:r>
            <a:r>
              <a:rPr lang="en-US" altLang="ja-JP" sz="2000" dirty="0"/>
              <a:t>of the </a:t>
            </a:r>
            <a:r>
              <a:rPr lang="en-US" altLang="ja-JP" sz="2000" dirty="0" smtClean="0">
                <a:solidFill>
                  <a:srgbClr val="FF0000"/>
                </a:solidFill>
              </a:rPr>
              <a:t>“First Circular” </a:t>
            </a:r>
            <a:r>
              <a:rPr lang="en-US" altLang="ja-JP" sz="2000" dirty="0" smtClean="0"/>
              <a:t>of IRMMW-THz 2018</a:t>
            </a:r>
            <a:endParaRPr lang="ja-JP" altLang="ja-JP" sz="2000" dirty="0"/>
          </a:p>
          <a:p>
            <a:pPr marL="357188" indent="-357188">
              <a:lnSpc>
                <a:spcPts val="2900"/>
              </a:lnSpc>
            </a:pPr>
            <a:r>
              <a:rPr lang="en-US" altLang="ja-JP" sz="2000" dirty="0"/>
              <a:t>2017/End of </a:t>
            </a:r>
            <a:r>
              <a:rPr lang="en-US" altLang="ja-JP" sz="2000" dirty="0" smtClean="0"/>
              <a:t>Aug.       Aug </a:t>
            </a:r>
            <a:r>
              <a:rPr lang="en-US" altLang="ja-JP" sz="2000" dirty="0"/>
              <a:t>27-Sept 1st in Cancun, Mexico</a:t>
            </a:r>
            <a:r>
              <a:rPr lang="ja-JP" altLang="ja-JP" sz="2000" dirty="0"/>
              <a:t>　</a:t>
            </a:r>
          </a:p>
          <a:p>
            <a:pPr marL="2157413" indent="-2157413">
              <a:lnSpc>
                <a:spcPts val="2900"/>
              </a:lnSpc>
            </a:pPr>
            <a:r>
              <a:rPr lang="en-US" altLang="ja-JP" sz="2000" dirty="0"/>
              <a:t>                       </a:t>
            </a:r>
            <a:r>
              <a:rPr lang="en-US" altLang="ja-JP" sz="2000" dirty="0" smtClean="0"/>
              <a:t>               IOC </a:t>
            </a:r>
            <a:r>
              <a:rPr lang="en-US" altLang="ja-JP" sz="2000" dirty="0"/>
              <a:t>meeting </a:t>
            </a:r>
            <a:r>
              <a:rPr lang="en-US" altLang="ja-JP" sz="2000" dirty="0" smtClean="0"/>
              <a:t>(Reporting the preparation of IRMMW-THz 2018)</a:t>
            </a:r>
          </a:p>
          <a:p>
            <a:pPr marL="2157413" indent="-2157413">
              <a:lnSpc>
                <a:spcPts val="2900"/>
              </a:lnSpc>
            </a:pPr>
            <a:endParaRPr lang="en-US" altLang="ja-JP" sz="2000" dirty="0" smtClean="0"/>
          </a:p>
          <a:p>
            <a:pPr marL="2157413" indent="-2157413">
              <a:lnSpc>
                <a:spcPts val="2900"/>
              </a:lnSpc>
            </a:pPr>
            <a:r>
              <a:rPr lang="en-US" altLang="ja-JP" sz="2000" dirty="0" smtClean="0"/>
              <a:t>2017/Sep.                    Start of nominations of Plenary Talks</a:t>
            </a:r>
          </a:p>
          <a:p>
            <a:pPr marL="2157413" indent="-2157413">
              <a:lnSpc>
                <a:spcPts val="2900"/>
              </a:lnSpc>
            </a:pPr>
            <a:r>
              <a:rPr lang="en-US" altLang="ja-JP" sz="2000" dirty="0" smtClean="0"/>
              <a:t>	from Technical Program committee</a:t>
            </a:r>
            <a:endParaRPr lang="ja-JP" altLang="ja-JP" sz="2000" dirty="0" smtClean="0"/>
          </a:p>
          <a:p>
            <a:pPr marL="357188" indent="-357188">
              <a:lnSpc>
                <a:spcPts val="2900"/>
              </a:lnSpc>
            </a:pPr>
            <a:endParaRPr lang="en-US" altLang="ja-JP" sz="2000" dirty="0" smtClean="0"/>
          </a:p>
          <a:p>
            <a:pPr marL="357188" indent="-357188">
              <a:lnSpc>
                <a:spcPts val="2900"/>
              </a:lnSpc>
            </a:pPr>
            <a:r>
              <a:rPr lang="en-US" altLang="ja-JP" sz="2000" dirty="0" smtClean="0"/>
              <a:t>2018/Jan</a:t>
            </a:r>
            <a:r>
              <a:rPr lang="en-US" altLang="ja-JP" sz="2000" dirty="0"/>
              <a:t>. – Feb.</a:t>
            </a:r>
            <a:r>
              <a:rPr lang="ja-JP" altLang="ja-JP" sz="2000" dirty="0"/>
              <a:t>　</a:t>
            </a:r>
            <a:r>
              <a:rPr lang="en-US" altLang="ja-JP" sz="2000" dirty="0" smtClean="0"/>
              <a:t>     Call </a:t>
            </a:r>
            <a:r>
              <a:rPr lang="en-US" altLang="ja-JP" sz="2000" dirty="0"/>
              <a:t>for </a:t>
            </a:r>
            <a:r>
              <a:rPr lang="en-US" altLang="ja-JP" sz="2000" dirty="0" smtClean="0"/>
              <a:t>Papers</a:t>
            </a:r>
          </a:p>
          <a:p>
            <a:pPr marL="357188" indent="-357188">
              <a:lnSpc>
                <a:spcPts val="2900"/>
              </a:lnSpc>
            </a:pPr>
            <a:r>
              <a:rPr lang="en-US" altLang="ja-JP" sz="2000" dirty="0" smtClean="0"/>
              <a:t> </a:t>
            </a:r>
            <a:endParaRPr lang="ja-JP" altLang="ja-JP" sz="2000" dirty="0"/>
          </a:p>
          <a:p>
            <a:pPr marL="357188" indent="-357188">
              <a:lnSpc>
                <a:spcPts val="2900"/>
              </a:lnSpc>
            </a:pPr>
            <a:r>
              <a:rPr lang="en-US" altLang="ja-JP" sz="2000" dirty="0" smtClean="0"/>
              <a:t>2018/SEP</a:t>
            </a:r>
            <a:r>
              <a:rPr lang="en-US" altLang="ja-JP" sz="2000" dirty="0"/>
              <a:t>.</a:t>
            </a:r>
            <a:r>
              <a:rPr lang="ja-JP" altLang="ja-JP" sz="2000" dirty="0"/>
              <a:t>　</a:t>
            </a:r>
            <a:r>
              <a:rPr lang="en-US" altLang="ja-JP" sz="2000" dirty="0"/>
              <a:t>    </a:t>
            </a:r>
            <a:r>
              <a:rPr lang="en-US" altLang="ja-JP" sz="2000" dirty="0" smtClean="0"/>
              <a:t>             Sep</a:t>
            </a:r>
            <a:r>
              <a:rPr lang="en-US" altLang="ja-JP" sz="2000" dirty="0"/>
              <a:t>. </a:t>
            </a:r>
            <a:r>
              <a:rPr lang="en-US" altLang="ja-JP" sz="2000" dirty="0" smtClean="0">
                <a:solidFill>
                  <a:srgbClr val="FF0000"/>
                </a:solidFill>
              </a:rPr>
              <a:t>9 </a:t>
            </a:r>
            <a:r>
              <a:rPr lang="en-US" altLang="ja-JP" sz="2000" dirty="0" smtClean="0"/>
              <a:t>- </a:t>
            </a:r>
            <a:r>
              <a:rPr lang="en-US" altLang="ja-JP" sz="2000" dirty="0" smtClean="0">
                <a:solidFill>
                  <a:srgbClr val="FF0000"/>
                </a:solidFill>
              </a:rPr>
              <a:t>14</a:t>
            </a:r>
            <a:r>
              <a:rPr lang="en-US" altLang="ja-JP" sz="2000" dirty="0" smtClean="0"/>
              <a:t>th </a:t>
            </a:r>
            <a:r>
              <a:rPr lang="en-US" altLang="ja-JP" sz="2000" dirty="0"/>
              <a:t>IRMMW-THz 2018 in </a:t>
            </a:r>
            <a:r>
              <a:rPr lang="en-US" altLang="ja-JP" sz="2000" dirty="0" smtClean="0">
                <a:solidFill>
                  <a:srgbClr val="FF0000"/>
                </a:solidFill>
              </a:rPr>
              <a:t>Nagoya</a:t>
            </a:r>
            <a:endParaRPr lang="ja-JP" altLang="ja-JP" sz="2000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17374" y="-9111"/>
            <a:ext cx="446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Planning till Sep. 2018</a:t>
            </a:r>
            <a:r>
              <a:rPr lang="ja-JP" altLang="ja-JP" sz="2400" dirty="0" smtClean="0"/>
              <a:t>（</a:t>
            </a:r>
            <a:r>
              <a:rPr lang="en-US" altLang="ja-JP" sz="2400" dirty="0" smtClean="0"/>
              <a:t>Key Dates</a:t>
            </a:r>
            <a:r>
              <a:rPr lang="ja-JP" altLang="ja-JP" sz="2400" dirty="0" smtClean="0"/>
              <a:t>）</a:t>
            </a: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0" y="0"/>
            <a:ext cx="9144000" cy="1655763"/>
            <a:chOff x="0" y="146"/>
            <a:chExt cx="5760" cy="1043"/>
          </a:xfrm>
        </p:grpSpPr>
        <p:sp>
          <p:nvSpPr>
            <p:cNvPr id="7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593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625406" y="1063502"/>
            <a:ext cx="8284134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>
              <a:lnSpc>
                <a:spcPts val="2900"/>
              </a:lnSpc>
            </a:pPr>
            <a:r>
              <a:rPr lang="en-US" altLang="ja-JP" sz="2000" dirty="0" smtClean="0"/>
              <a:t>2017/March                Launching </a:t>
            </a:r>
            <a:r>
              <a:rPr lang="en-US" altLang="ja-JP" sz="2000" dirty="0" smtClean="0">
                <a:solidFill>
                  <a:srgbClr val="FF0000"/>
                </a:solidFill>
              </a:rPr>
              <a:t>HP</a:t>
            </a:r>
            <a:r>
              <a:rPr lang="en-US" altLang="ja-JP" sz="2000" dirty="0" smtClean="0"/>
              <a:t> </a:t>
            </a:r>
            <a:r>
              <a:rPr lang="en-US" altLang="ja-JP" sz="2000" dirty="0"/>
              <a:t>for IRMMW-THz 2018</a:t>
            </a:r>
            <a:endParaRPr lang="ja-JP" altLang="ja-JP" sz="2000" dirty="0"/>
          </a:p>
          <a:p>
            <a:pPr marL="357188" indent="-357188">
              <a:lnSpc>
                <a:spcPts val="2900"/>
              </a:lnSpc>
            </a:pPr>
            <a:r>
              <a:rPr lang="en-US" altLang="ja-JP" sz="2000" dirty="0"/>
              <a:t>2017/April</a:t>
            </a:r>
            <a:r>
              <a:rPr lang="ja-JP" altLang="ja-JP" sz="2000" dirty="0"/>
              <a:t>　</a:t>
            </a:r>
            <a:r>
              <a:rPr lang="en-US" altLang="ja-JP" sz="2000" dirty="0"/>
              <a:t>            </a:t>
            </a:r>
            <a:r>
              <a:rPr lang="en-US" altLang="ja-JP" sz="2000" dirty="0" smtClean="0"/>
              <a:t>    Selection of Chairs of Technical  </a:t>
            </a:r>
            <a:r>
              <a:rPr lang="en-US" altLang="ja-JP" sz="2000" dirty="0"/>
              <a:t>Program </a:t>
            </a:r>
            <a:r>
              <a:rPr lang="en-US" altLang="ja-JP" sz="2000" dirty="0" smtClean="0"/>
              <a:t>(</a:t>
            </a:r>
            <a:r>
              <a:rPr lang="en-US" altLang="ja-JP" sz="2000" dirty="0" smtClean="0">
                <a:solidFill>
                  <a:srgbClr val="FF0000"/>
                </a:solidFill>
              </a:rPr>
              <a:t>TPC</a:t>
            </a:r>
            <a:r>
              <a:rPr lang="en-US" altLang="ja-JP" sz="2000" dirty="0" smtClean="0"/>
              <a:t>)</a:t>
            </a:r>
            <a:endParaRPr lang="en-US" altLang="ja-JP" sz="2000" dirty="0" smtClean="0">
              <a:solidFill>
                <a:srgbClr val="0000CC"/>
              </a:solidFill>
            </a:endParaRPr>
          </a:p>
          <a:p>
            <a:pPr marL="357188" indent="-357188">
              <a:lnSpc>
                <a:spcPts val="2900"/>
              </a:lnSpc>
            </a:pPr>
            <a:r>
              <a:rPr lang="en-US" altLang="ja-JP" sz="2000" dirty="0" smtClean="0"/>
              <a:t>2017/June           </a:t>
            </a:r>
            <a:r>
              <a:rPr lang="ja-JP" altLang="ja-JP" sz="2000" dirty="0"/>
              <a:t>　</a:t>
            </a:r>
            <a:r>
              <a:rPr lang="en-US" altLang="ja-JP" sz="2000" dirty="0" smtClean="0"/>
              <a:t>     Printing </a:t>
            </a:r>
            <a:r>
              <a:rPr lang="en-US" altLang="ja-JP" sz="2000" dirty="0"/>
              <a:t>of the </a:t>
            </a:r>
            <a:r>
              <a:rPr lang="en-US" altLang="ja-JP" sz="2000" dirty="0" smtClean="0">
                <a:solidFill>
                  <a:srgbClr val="FF0000"/>
                </a:solidFill>
              </a:rPr>
              <a:t>“First Circular” </a:t>
            </a:r>
            <a:r>
              <a:rPr lang="en-US" altLang="ja-JP" sz="2000" dirty="0" smtClean="0"/>
              <a:t>of IRMMW-THz 2018</a:t>
            </a:r>
            <a:endParaRPr lang="ja-JP" altLang="ja-JP" sz="2000" dirty="0"/>
          </a:p>
          <a:p>
            <a:pPr marL="357188" indent="-357188">
              <a:lnSpc>
                <a:spcPts val="2900"/>
              </a:lnSpc>
            </a:pPr>
            <a:r>
              <a:rPr lang="en-US" altLang="ja-JP" sz="2000" dirty="0"/>
              <a:t>2017/End of </a:t>
            </a:r>
            <a:r>
              <a:rPr lang="en-US" altLang="ja-JP" sz="2000" dirty="0" smtClean="0"/>
              <a:t>Aug.       Aug </a:t>
            </a:r>
            <a:r>
              <a:rPr lang="en-US" altLang="ja-JP" sz="2000" dirty="0"/>
              <a:t>27-Sept 1st in Cancun, Mexico</a:t>
            </a:r>
            <a:r>
              <a:rPr lang="ja-JP" altLang="ja-JP" sz="2000" dirty="0"/>
              <a:t>　</a:t>
            </a:r>
          </a:p>
          <a:p>
            <a:pPr marL="2157413" indent="-2157413">
              <a:lnSpc>
                <a:spcPts val="2900"/>
              </a:lnSpc>
            </a:pPr>
            <a:r>
              <a:rPr lang="en-US" altLang="ja-JP" sz="2000" dirty="0"/>
              <a:t>                       </a:t>
            </a:r>
            <a:r>
              <a:rPr lang="en-US" altLang="ja-JP" sz="2000" dirty="0" smtClean="0"/>
              <a:t>               IOC </a:t>
            </a:r>
            <a:r>
              <a:rPr lang="en-US" altLang="ja-JP" sz="2000" dirty="0"/>
              <a:t>meeting </a:t>
            </a:r>
            <a:r>
              <a:rPr lang="en-US" altLang="ja-JP" sz="2000" dirty="0" smtClean="0"/>
              <a:t>(Reporting the preparation of IRMMW-THz 2018)</a:t>
            </a:r>
            <a:endParaRPr lang="ja-JP" altLang="ja-JP" sz="2000" dirty="0" smtClean="0"/>
          </a:p>
          <a:p>
            <a:pPr marL="357188" indent="-357188">
              <a:lnSpc>
                <a:spcPts val="2900"/>
              </a:lnSpc>
            </a:pPr>
            <a:r>
              <a:rPr lang="en-US" altLang="ja-JP" sz="2000" dirty="0"/>
              <a:t>2017/Sep                     Start of nominations of Plenary Talks </a:t>
            </a:r>
            <a:endParaRPr lang="ja-JP" altLang="ja-JP" sz="2000" dirty="0"/>
          </a:p>
          <a:p>
            <a:pPr marL="357188" indent="-357188">
              <a:lnSpc>
                <a:spcPts val="2900"/>
              </a:lnSpc>
            </a:pPr>
            <a:r>
              <a:rPr lang="en-US" altLang="ja-JP" sz="2000" dirty="0"/>
              <a:t>                                      from TPC (till 2017/Oct.) </a:t>
            </a:r>
            <a:endParaRPr lang="ja-JP" altLang="ja-JP" sz="2000" dirty="0"/>
          </a:p>
          <a:p>
            <a:pPr marL="357188" indent="-357188">
              <a:lnSpc>
                <a:spcPts val="2900"/>
              </a:lnSpc>
            </a:pPr>
            <a:endParaRPr lang="en-US" altLang="ja-JP" sz="2000" dirty="0" smtClean="0"/>
          </a:p>
          <a:p>
            <a:pPr marL="357188" indent="-357188">
              <a:lnSpc>
                <a:spcPts val="2900"/>
              </a:lnSpc>
            </a:pPr>
            <a:r>
              <a:rPr lang="en-US" altLang="ja-JP" sz="2000" dirty="0" smtClean="0"/>
              <a:t>2018/Jan</a:t>
            </a:r>
            <a:r>
              <a:rPr lang="en-US" altLang="ja-JP" sz="2000" dirty="0"/>
              <a:t>. – Feb.</a:t>
            </a:r>
            <a:r>
              <a:rPr lang="ja-JP" altLang="ja-JP" sz="2000" dirty="0"/>
              <a:t>　</a:t>
            </a:r>
            <a:r>
              <a:rPr lang="en-US" altLang="ja-JP" sz="2000" dirty="0" smtClean="0"/>
              <a:t>     Call </a:t>
            </a:r>
            <a:r>
              <a:rPr lang="en-US" altLang="ja-JP" sz="2000" dirty="0"/>
              <a:t>for </a:t>
            </a:r>
            <a:r>
              <a:rPr lang="en-US" altLang="ja-JP" sz="2000" dirty="0" smtClean="0"/>
              <a:t>Papers</a:t>
            </a:r>
          </a:p>
          <a:p>
            <a:pPr marL="357188" indent="-357188">
              <a:lnSpc>
                <a:spcPts val="2900"/>
              </a:lnSpc>
            </a:pPr>
            <a:r>
              <a:rPr lang="en-US" altLang="ja-JP" sz="2000" dirty="0" smtClean="0"/>
              <a:t> </a:t>
            </a:r>
            <a:endParaRPr lang="ja-JP" altLang="ja-JP" sz="2000" dirty="0"/>
          </a:p>
          <a:p>
            <a:pPr marL="357188" indent="-357188">
              <a:lnSpc>
                <a:spcPts val="2900"/>
              </a:lnSpc>
            </a:pPr>
            <a:r>
              <a:rPr lang="en-US" altLang="ja-JP" sz="2000" dirty="0" smtClean="0"/>
              <a:t>2018/SEP</a:t>
            </a:r>
            <a:r>
              <a:rPr lang="en-US" altLang="ja-JP" sz="2000" dirty="0"/>
              <a:t>.</a:t>
            </a:r>
            <a:r>
              <a:rPr lang="ja-JP" altLang="ja-JP" sz="2000" dirty="0"/>
              <a:t>　</a:t>
            </a:r>
            <a:r>
              <a:rPr lang="en-US" altLang="ja-JP" sz="2000" dirty="0"/>
              <a:t>    </a:t>
            </a:r>
            <a:r>
              <a:rPr lang="en-US" altLang="ja-JP" sz="2000" dirty="0" smtClean="0"/>
              <a:t>             Sep</a:t>
            </a:r>
            <a:r>
              <a:rPr lang="en-US" altLang="ja-JP" sz="2000" dirty="0"/>
              <a:t>. </a:t>
            </a:r>
            <a:r>
              <a:rPr lang="en-US" altLang="ja-JP" sz="2000" dirty="0" smtClean="0">
                <a:solidFill>
                  <a:srgbClr val="FF0000"/>
                </a:solidFill>
              </a:rPr>
              <a:t>9 </a:t>
            </a:r>
            <a:r>
              <a:rPr lang="en-US" altLang="ja-JP" sz="2000" dirty="0" smtClean="0"/>
              <a:t>- </a:t>
            </a:r>
            <a:r>
              <a:rPr lang="en-US" altLang="ja-JP" sz="2000" dirty="0" smtClean="0">
                <a:solidFill>
                  <a:srgbClr val="FF0000"/>
                </a:solidFill>
              </a:rPr>
              <a:t>14</a:t>
            </a:r>
            <a:r>
              <a:rPr lang="en-US" altLang="ja-JP" sz="2000" dirty="0" smtClean="0"/>
              <a:t>th </a:t>
            </a:r>
            <a:r>
              <a:rPr lang="en-US" altLang="ja-JP" sz="2000" dirty="0"/>
              <a:t>IRMMW-THz 2018 in </a:t>
            </a:r>
            <a:r>
              <a:rPr lang="en-US" altLang="ja-JP" sz="2000" dirty="0" smtClean="0">
                <a:solidFill>
                  <a:srgbClr val="FF0000"/>
                </a:solidFill>
              </a:rPr>
              <a:t>Nagoya</a:t>
            </a:r>
            <a:endParaRPr lang="ja-JP" altLang="ja-JP" sz="2000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17374" y="-9111"/>
            <a:ext cx="446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Planning till Sep. 2018</a:t>
            </a:r>
            <a:r>
              <a:rPr lang="ja-JP" altLang="ja-JP" sz="2400" dirty="0" smtClean="0"/>
              <a:t>（</a:t>
            </a:r>
            <a:r>
              <a:rPr lang="en-US" altLang="ja-JP" sz="2400" dirty="0" smtClean="0"/>
              <a:t>Key Dates</a:t>
            </a:r>
            <a:r>
              <a:rPr lang="ja-JP" altLang="ja-JP" sz="2400" dirty="0" smtClean="0"/>
              <a:t>）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0" y="0"/>
            <a:ext cx="9144000" cy="1655763"/>
            <a:chOff x="0" y="146"/>
            <a:chExt cx="5760" cy="1043"/>
          </a:xfrm>
        </p:grpSpPr>
        <p:sp>
          <p:nvSpPr>
            <p:cNvPr id="7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593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0" y="-3400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Finance </a:t>
            </a:r>
            <a:endParaRPr kumimoji="1" lang="ja-JP" alt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959653" y="920751"/>
            <a:ext cx="7207101" cy="59093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n"/>
            </a:pPr>
            <a:r>
              <a:rPr kumimoji="1" lang="en-US" altLang="ja-JP" dirty="0" smtClean="0"/>
              <a:t> Registration Fees (Regular)    </a:t>
            </a:r>
          </a:p>
          <a:p>
            <a:pPr marL="1979613" indent="-188913">
              <a:buFont typeface="Wingdings" pitchFamily="2" charset="2"/>
              <a:buChar char="Ø"/>
            </a:pPr>
            <a:r>
              <a:rPr kumimoji="1" lang="en-US" altLang="ja-JP" dirty="0" smtClean="0"/>
              <a:t>$650(Early </a:t>
            </a:r>
            <a:r>
              <a:rPr lang="en-US" altLang="ja-JP" dirty="0"/>
              <a:t>Bird) x </a:t>
            </a:r>
            <a:r>
              <a:rPr lang="en-US" altLang="ja-JP" dirty="0" smtClean="0"/>
              <a:t>5</a:t>
            </a:r>
            <a:r>
              <a:rPr lang="en-US" altLang="ja-JP" dirty="0"/>
              <a:t>0</a:t>
            </a:r>
            <a:r>
              <a:rPr lang="en-US" altLang="ja-JP" dirty="0" smtClean="0"/>
              <a:t>0</a:t>
            </a:r>
          </a:p>
          <a:p>
            <a:pPr marL="1979613" indent="-188913">
              <a:buFont typeface="Wingdings" pitchFamily="2" charset="2"/>
              <a:buChar char="Ø"/>
            </a:pPr>
            <a:r>
              <a:rPr lang="en-US" altLang="ja-JP" dirty="0" smtClean="0"/>
              <a:t> $750(</a:t>
            </a:r>
            <a:r>
              <a:rPr kumimoji="1" lang="en-US" altLang="ja-JP" dirty="0" smtClean="0"/>
              <a:t>Reg.)         x </a:t>
            </a:r>
            <a:r>
              <a:rPr lang="en-US" altLang="ja-JP" dirty="0" smtClean="0"/>
              <a:t>35</a:t>
            </a:r>
          </a:p>
          <a:p>
            <a:pPr marL="1979613" indent="-188913">
              <a:buFont typeface="Wingdings" pitchFamily="2" charset="2"/>
              <a:buChar char="Ø"/>
            </a:pPr>
            <a:r>
              <a:rPr kumimoji="1" lang="en-US" altLang="ja-JP" dirty="0" smtClean="0"/>
              <a:t>$850(Late)          x 15 </a:t>
            </a:r>
          </a:p>
          <a:p>
            <a:pPr marL="1979613" indent="-188913"/>
            <a:r>
              <a:rPr lang="en-US" altLang="ja-JP" dirty="0"/>
              <a:t> </a:t>
            </a:r>
            <a:r>
              <a:rPr lang="en-US" altLang="ja-JP" dirty="0" smtClean="0"/>
              <a:t>------------------------------------------------------------------------</a:t>
            </a:r>
          </a:p>
          <a:p>
            <a:pPr marL="1979613" indent="-188913"/>
            <a:r>
              <a:rPr kumimoji="1" lang="en-US" altLang="ja-JP" dirty="0" smtClean="0"/>
              <a:t>Subtota</a:t>
            </a:r>
            <a:r>
              <a:rPr lang="en-US" altLang="ja-JP" dirty="0" smtClean="0"/>
              <a:t>l                                                                $364,000</a:t>
            </a:r>
          </a:p>
          <a:p>
            <a:pPr>
              <a:buFont typeface="Wingdings" pitchFamily="2" charset="2"/>
              <a:buChar char="n"/>
            </a:pPr>
            <a:r>
              <a:rPr lang="en-US" altLang="ja-JP" dirty="0"/>
              <a:t>Registration Fees </a:t>
            </a:r>
            <a:r>
              <a:rPr lang="en-US" altLang="ja-JP" dirty="0" smtClean="0"/>
              <a:t>(Student)     </a:t>
            </a:r>
            <a:endParaRPr lang="en-US" altLang="ja-JP" dirty="0"/>
          </a:p>
          <a:p>
            <a:pPr marL="1979613" indent="-188913">
              <a:buFont typeface="Wingdings" pitchFamily="2" charset="2"/>
              <a:buChar char="Ø"/>
            </a:pPr>
            <a:r>
              <a:rPr lang="en-US" altLang="ja-JP" dirty="0" smtClean="0"/>
              <a:t>$500(Early Bird) x 90</a:t>
            </a:r>
          </a:p>
          <a:p>
            <a:pPr marL="1979613" indent="-188913">
              <a:buFont typeface="Wingdings" pitchFamily="2" charset="2"/>
              <a:buChar char="Ø"/>
            </a:pPr>
            <a:r>
              <a:rPr lang="en-US" altLang="ja-JP" dirty="0" smtClean="0"/>
              <a:t> $600(Reg.)         </a:t>
            </a:r>
            <a:r>
              <a:rPr lang="en-US" altLang="ja-JP" dirty="0"/>
              <a:t>x </a:t>
            </a:r>
            <a:r>
              <a:rPr lang="en-US" altLang="ja-JP" dirty="0" smtClean="0"/>
              <a:t>7</a:t>
            </a:r>
          </a:p>
          <a:p>
            <a:pPr marL="1979613" indent="-188913">
              <a:buFont typeface="Wingdings" pitchFamily="2" charset="2"/>
              <a:buChar char="Ø"/>
            </a:pPr>
            <a:r>
              <a:rPr lang="en-US" altLang="ja-JP" dirty="0" smtClean="0"/>
              <a:t>$700(Late</a:t>
            </a:r>
            <a:r>
              <a:rPr lang="en-US" altLang="ja-JP" dirty="0"/>
              <a:t>)  </a:t>
            </a:r>
            <a:r>
              <a:rPr lang="en-US" altLang="ja-JP" dirty="0" smtClean="0"/>
              <a:t>        x 3 </a:t>
            </a:r>
            <a:endParaRPr lang="en-US" altLang="ja-JP" dirty="0"/>
          </a:p>
          <a:p>
            <a:pPr marL="1979613" indent="-188913"/>
            <a:r>
              <a:rPr lang="en-US" altLang="ja-JP" dirty="0" smtClean="0"/>
              <a:t> ------------------------------------------------------------------------</a:t>
            </a:r>
          </a:p>
          <a:p>
            <a:pPr marL="1979613" indent="-188913"/>
            <a:r>
              <a:rPr lang="en-US" altLang="ja-JP" dirty="0"/>
              <a:t>Subtota</a:t>
            </a:r>
            <a:r>
              <a:rPr lang="en-US" altLang="ja-JP" dirty="0" smtClean="0"/>
              <a:t>l                                                                $51,300</a:t>
            </a:r>
          </a:p>
          <a:p>
            <a:pPr>
              <a:buFont typeface="Wingdings" pitchFamily="2" charset="2"/>
              <a:buChar char="n"/>
            </a:pPr>
            <a:r>
              <a:rPr lang="en-US" altLang="ja-JP" dirty="0"/>
              <a:t>Financial </a:t>
            </a:r>
            <a:r>
              <a:rPr lang="en-US" altLang="ja-JP" dirty="0" smtClean="0"/>
              <a:t>supports</a:t>
            </a:r>
          </a:p>
          <a:p>
            <a:pPr marL="1979613" indent="-188913">
              <a:buFont typeface="Wingdings" pitchFamily="2" charset="2"/>
              <a:buChar char="Ø"/>
            </a:pPr>
            <a:r>
              <a:rPr lang="en-US" altLang="ja-JP" dirty="0" smtClean="0"/>
              <a:t> From local governments                                $15,000</a:t>
            </a:r>
          </a:p>
          <a:p>
            <a:pPr marL="1979613" indent="-188913">
              <a:buFont typeface="Wingdings" pitchFamily="2" charset="2"/>
              <a:buChar char="Ø"/>
            </a:pPr>
            <a:r>
              <a:rPr lang="en-US" altLang="ja-JP" dirty="0" smtClean="0"/>
              <a:t> JSPS                                                                   $30,000</a:t>
            </a:r>
          </a:p>
          <a:p>
            <a:pPr marL="1979613" indent="-188913">
              <a:buFont typeface="Wingdings" pitchFamily="2" charset="2"/>
              <a:buChar char="Ø"/>
            </a:pPr>
            <a:r>
              <a:rPr lang="en-US" altLang="ja-JP" dirty="0"/>
              <a:t> </a:t>
            </a:r>
            <a:r>
              <a:rPr lang="en-US" altLang="ja-JP" dirty="0" smtClean="0"/>
              <a:t>Terahertz Technology Forum			$20,000</a:t>
            </a:r>
          </a:p>
          <a:p>
            <a:pPr marL="1979613" indent="-188913"/>
            <a:r>
              <a:rPr lang="en-US" altLang="ja-JP" dirty="0" smtClean="0"/>
              <a:t>----------------------------------------------------------------------</a:t>
            </a:r>
          </a:p>
          <a:p>
            <a:pPr marL="1979613" indent="-188913"/>
            <a:r>
              <a:rPr lang="en-US" altLang="ja-JP" dirty="0" smtClean="0"/>
              <a:t>Subtotal                                                                $65,000                                     </a:t>
            </a:r>
            <a:endParaRPr kumimoji="1" lang="en-US" altLang="ja-JP" dirty="0" smtClean="0"/>
          </a:p>
          <a:p>
            <a:pPr>
              <a:buFont typeface="Wingdings" pitchFamily="2" charset="2"/>
              <a:buChar char="n"/>
            </a:pPr>
            <a:r>
              <a:rPr lang="en-US" altLang="ja-JP" dirty="0" smtClean="0"/>
              <a:t> Exhibition and Advertisement Fees                                                 $60,000</a:t>
            </a:r>
          </a:p>
          <a:p>
            <a:r>
              <a:rPr lang="en-US" altLang="ja-JP" dirty="0" smtClean="0"/>
              <a:t>-------------------------------------------------------------------------------------------------</a:t>
            </a:r>
          </a:p>
          <a:p>
            <a:pPr>
              <a:buFont typeface="Wingdings" pitchFamily="2" charset="2"/>
              <a:buChar char="n"/>
            </a:pPr>
            <a:r>
              <a:rPr kumimoji="1" lang="en-US" altLang="ja-JP" dirty="0" smtClean="0"/>
              <a:t> </a:t>
            </a:r>
            <a:r>
              <a:rPr kumimoji="1" lang="en-US" altLang="ja-JP" b="1" dirty="0" smtClean="0"/>
              <a:t>TOTAL                                                                                                  </a:t>
            </a:r>
            <a:r>
              <a:rPr lang="en-US" altLang="ja-JP" b="1" dirty="0"/>
              <a:t>$</a:t>
            </a:r>
            <a:r>
              <a:rPr lang="en-US" altLang="ja-JP" b="1" dirty="0" smtClean="0"/>
              <a:t>540,300</a:t>
            </a:r>
            <a:endParaRPr lang="en-US" altLang="ja-JP" b="1" dirty="0"/>
          </a:p>
        </p:txBody>
      </p:sp>
      <p:sp>
        <p:nvSpPr>
          <p:cNvPr id="5" name="正方形/長方形 4"/>
          <p:cNvSpPr/>
          <p:nvPr/>
        </p:nvSpPr>
        <p:spPr>
          <a:xfrm>
            <a:off x="1010575" y="605709"/>
            <a:ext cx="10788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smtClean="0">
                <a:solidFill>
                  <a:srgbClr val="0000CC"/>
                </a:solidFill>
              </a:rPr>
              <a:t>INCOME</a:t>
            </a: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0" y="0"/>
            <a:ext cx="9144000" cy="1655763"/>
            <a:chOff x="0" y="146"/>
            <a:chExt cx="5760" cy="1043"/>
          </a:xfrm>
        </p:grpSpPr>
        <p:sp>
          <p:nvSpPr>
            <p:cNvPr id="9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1" name="テキスト ボックス 10"/>
          <p:cNvSpPr txBox="1"/>
          <p:nvPr/>
        </p:nvSpPr>
        <p:spPr>
          <a:xfrm>
            <a:off x="4211960" y="0"/>
            <a:ext cx="4240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Assuming </a:t>
            </a:r>
            <a:r>
              <a:rPr lang="en-US" altLang="ja-JP" sz="2800" b="1" dirty="0">
                <a:solidFill>
                  <a:srgbClr val="0000CC"/>
                </a:solidFill>
              </a:rPr>
              <a:t>65</a:t>
            </a:r>
            <a:r>
              <a:rPr kumimoji="1" lang="en-US" altLang="ja-JP" sz="2800" b="1" dirty="0" smtClean="0">
                <a:solidFill>
                  <a:srgbClr val="0000CC"/>
                </a:solidFill>
              </a:rPr>
              <a:t>0</a:t>
            </a:r>
            <a:r>
              <a:rPr kumimoji="1" lang="en-US" altLang="ja-JP" sz="2800" b="1" dirty="0" smtClean="0"/>
              <a:t> participants</a:t>
            </a:r>
            <a:endParaRPr kumimoji="1" lang="ja-JP" altLang="en-US" sz="28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583007" y="421044"/>
            <a:ext cx="25536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Japanese Yen basis</a:t>
            </a:r>
          </a:p>
          <a:p>
            <a:r>
              <a:rPr lang="en-US" altLang="ja-JP" sz="1600" dirty="0" smtClean="0"/>
              <a:t>Exchange rate: 0.01 USD/JPY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81122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0" y="-3400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Finance </a:t>
            </a:r>
            <a:endParaRPr kumimoji="1" lang="ja-JP" alt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87012" y="824821"/>
            <a:ext cx="7169976" cy="56323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kumimoji="1" lang="en-US" altLang="ja-JP" dirty="0" smtClean="0"/>
              <a:t>Conference Venue (Facility and Equipment)                                   </a:t>
            </a:r>
            <a:r>
              <a:rPr lang="ja-JP" altLang="en-US" dirty="0" smtClean="0"/>
              <a:t> </a:t>
            </a:r>
            <a:r>
              <a:rPr kumimoji="1" lang="en-US" altLang="ja-JP" dirty="0" smtClean="0"/>
              <a:t>$82,600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/>
              <a:t>Conference registration								   $22,000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/>
              <a:t>Web-Site</a:t>
            </a:r>
            <a:r>
              <a:rPr lang="en-US" altLang="ja-JP" dirty="0"/>
              <a:t>, Abstract registration</a:t>
            </a:r>
            <a:r>
              <a:rPr lang="en-US" altLang="ja-JP" dirty="0" smtClean="0"/>
              <a:t> 							   $31,400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/>
              <a:t>Conference Materials  (Proceedings etc.)                                         $32,500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/>
              <a:t>LOC Meetings                                                                                        $20,000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/>
              <a:t>IOC Meetings (Room rental, etc)                                                          $3,800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/>
              <a:t>Social meeting (Welcome reception and Banquet, etc)               $105,000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/>
              <a:t>Coffee service                                                                                        $17,600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/>
              <a:t>Personnel expenses (Part-time jobs, etc)                                          $16,500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/>
              <a:t>Hosting fee (to IOC)                                                                              $32,500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>
                <a:solidFill>
                  <a:srgbClr val="FF0000"/>
                </a:solidFill>
              </a:rPr>
              <a:t>IEEE </a:t>
            </a:r>
            <a:r>
              <a:rPr lang="en-US" altLang="ja-JP" dirty="0" err="1" smtClean="0">
                <a:solidFill>
                  <a:srgbClr val="FF0000"/>
                </a:solidFill>
              </a:rPr>
              <a:t>Xplore</a:t>
            </a:r>
            <a:r>
              <a:rPr lang="en-US" altLang="ja-JP" dirty="0" smtClean="0">
                <a:solidFill>
                  <a:srgbClr val="FF0000"/>
                </a:solidFill>
              </a:rPr>
              <a:t> archive fee   *                                                                     $9,750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/>
              <a:t>Lunch support (for attendees)                                                            $32,500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/>
              <a:t>Student Award &amp; Travel supports                                                      $20,000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/>
              <a:t>Commission fees										   $68,300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/>
              <a:t>C</a:t>
            </a:r>
            <a:r>
              <a:rPr lang="en-US" altLang="ja-JP" dirty="0" smtClean="0"/>
              <a:t>harge required </a:t>
            </a:r>
            <a:r>
              <a:rPr lang="en-US" altLang="ja-JP" dirty="0"/>
              <a:t>in credit card </a:t>
            </a:r>
            <a:r>
              <a:rPr lang="en-US" altLang="ja-JP" dirty="0" smtClean="0"/>
              <a:t>use						  $12,500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lang="en-US" altLang="ja-JP" dirty="0" smtClean="0"/>
              <a:t> Miscellaneous cost (Tax, exchanging rate diff., etc)                       $25,000</a:t>
            </a:r>
          </a:p>
          <a:p>
            <a:pPr>
              <a:lnSpc>
                <a:spcPts val="2400"/>
              </a:lnSpc>
            </a:pPr>
            <a:r>
              <a:rPr lang="en-US" altLang="ja-JP" dirty="0" smtClean="0"/>
              <a:t>---------------------------------------------------------------------------------------------------</a:t>
            </a:r>
          </a:p>
          <a:p>
            <a:pPr>
              <a:lnSpc>
                <a:spcPts val="2400"/>
              </a:lnSpc>
              <a:buFont typeface="Wingdings" pitchFamily="2" charset="2"/>
              <a:buChar char="n"/>
            </a:pPr>
            <a:r>
              <a:rPr kumimoji="1" lang="en-US" altLang="ja-JP" dirty="0" smtClean="0"/>
              <a:t> </a:t>
            </a:r>
            <a:r>
              <a:rPr kumimoji="1" lang="en-US" altLang="ja-JP" b="1" dirty="0" smtClean="0"/>
              <a:t>TOTAL                                                                                                   $</a:t>
            </a:r>
            <a:r>
              <a:rPr lang="en-US" altLang="ja-JP" b="1" dirty="0" smtClean="0"/>
              <a:t> 531,950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818666" y="481185"/>
            <a:ext cx="11272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smtClean="0">
                <a:solidFill>
                  <a:srgbClr val="FF0000"/>
                </a:solidFill>
              </a:rPr>
              <a:t>EXPENSE</a:t>
            </a: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0" y="0"/>
            <a:ext cx="9144000" cy="1655763"/>
            <a:chOff x="0" y="146"/>
            <a:chExt cx="5760" cy="1043"/>
          </a:xfrm>
        </p:grpSpPr>
        <p:sp>
          <p:nvSpPr>
            <p:cNvPr id="9" name="Line 15"/>
            <p:cNvSpPr>
              <a:spLocks noChangeShapeType="1"/>
            </p:cNvSpPr>
            <p:nvPr/>
          </p:nvSpPr>
          <p:spPr bwMode="auto">
            <a:xfrm>
              <a:off x="0" y="436"/>
              <a:ext cx="5760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" name="Line 18"/>
            <p:cNvSpPr>
              <a:spLocks noChangeShapeType="1"/>
            </p:cNvSpPr>
            <p:nvPr/>
          </p:nvSpPr>
          <p:spPr bwMode="auto">
            <a:xfrm>
              <a:off x="194" y="146"/>
              <a:ext cx="0" cy="1043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1" name="テキスト ボックス 10"/>
          <p:cNvSpPr txBox="1"/>
          <p:nvPr/>
        </p:nvSpPr>
        <p:spPr>
          <a:xfrm>
            <a:off x="4211960" y="0"/>
            <a:ext cx="4240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Assuming </a:t>
            </a:r>
            <a:r>
              <a:rPr lang="en-US" altLang="ja-JP" sz="2800" b="1" dirty="0">
                <a:solidFill>
                  <a:srgbClr val="0000CC"/>
                </a:solidFill>
              </a:rPr>
              <a:t>65</a:t>
            </a:r>
            <a:r>
              <a:rPr kumimoji="1" lang="en-US" altLang="ja-JP" sz="2800" b="1" dirty="0" smtClean="0">
                <a:solidFill>
                  <a:srgbClr val="0000CC"/>
                </a:solidFill>
              </a:rPr>
              <a:t>0</a:t>
            </a:r>
            <a:r>
              <a:rPr kumimoji="1" lang="en-US" altLang="ja-JP" sz="2800" b="1" dirty="0" smtClean="0"/>
              <a:t> participants</a:t>
            </a:r>
            <a:endParaRPr kumimoji="1" lang="ja-JP" altLang="en-US" sz="2800" b="1" dirty="0"/>
          </a:p>
        </p:txBody>
      </p:sp>
      <p:sp>
        <p:nvSpPr>
          <p:cNvPr id="12" name="正方形/長方形 11"/>
          <p:cNvSpPr/>
          <p:nvPr/>
        </p:nvSpPr>
        <p:spPr>
          <a:xfrm>
            <a:off x="6178561" y="6437367"/>
            <a:ext cx="19784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smtClean="0"/>
              <a:t>Balance  +$8,350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-2456872" y="1588655"/>
            <a:ext cx="200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650</a:t>
            </a:r>
            <a:r>
              <a:rPr lang="ja-JP" altLang="en-US" dirty="0" smtClean="0"/>
              <a:t>名参加で設計を余剰金として計上した場合</a:t>
            </a:r>
            <a:endParaRPr lang="en-US" altLang="ja-JP" dirty="0"/>
          </a:p>
        </p:txBody>
      </p:sp>
      <p:sp>
        <p:nvSpPr>
          <p:cNvPr id="14" name="正方形/長方形 13"/>
          <p:cNvSpPr/>
          <p:nvPr/>
        </p:nvSpPr>
        <p:spPr>
          <a:xfrm>
            <a:off x="971600" y="6452756"/>
            <a:ext cx="1632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* To be waived.</a:t>
            </a:r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54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59"/>
          <p:cNvSpPr>
            <a:spLocks noChangeArrowheads="1"/>
          </p:cNvSpPr>
          <p:nvPr/>
        </p:nvSpPr>
        <p:spPr bwMode="auto">
          <a:xfrm>
            <a:off x="1476375" y="1628775"/>
            <a:ext cx="6083300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 altLang="ja-JP" sz="3600" b="1">
              <a:solidFill>
                <a:srgbClr val="002060"/>
              </a:solidFill>
              <a:latin typeface="Candara" charset="0"/>
              <a:cs typeface="Arial Unicode MS" charset="0"/>
            </a:endParaRPr>
          </a:p>
        </p:txBody>
      </p:sp>
      <p:sp>
        <p:nvSpPr>
          <p:cNvPr id="16" name="スライド番号プレースホルダ 9"/>
          <p:cNvSpPr>
            <a:spLocks noGrp="1"/>
          </p:cNvSpPr>
          <p:nvPr>
            <p:ph type="sldNum" sz="quarter" idx="12"/>
          </p:nvPr>
        </p:nvSpPr>
        <p:spPr bwMode="auto">
          <a:xfrm>
            <a:off x="7010400" y="6858000"/>
            <a:ext cx="2133600" cy="365125"/>
          </a:xfrm>
          <a:ln>
            <a:miter lim="800000"/>
            <a:headEnd/>
            <a:tailEnd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FA286BEA-602C-9843-88E3-6FD9BAB9ECDF}" type="slidenum">
              <a:rPr lang="ja-JP" altLang="en-US">
                <a:solidFill>
                  <a:srgbClr val="898989"/>
                </a:solidFill>
              </a:rPr>
              <a:pPr/>
              <a:t>18</a:t>
            </a:fld>
            <a:endParaRPr lang="ja-JP" altLang="en-US">
              <a:solidFill>
                <a:srgbClr val="898989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939067" y="1154995"/>
            <a:ext cx="50115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Attention</a:t>
            </a:r>
            <a:endParaRPr kumimoji="1" lang="ja-JP" alt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83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10901</TotalTime>
  <Words>742</Words>
  <Application>Microsoft Macintosh PowerPoint</Application>
  <PresentationFormat>On-screen Show (4:3)</PresentationFormat>
  <Paragraphs>219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Arial Black</vt:lpstr>
      <vt:lpstr>Arial Unicode MS</vt:lpstr>
      <vt:lpstr>Calibri</vt:lpstr>
      <vt:lpstr>Candara</vt:lpstr>
      <vt:lpstr>ＭＳ Ｐゴシック</vt:lpstr>
      <vt:lpstr>Symbol</vt:lpstr>
      <vt:lpstr>Verdana</vt:lpstr>
      <vt:lpstr>Wingdings</vt:lpstr>
      <vt:lpstr>メイリオ</vt:lpstr>
      <vt:lpstr>ホワイト</vt:lpstr>
      <vt:lpstr>PowerPoint Presentation</vt:lpstr>
      <vt:lpstr>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福井大学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出原 敏孝</dc:creator>
  <cp:lastModifiedBy>Peter H Siegel</cp:lastModifiedBy>
  <cp:revision>142</cp:revision>
  <cp:lastPrinted>2015-08-18T19:32:17Z</cp:lastPrinted>
  <dcterms:created xsi:type="dcterms:W3CDTF">2015-08-11T18:38:22Z</dcterms:created>
  <dcterms:modified xsi:type="dcterms:W3CDTF">2017-03-05T16:57:08Z</dcterms:modified>
</cp:coreProperties>
</file>