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1" r:id="rId3"/>
    <p:sldId id="262" r:id="rId4"/>
    <p:sldId id="263" r:id="rId5"/>
    <p:sldId id="257" r:id="rId6"/>
    <p:sldId id="264" r:id="rId7"/>
    <p:sldId id="266" r:id="rId8"/>
    <p:sldId id="267" r:id="rId9"/>
    <p:sldId id="268" r:id="rId10"/>
    <p:sldId id="272" r:id="rId11"/>
    <p:sldId id="270" r:id="rId12"/>
    <p:sldId id="273" r:id="rId13"/>
    <p:sldId id="275" r:id="rId14"/>
    <p:sldId id="276" r:id="rId15"/>
    <p:sldId id="277" r:id="rId16"/>
    <p:sldId id="274" r:id="rId17"/>
    <p:sldId id="269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8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13" d="100"/>
          <a:sy n="113" d="100"/>
        </p:scale>
        <p:origin x="-421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418454120643"/>
          <c:y val="0.0478206163370913"/>
          <c:w val="0.800696364410737"/>
          <c:h val="0.9397577786089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Sheet1!$A$2:$A$28</c:f>
              <c:strCache>
                <c:ptCount val="27"/>
                <c:pt idx="0">
                  <c:v>Japan</c:v>
                </c:pt>
                <c:pt idx="1">
                  <c:v>Germany</c:v>
                </c:pt>
                <c:pt idx="2">
                  <c:v>China</c:v>
                </c:pt>
                <c:pt idx="3">
                  <c:v>Australia</c:v>
                </c:pt>
                <c:pt idx="4">
                  <c:v>United States</c:v>
                </c:pt>
                <c:pt idx="5">
                  <c:v>Korea</c:v>
                </c:pt>
                <c:pt idx="6">
                  <c:v>Russian Federation</c:v>
                </c:pt>
                <c:pt idx="7">
                  <c:v>United Kingdom</c:v>
                </c:pt>
                <c:pt idx="8">
                  <c:v>France</c:v>
                </c:pt>
                <c:pt idx="9">
                  <c:v>Italy</c:v>
                </c:pt>
                <c:pt idx="10">
                  <c:v>Taiwan</c:v>
                </c:pt>
                <c:pt idx="11">
                  <c:v>Hong Kong</c:v>
                </c:pt>
                <c:pt idx="12">
                  <c:v>Switzerland</c:v>
                </c:pt>
                <c:pt idx="13">
                  <c:v>Poland</c:v>
                </c:pt>
                <c:pt idx="14">
                  <c:v>Denmark</c:v>
                </c:pt>
                <c:pt idx="15">
                  <c:v>Spain</c:v>
                </c:pt>
                <c:pt idx="16">
                  <c:v>Netherlands</c:v>
                </c:pt>
                <c:pt idx="17">
                  <c:v>Brazil</c:v>
                </c:pt>
                <c:pt idx="18">
                  <c:v>Canada</c:v>
                </c:pt>
                <c:pt idx="19">
                  <c:v>Czech Republic</c:v>
                </c:pt>
                <c:pt idx="20">
                  <c:v>New Zealand</c:v>
                </c:pt>
                <c:pt idx="21">
                  <c:v>Singapore</c:v>
                </c:pt>
                <c:pt idx="22">
                  <c:v>Austria</c:v>
                </c:pt>
                <c:pt idx="23">
                  <c:v>India</c:v>
                </c:pt>
                <c:pt idx="24">
                  <c:v>Lithuania</c:v>
                </c:pt>
                <c:pt idx="25">
                  <c:v>Mexico</c:v>
                </c:pt>
                <c:pt idx="26">
                  <c:v>Sweden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111.0</c:v>
                </c:pt>
                <c:pt idx="1">
                  <c:v>55.0</c:v>
                </c:pt>
                <c:pt idx="2">
                  <c:v>52.0</c:v>
                </c:pt>
                <c:pt idx="3">
                  <c:v>46.0</c:v>
                </c:pt>
                <c:pt idx="4">
                  <c:v>43.0</c:v>
                </c:pt>
                <c:pt idx="5">
                  <c:v>36.0</c:v>
                </c:pt>
                <c:pt idx="6">
                  <c:v>21.0</c:v>
                </c:pt>
                <c:pt idx="7">
                  <c:v>21.0</c:v>
                </c:pt>
                <c:pt idx="8">
                  <c:v>12.0</c:v>
                </c:pt>
                <c:pt idx="9">
                  <c:v>9.0</c:v>
                </c:pt>
                <c:pt idx="10">
                  <c:v>8.0</c:v>
                </c:pt>
                <c:pt idx="11">
                  <c:v>6.0</c:v>
                </c:pt>
                <c:pt idx="12">
                  <c:v>6.0</c:v>
                </c:pt>
                <c:pt idx="13">
                  <c:v>5.0</c:v>
                </c:pt>
                <c:pt idx="14">
                  <c:v>4.0</c:v>
                </c:pt>
                <c:pt idx="15">
                  <c:v>4.0</c:v>
                </c:pt>
                <c:pt idx="16">
                  <c:v>3.0</c:v>
                </c:pt>
                <c:pt idx="17">
                  <c:v>2.0</c:v>
                </c:pt>
                <c:pt idx="18">
                  <c:v>2.0</c:v>
                </c:pt>
                <c:pt idx="19">
                  <c:v>2.0</c:v>
                </c:pt>
                <c:pt idx="20">
                  <c:v>2.0</c:v>
                </c:pt>
                <c:pt idx="21">
                  <c:v>2.0</c:v>
                </c:pt>
                <c:pt idx="22">
                  <c:v>1.0</c:v>
                </c:pt>
                <c:pt idx="23">
                  <c:v>1.0</c:v>
                </c:pt>
                <c:pt idx="24">
                  <c:v>1.0</c:v>
                </c:pt>
                <c:pt idx="25">
                  <c:v>1.0</c:v>
                </c:pt>
                <c:pt idx="26">
                  <c:v>1.0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84891880"/>
        <c:axId val="484894888"/>
      </c:barChart>
      <c:catAx>
        <c:axId val="484891880"/>
        <c:scaling>
          <c:orientation val="maxMin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484894888"/>
        <c:crosses val="autoZero"/>
        <c:auto val="1"/>
        <c:lblAlgn val="ctr"/>
        <c:lblOffset val="100"/>
        <c:noMultiLvlLbl val="0"/>
      </c:catAx>
      <c:valAx>
        <c:axId val="4848948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4848918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5"/>
          <c:cat>
            <c:strRef>
              <c:f>Sheet1!$A$2:$A$4</c:f>
              <c:strCache>
                <c:ptCount val="3"/>
                <c:pt idx="0">
                  <c:v>Asia</c:v>
                </c:pt>
                <c:pt idx="1">
                  <c:v>Europe</c:v>
                </c:pt>
                <c:pt idx="2">
                  <c:v>Americas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264.0</c:v>
                </c:pt>
                <c:pt idx="1">
                  <c:v>145.0</c:v>
                </c:pt>
                <c:pt idx="2">
                  <c:v>48.0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Hemisphere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Northern</c:v>
                </c:pt>
                <c:pt idx="1">
                  <c:v>Southern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407.0</c:v>
                </c:pt>
                <c:pt idx="1">
                  <c:v>50.0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84991368"/>
        <c:axId val="484994344"/>
      </c:barChart>
      <c:catAx>
        <c:axId val="484991368"/>
        <c:scaling>
          <c:orientation val="maxMin"/>
        </c:scaling>
        <c:delete val="0"/>
        <c:axPos val="l"/>
        <c:majorTickMark val="none"/>
        <c:minorTickMark val="none"/>
        <c:tickLblPos val="nextTo"/>
        <c:crossAx val="484994344"/>
        <c:crosses val="autoZero"/>
        <c:auto val="1"/>
        <c:lblAlgn val="ctr"/>
        <c:lblOffset val="100"/>
        <c:noMultiLvlLbl val="0"/>
      </c:catAx>
      <c:valAx>
        <c:axId val="484994344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4849913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5"/>
          <c:cat>
            <c:strRef>
              <c:f>Sheet1!$A$2:$A$3</c:f>
              <c:strCache>
                <c:ptCount val="2"/>
                <c:pt idx="0">
                  <c:v>Students</c:v>
                </c:pt>
                <c:pt idx="1">
                  <c:v>Others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109.0</c:v>
                </c:pt>
                <c:pt idx="1">
                  <c:v>348.0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Hotel reservations</c:v>
                </c:pt>
              </c:strCache>
            </c:strRef>
          </c:tx>
          <c:invertIfNegative val="0"/>
          <c:cat>
            <c:strRef>
              <c:f>Sheet1!$A$2:$A$11</c:f>
              <c:strCache>
                <c:ptCount val="10"/>
                <c:pt idx="0">
                  <c:v>Friday</c:v>
                </c:pt>
                <c:pt idx="1">
                  <c:v>Saturday</c:v>
                </c:pt>
                <c:pt idx="2">
                  <c:v>Sunday</c:v>
                </c:pt>
                <c:pt idx="3">
                  <c:v>Monday</c:v>
                </c:pt>
                <c:pt idx="4">
                  <c:v>Tuesday</c:v>
                </c:pt>
                <c:pt idx="5">
                  <c:v>Wednesday</c:v>
                </c:pt>
                <c:pt idx="6">
                  <c:v>Thursday</c:v>
                </c:pt>
                <c:pt idx="7">
                  <c:v>Friday</c:v>
                </c:pt>
                <c:pt idx="8">
                  <c:v>Saturday</c:v>
                </c:pt>
                <c:pt idx="9">
                  <c:v>Sunday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8.0</c:v>
                </c:pt>
                <c:pt idx="1">
                  <c:v>107.0</c:v>
                </c:pt>
                <c:pt idx="2">
                  <c:v>293.0</c:v>
                </c:pt>
                <c:pt idx="3">
                  <c:v>311.0</c:v>
                </c:pt>
                <c:pt idx="4">
                  <c:v>314.0</c:v>
                </c:pt>
                <c:pt idx="5">
                  <c:v>317.0</c:v>
                </c:pt>
                <c:pt idx="6">
                  <c:v>303.0</c:v>
                </c:pt>
                <c:pt idx="7">
                  <c:v>147.0</c:v>
                </c:pt>
                <c:pt idx="8">
                  <c:v>19.0</c:v>
                </c:pt>
                <c:pt idx="9">
                  <c:v>5.0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85054552"/>
        <c:axId val="485057560"/>
      </c:barChart>
      <c:catAx>
        <c:axId val="48505455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485057560"/>
        <c:crosses val="autoZero"/>
        <c:auto val="1"/>
        <c:lblAlgn val="ctr"/>
        <c:lblOffset val="100"/>
        <c:noMultiLvlLbl val="0"/>
      </c:catAx>
      <c:valAx>
        <c:axId val="4850575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5054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5F0F0-53B6-7A45-AEF9-FA1223D150BF}" type="datetimeFigureOut">
              <a:rPr lang="en-US" smtClean="0"/>
              <a:pPr/>
              <a:t>10/19/12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7071B-20AB-9345-91F4-ACAAC1FB6C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0366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3207D-71E2-E54B-96F4-697B088D7335}" type="datetimeFigureOut">
              <a:rPr lang="en-US" smtClean="0"/>
              <a:pPr/>
              <a:t>10/19/12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2103E-0E61-794C-8EFF-06A14507F1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58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722E2-D127-B74F-8695-04F9A6ED882C}" type="datetimeFigureOut">
              <a:rPr lang="en-US" smtClean="0"/>
              <a:pPr/>
              <a:t>10/19/12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3577-9C9F-7841-9C5A-78692B33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722E2-D127-B74F-8695-04F9A6ED882C}" type="datetimeFigureOut">
              <a:rPr lang="en-US" smtClean="0"/>
              <a:pPr/>
              <a:t>10/19/12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3577-9C9F-7841-9C5A-78692B33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722E2-D127-B74F-8695-04F9A6ED882C}" type="datetimeFigureOut">
              <a:rPr lang="en-US" smtClean="0"/>
              <a:pPr/>
              <a:t>10/19/12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3577-9C9F-7841-9C5A-78692B33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722E2-D127-B74F-8695-04F9A6ED882C}" type="datetimeFigureOut">
              <a:rPr lang="en-US" smtClean="0"/>
              <a:pPr/>
              <a:t>10/19/12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3577-9C9F-7841-9C5A-78692B33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722E2-D127-B74F-8695-04F9A6ED882C}" type="datetimeFigureOut">
              <a:rPr lang="en-US" smtClean="0"/>
              <a:pPr/>
              <a:t>10/19/12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3577-9C9F-7841-9C5A-78692B33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722E2-D127-B74F-8695-04F9A6ED882C}" type="datetimeFigureOut">
              <a:rPr lang="en-US" smtClean="0"/>
              <a:pPr/>
              <a:t>10/19/12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3577-9C9F-7841-9C5A-78692B33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722E2-D127-B74F-8695-04F9A6ED882C}" type="datetimeFigureOut">
              <a:rPr lang="en-US" smtClean="0"/>
              <a:pPr/>
              <a:t>10/19/12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3577-9C9F-7841-9C5A-78692B33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722E2-D127-B74F-8695-04F9A6ED882C}" type="datetimeFigureOut">
              <a:rPr lang="en-US" smtClean="0"/>
              <a:pPr/>
              <a:t>10/19/12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3577-9C9F-7841-9C5A-78692B33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722E2-D127-B74F-8695-04F9A6ED882C}" type="datetimeFigureOut">
              <a:rPr lang="en-US" smtClean="0"/>
              <a:pPr/>
              <a:t>10/19/12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3577-9C9F-7841-9C5A-78692B33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722E2-D127-B74F-8695-04F9A6ED882C}" type="datetimeFigureOut">
              <a:rPr lang="en-US" smtClean="0"/>
              <a:pPr/>
              <a:t>10/19/12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3577-9C9F-7841-9C5A-78692B33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E722E2-D127-B74F-8695-04F9A6ED882C}" type="datetimeFigureOut">
              <a:rPr lang="en-US" smtClean="0"/>
              <a:pPr/>
              <a:t>10/19/12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E3577-9C9F-7841-9C5A-78692B33F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7804" y="1733987"/>
            <a:ext cx="7758996" cy="684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7804" y="2623798"/>
            <a:ext cx="7758996" cy="3209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3580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3191" y="613580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E3577-9C9F-7841-9C5A-78692B33F8A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ppt LONGHAND NEW_Page_02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4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4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pt LONGHAND NEW_Pag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Conference Overview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Roger Lewis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5714687"/>
              </p:ext>
            </p:extLst>
          </p:nvPr>
        </p:nvGraphicFramePr>
        <p:xfrm>
          <a:off x="438051" y="901700"/>
          <a:ext cx="7978294" cy="5645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5044200" y="3228887"/>
            <a:ext cx="2996059" cy="873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dirty="0" smtClean="0"/>
              <a:t>Number of delegates:</a:t>
            </a:r>
            <a:br>
              <a:rPr lang="en-US" sz="2400" dirty="0" smtClean="0"/>
            </a:br>
            <a:r>
              <a:rPr lang="en-US" sz="2400" dirty="0" smtClean="0"/>
              <a:t>457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044200" y="4375218"/>
            <a:ext cx="2996059" cy="873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dirty="0" smtClean="0"/>
              <a:t>Number of countries:</a:t>
            </a:r>
            <a:br>
              <a:rPr lang="en-US" sz="2400" dirty="0" smtClean="0"/>
            </a:br>
            <a:r>
              <a:rPr lang="en-US" sz="2400" dirty="0" smtClean="0"/>
              <a:t>27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98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2726779"/>
              </p:ext>
            </p:extLst>
          </p:nvPr>
        </p:nvGraphicFramePr>
        <p:xfrm>
          <a:off x="266700" y="561975"/>
          <a:ext cx="8242300" cy="5788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8203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1328396"/>
              </p:ext>
            </p:extLst>
          </p:nvPr>
        </p:nvGraphicFramePr>
        <p:xfrm>
          <a:off x="927100" y="1422400"/>
          <a:ext cx="7759700" cy="4410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1337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6802743"/>
              </p:ext>
            </p:extLst>
          </p:nvPr>
        </p:nvGraphicFramePr>
        <p:xfrm>
          <a:off x="774700" y="1019969"/>
          <a:ext cx="7759700" cy="5291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677500663"/>
              </p:ext>
            </p:extLst>
          </p:nvPr>
        </p:nvGraphicFramePr>
        <p:xfrm>
          <a:off x="901700" y="622300"/>
          <a:ext cx="7048500" cy="537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6813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54" y="908487"/>
            <a:ext cx="8534896" cy="684469"/>
          </a:xfrm>
        </p:spPr>
        <p:txBody>
          <a:bodyPr/>
          <a:lstStyle/>
          <a:p>
            <a:r>
              <a:rPr lang="en-US" b="1" dirty="0" smtClean="0"/>
              <a:t>453 Presentations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86054" y="1899898"/>
            <a:ext cx="8534896" cy="447550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5 Plenary sessions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10 Plenary talks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50 Parallel Sessions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57 Invited talks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199 Contributed talks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3 Poster sessions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187 Posters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913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376418"/>
            <a:ext cx="4260746" cy="684469"/>
          </a:xfrm>
        </p:spPr>
        <p:txBody>
          <a:bodyPr/>
          <a:lstStyle/>
          <a:p>
            <a:r>
              <a:rPr lang="en-US" b="1" dirty="0" smtClean="0"/>
              <a:t>Word count</a:t>
            </a:r>
            <a:endParaRPr lang="en-US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791847"/>
              </p:ext>
            </p:extLst>
          </p:nvPr>
        </p:nvGraphicFramePr>
        <p:xfrm>
          <a:off x="1612900" y="1060887"/>
          <a:ext cx="5194300" cy="457578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278902"/>
                <a:gridCol w="1915398"/>
              </a:tblGrid>
              <a:tr h="31376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infrared/infra-red/infra</a:t>
                      </a:r>
                      <a:r>
                        <a:rPr lang="en-US" sz="1600" baseline="0" dirty="0" smtClean="0"/>
                        <a:t> red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400</a:t>
                      </a:r>
                      <a:endParaRPr lang="en-US" sz="1600" dirty="0"/>
                    </a:p>
                  </a:txBody>
                  <a:tcPr/>
                </a:tc>
              </a:tr>
              <a:tr h="31376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millimeter/</a:t>
                      </a:r>
                      <a:r>
                        <a:rPr lang="en-US" sz="1600" dirty="0" err="1" smtClean="0"/>
                        <a:t>millimetre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352</a:t>
                      </a:r>
                      <a:endParaRPr lang="en-US" sz="1600" dirty="0"/>
                    </a:p>
                  </a:txBody>
                  <a:tcPr/>
                </a:tc>
              </a:tr>
              <a:tr h="31376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terahertz/THz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5226</a:t>
                      </a:r>
                      <a:endParaRPr lang="en-US" sz="1600" dirty="0"/>
                    </a:p>
                  </a:txBody>
                  <a:tcPr/>
                </a:tc>
              </a:tr>
              <a:tr h="217142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800" dirty="0"/>
                    </a:p>
                  </a:txBody>
                  <a:tcPr/>
                </a:tc>
              </a:tr>
              <a:tr h="313761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gyrotron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564</a:t>
                      </a:r>
                      <a:endParaRPr lang="en-US" sz="1600" dirty="0"/>
                    </a:p>
                  </a:txBody>
                  <a:tcPr/>
                </a:tc>
              </a:tr>
              <a:tr h="31376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plasma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482</a:t>
                      </a:r>
                      <a:endParaRPr lang="en-US" sz="1600" dirty="0"/>
                    </a:p>
                  </a:txBody>
                  <a:tcPr/>
                </a:tc>
              </a:tr>
              <a:tr h="31376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quantum cascade</a:t>
                      </a:r>
                      <a:r>
                        <a:rPr lang="en-US" sz="1600" baseline="0" dirty="0" smtClean="0"/>
                        <a:t> laser/QCL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272</a:t>
                      </a:r>
                      <a:endParaRPr lang="en-US" sz="1600" dirty="0"/>
                    </a:p>
                  </a:txBody>
                  <a:tcPr/>
                </a:tc>
              </a:tr>
              <a:tr h="31376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/>
                    </a:p>
                  </a:txBody>
                  <a:tcPr/>
                </a:tc>
              </a:tr>
              <a:tr h="31376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sources/emitters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613</a:t>
                      </a:r>
                      <a:endParaRPr lang="en-US" sz="1600" dirty="0"/>
                    </a:p>
                  </a:txBody>
                  <a:tcPr/>
                </a:tc>
              </a:tr>
              <a:tr h="31376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waveguide/optics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1464</a:t>
                      </a:r>
                      <a:endParaRPr lang="en-US" sz="1600" dirty="0"/>
                    </a:p>
                  </a:txBody>
                  <a:tcPr/>
                </a:tc>
              </a:tr>
              <a:tr h="31376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sensors/detectors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1199</a:t>
                      </a:r>
                      <a:endParaRPr lang="en-US" sz="1600" dirty="0"/>
                    </a:p>
                  </a:txBody>
                  <a:tcPr/>
                </a:tc>
              </a:tr>
              <a:tr h="313761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dirty="0"/>
                    </a:p>
                  </a:txBody>
                  <a:tcPr/>
                </a:tc>
              </a:tr>
              <a:tr h="313761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imag</a:t>
                      </a:r>
                      <a:r>
                        <a:rPr lang="en-US" sz="1600" dirty="0" smtClean="0"/>
                        <a:t>/</a:t>
                      </a:r>
                      <a:r>
                        <a:rPr lang="en-US" sz="1600" dirty="0" err="1" smtClean="0"/>
                        <a:t>tomo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499/54</a:t>
                      </a:r>
                      <a:endParaRPr lang="en-US" sz="1600" dirty="0"/>
                    </a:p>
                  </a:txBody>
                  <a:tcPr/>
                </a:tc>
              </a:tr>
              <a:tr h="31376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bio/medic/industry/security/</a:t>
                      </a:r>
                      <a:r>
                        <a:rPr lang="en-US" sz="1600" dirty="0" err="1" smtClean="0"/>
                        <a:t>defen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183/79/70/61/26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3788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804" y="584201"/>
            <a:ext cx="7758996" cy="166915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Student Prize Session</a:t>
            </a:r>
            <a:br>
              <a:rPr lang="en-US" sz="2400" dirty="0" smtClean="0"/>
            </a:br>
            <a:r>
              <a:rPr lang="en-US" sz="2400" dirty="0" smtClean="0"/>
              <a:t>Building 24, Room 101</a:t>
            </a:r>
            <a:br>
              <a:rPr lang="en-US" sz="2400" dirty="0" smtClean="0"/>
            </a:br>
            <a:r>
              <a:rPr lang="en-US" sz="2400" dirty="0" smtClean="0"/>
              <a:t>17:30-19:00 (coincides with posters)</a:t>
            </a: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146300"/>
            <a:ext cx="5676900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509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004" y="673100"/>
            <a:ext cx="7758996" cy="684469"/>
          </a:xfrm>
        </p:spPr>
        <p:txBody>
          <a:bodyPr/>
          <a:lstStyle/>
          <a:p>
            <a:r>
              <a:rPr lang="en-US" dirty="0" smtClean="0"/>
              <a:t>INNOVATIONS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7804" y="1676400"/>
            <a:ext cx="6006396" cy="3581400"/>
          </a:xfrm>
        </p:spPr>
        <p:txBody>
          <a:bodyPr/>
          <a:lstStyle/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• social media – twitter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LaTex</a:t>
            </a:r>
            <a:r>
              <a:rPr lang="en-US" dirty="0" smtClean="0"/>
              <a:t> templates for abstracts</a:t>
            </a:r>
          </a:p>
        </p:txBody>
      </p:sp>
    </p:spTree>
    <p:extLst>
      <p:ext uri="{BB962C8B-B14F-4D97-AF65-F5344CB8AC3E}">
        <p14:creationId xmlns:p14="http://schemas.microsoft.com/office/powerpoint/2010/main" val="122219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804" y="850900"/>
            <a:ext cx="7758996" cy="684469"/>
          </a:xfrm>
        </p:spPr>
        <p:txBody>
          <a:bodyPr/>
          <a:lstStyle/>
          <a:p>
            <a:r>
              <a:rPr lang="en-US" dirty="0" smtClean="0"/>
              <a:t>ABSTRACTS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93800" y="1943100"/>
          <a:ext cx="6096000" cy="377951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633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453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Non-live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180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Break</a:t>
                      </a:r>
                      <a:r>
                        <a:rPr lang="en-US" i="1" baseline="0" dirty="0" smtClean="0"/>
                        <a:t> up of non-live…</a:t>
                      </a:r>
                      <a:endParaRPr lang="en-US" i="1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Incomplete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124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Withdrawn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Rejected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Off</a:t>
                      </a:r>
                      <a:r>
                        <a:rPr lang="en-US" baseline="0" dirty="0" smtClean="0"/>
                        <a:t> topic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</a:t>
                      </a:r>
                    </a:p>
                    <a:p>
                      <a:pPr algn="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219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804" y="850900"/>
            <a:ext cx="7758996" cy="684469"/>
          </a:xfrm>
        </p:spPr>
        <p:txBody>
          <a:bodyPr/>
          <a:lstStyle/>
          <a:p>
            <a:r>
              <a:rPr lang="en-US" dirty="0" smtClean="0"/>
              <a:t>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7804" y="2044700"/>
            <a:ext cx="7758996" cy="3209400"/>
          </a:xfrm>
        </p:spPr>
        <p:txBody>
          <a:bodyPr/>
          <a:lstStyle/>
          <a:p>
            <a:pPr marL="457200" lvl="1" indent="0">
              <a:buNone/>
            </a:pPr>
            <a:r>
              <a:rPr lang="en-US" dirty="0" smtClean="0"/>
              <a:t>• income more or less known and falling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• expenditure still rising and less precisely known</a:t>
            </a:r>
          </a:p>
          <a:p>
            <a:pPr marL="457200" lvl="1" indent="0">
              <a:buNone/>
            </a:pPr>
            <a:r>
              <a:rPr lang="en-US" dirty="0" smtClean="0"/>
              <a:t>(</a:t>
            </a:r>
            <a:r>
              <a:rPr lang="en-US" dirty="0" err="1" smtClean="0"/>
              <a:t>eg</a:t>
            </a:r>
            <a:r>
              <a:rPr lang="en-US" dirty="0" smtClean="0"/>
              <a:t>, lunch vouchers, weather for BBQ…)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• expect to be able to pay the IOC tax</a:t>
            </a:r>
          </a:p>
        </p:txBody>
      </p:sp>
    </p:spTree>
    <p:extLst>
      <p:ext uri="{BB962C8B-B14F-4D97-AF65-F5344CB8AC3E}">
        <p14:creationId xmlns:p14="http://schemas.microsoft.com/office/powerpoint/2010/main" val="122219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635000" y="609599"/>
          <a:ext cx="5016500" cy="6003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4" name="Document" r:id="rId3" imgW="5930900" imgH="7099300" progId="Word.Document.8">
                  <p:link updateAutomatic="1"/>
                </p:oleObj>
              </mc:Choice>
              <mc:Fallback>
                <p:oleObj name="Document" r:id="rId3" imgW="5930900" imgH="7099300" progId="Word.Document.8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" y="609599"/>
                        <a:ext cx="5016500" cy="60038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16000" y="1066806"/>
          <a:ext cx="5918200" cy="4546586"/>
        </p:xfrm>
        <a:graphic>
          <a:graphicData uri="http://schemas.openxmlformats.org/drawingml/2006/table">
            <a:tbl>
              <a:tblPr/>
              <a:tblGrid>
                <a:gridCol w="2949823"/>
                <a:gridCol w="2968377"/>
              </a:tblGrid>
              <a:tr h="239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emcore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Verdana"/>
                        </a:rPr>
                        <a:t>1 paid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2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1" u="none" strike="noStrike">
                          <a:latin typeface="Arial"/>
                        </a:rPr>
                        <a:t>SynView GmbH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Verdana"/>
                        </a:rPr>
                        <a:t>1 paid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Toptica Photonics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Verdana"/>
                        </a:rPr>
                        <a:t>1 paid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TREASURE (Alpes Lasers)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Verdana"/>
                        </a:rPr>
                        <a:t>1 paid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ZOMEGA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Verdana"/>
                        </a:rPr>
                        <a:t>1 paid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NTT-Japan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Verdana"/>
                        </a:rPr>
                        <a:t>1 paid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QMC Instruments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Verdana"/>
                        </a:rPr>
                        <a:t>1 paid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2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Arial"/>
                        </a:rPr>
                        <a:t>Rene Biegang IRMMWTHz2013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Verdana"/>
                        </a:rPr>
                        <a:t>1 paid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Menlo Systems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Verdana"/>
                        </a:rPr>
                        <a:t>1 paid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EKSPLA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Verdana"/>
                        </a:rPr>
                        <a:t>1 paid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NEC Japan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Verdana"/>
                        </a:rPr>
                        <a:t>1 paid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UOW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Verdana"/>
                        </a:rPr>
                        <a:t>2 paid Diamond Sponsor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ETRI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Verdana"/>
                        </a:rPr>
                        <a:t>2 paid Gold Sponsor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edinburgh instruments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Verdana"/>
                        </a:rPr>
                        <a:t>2 paid Silver Sponsor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Tydex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Verdana"/>
                        </a:rPr>
                        <a:t>2 paid Silver Sponsor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IPOS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Verdana"/>
                        </a:rPr>
                        <a:t>2 paid Silver Sponsor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Lake Shore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Verdana"/>
                        </a:rPr>
                        <a:t>2 paid Silver Sponsor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TRAS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Verdana"/>
                        </a:rPr>
                        <a:t>2 paid Silver Sponsor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ONR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Verdana"/>
                        </a:rPr>
                        <a:t>3 invoiced as Diamond Sponsor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1402" y="368965"/>
            <a:ext cx="7758996" cy="684469"/>
          </a:xfrm>
        </p:spPr>
        <p:txBody>
          <a:bodyPr/>
          <a:lstStyle/>
          <a:p>
            <a:r>
              <a:rPr lang="en-US" dirty="0" smtClean="0"/>
              <a:t>registration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6900" y="1460500"/>
          <a:ext cx="5854700" cy="48705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63675"/>
                <a:gridCol w="1463675"/>
                <a:gridCol w="1463675"/>
                <a:gridCol w="1463675"/>
              </a:tblGrid>
              <a:tr h="791271">
                <a:tc>
                  <a:txBody>
                    <a:bodyPr/>
                    <a:lstStyle/>
                    <a:p>
                      <a:r>
                        <a:rPr lang="en-US" dirty="0" smtClean="0"/>
                        <a:t>EARLY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student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Credit</a:t>
                      </a:r>
                      <a:r>
                        <a:rPr lang="en-US" baseline="0" dirty="0" smtClean="0"/>
                        <a:t> card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other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Credit</a:t>
                      </a:r>
                      <a:r>
                        <a:rPr lang="en-US" baseline="0" dirty="0" smtClean="0"/>
                        <a:t> card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220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STANDARD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student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Credit</a:t>
                      </a:r>
                      <a:r>
                        <a:rPr lang="en-US" baseline="0" dirty="0" smtClean="0"/>
                        <a:t> card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other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Credit</a:t>
                      </a:r>
                      <a:r>
                        <a:rPr lang="en-US" baseline="0" dirty="0" smtClean="0"/>
                        <a:t> card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student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Bank</a:t>
                      </a:r>
                      <a:r>
                        <a:rPr lang="en-US" baseline="0" dirty="0" smtClean="0"/>
                        <a:t> Transfer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other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Bank Transfer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student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Credit</a:t>
                      </a:r>
                      <a:r>
                        <a:rPr lang="en-US" baseline="0" dirty="0" smtClean="0"/>
                        <a:t> Card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other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Credit</a:t>
                      </a:r>
                      <a:r>
                        <a:rPr lang="en-US" baseline="0" dirty="0" smtClean="0"/>
                        <a:t> Card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student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other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804" y="850900"/>
            <a:ext cx="7758996" cy="684469"/>
          </a:xfrm>
        </p:spPr>
        <p:txBody>
          <a:bodyPr/>
          <a:lstStyle/>
          <a:p>
            <a:r>
              <a:rPr lang="en-US" dirty="0" smtClean="0"/>
              <a:t>SHOCKLOGIC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7804" y="2044700"/>
            <a:ext cx="7758996" cy="3209400"/>
          </a:xfrm>
        </p:spPr>
        <p:txBody>
          <a:bodyPr/>
          <a:lstStyle/>
          <a:p>
            <a:pPr marL="457200" lvl="1" indent="0">
              <a:buNone/>
            </a:pPr>
            <a:r>
              <a:rPr lang="en-US" dirty="0" smtClean="0"/>
              <a:t>• no comment</a:t>
            </a:r>
          </a:p>
        </p:txBody>
      </p:sp>
    </p:spTree>
    <p:extLst>
      <p:ext uri="{BB962C8B-B14F-4D97-AF65-F5344CB8AC3E}">
        <p14:creationId xmlns:p14="http://schemas.microsoft.com/office/powerpoint/2010/main" val="122219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430505"/>
              </p:ext>
            </p:extLst>
          </p:nvPr>
        </p:nvGraphicFramePr>
        <p:xfrm>
          <a:off x="749301" y="784996"/>
          <a:ext cx="6578600" cy="4205236"/>
        </p:xfrm>
        <a:graphic>
          <a:graphicData uri="http://schemas.openxmlformats.org/drawingml/2006/table">
            <a:tbl>
              <a:tblPr firstRow="1">
                <a:tableStyleId>{3C2FFA5D-87B4-456A-9821-1D502468CF0F}</a:tableStyleId>
              </a:tblPr>
              <a:tblGrid>
                <a:gridCol w="1373235"/>
                <a:gridCol w="836564"/>
                <a:gridCol w="669274"/>
                <a:gridCol w="1282751"/>
                <a:gridCol w="1208388"/>
                <a:gridCol w="1208388"/>
              </a:tblGrid>
              <a:tr h="3380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Arial"/>
                          <a:cs typeface="Arial"/>
                        </a:rPr>
                        <a:t>HOTEL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Arial"/>
                          <a:cs typeface="Arial"/>
                        </a:rPr>
                        <a:t>BLOCK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APMT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  <a:latin typeface="Arial"/>
                          <a:cs typeface="Arial"/>
                        </a:rPr>
                        <a:t>IRMMWTHz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CONFIRMATION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80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Belmore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Arial"/>
                          <a:cs typeface="Arial"/>
                        </a:rPr>
                        <a:t>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>
                          <a:effectLst/>
                          <a:latin typeface="Arial"/>
                          <a:cs typeface="Arial"/>
                        </a:rPr>
                        <a:t>Confirmed: RAL visa card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8012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  <a:latin typeface="Arial"/>
                          <a:cs typeface="Arial"/>
                        </a:rPr>
                        <a:t>Best Western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Arial"/>
                          <a:cs typeface="Arial"/>
                        </a:rPr>
                        <a:t>51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>
                          <a:effectLst/>
                          <a:latin typeface="Arial"/>
                          <a:cs typeface="Arial"/>
                        </a:rPr>
                        <a:t>Confirmed: RAL visa card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2137">
                <a:tc>
                  <a:txBody>
                    <a:bodyPr/>
                    <a:lstStyle/>
                    <a:p>
                      <a:pPr algn="l" fontAlgn="b"/>
                      <a:r>
                        <a:rPr lang="ro-RO" sz="1600" u="none" strike="noStrike">
                          <a:effectLst/>
                          <a:latin typeface="Arial"/>
                          <a:cs typeface="Arial"/>
                        </a:rPr>
                        <a:t>Boat Harbour</a:t>
                      </a:r>
                      <a:endParaRPr lang="ro-RO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$125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$110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Confirmed: no deposit required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8012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u="none" strike="noStrike">
                          <a:effectLst/>
                          <a:latin typeface="Arial"/>
                          <a:cs typeface="Arial"/>
                        </a:rPr>
                        <a:t>Chifley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Arial"/>
                          <a:cs typeface="Arial"/>
                        </a:rPr>
                        <a:t>132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~$20k deposit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80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City Beach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</a:tr>
              <a:tr h="338012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>
                          <a:effectLst/>
                          <a:latin typeface="Arial"/>
                          <a:cs typeface="Arial"/>
                        </a:rPr>
                        <a:t>Flinders</a:t>
                      </a:r>
                      <a:endParaRPr lang="tr-TR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$120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$100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</a:tr>
              <a:tr h="43213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Medina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Arial"/>
                          <a:cs typeface="Arial"/>
                        </a:rPr>
                        <a:t>40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$145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/>
                          <a:cs typeface="Arial"/>
                        </a:rPr>
                        <a:t>$140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Confirmed: no deposit required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80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Novotel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118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$189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/>
                          <a:cs typeface="Arial"/>
                        </a:rPr>
                        <a:t>$177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~$20k deposit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2137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>
                          <a:effectLst/>
                          <a:latin typeface="Arial"/>
                          <a:cs typeface="Arial"/>
                        </a:rPr>
                        <a:t>Quest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Arial"/>
                          <a:cs typeface="Arial"/>
                        </a:rPr>
                        <a:t>20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Confirmed: no deposit required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80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"/>
                          <a:cs typeface="Arial"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Arial"/>
                          <a:cs typeface="Arial"/>
                        </a:rPr>
                        <a:t>403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28700" y="5321300"/>
            <a:ext cx="35958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• UOW advanced deposit ~$40k</a:t>
            </a:r>
          </a:p>
          <a:p>
            <a:r>
              <a:rPr lang="en-US" dirty="0" smtClean="0"/>
              <a:t>• Chao negotiated competitive rates</a:t>
            </a:r>
          </a:p>
          <a:p>
            <a:r>
              <a:rPr lang="en-US" dirty="0" smtClean="0"/>
              <a:t>• Price includes taxes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379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9004" y="152400"/>
            <a:ext cx="3479096" cy="736600"/>
          </a:xfrm>
        </p:spPr>
        <p:txBody>
          <a:bodyPr>
            <a:normAutofit/>
          </a:bodyPr>
          <a:lstStyle/>
          <a:p>
            <a:r>
              <a:rPr lang="en-US" dirty="0" smtClean="0"/>
              <a:t>AMPT conference</a:t>
            </a:r>
            <a:endParaRPr lang="en-US" dirty="0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584904" y="609600"/>
          <a:ext cx="6616700" cy="580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Document" r:id="rId3" imgW="6616700" imgH="5803900" progId="Word.Document.8">
                  <p:link updateAutomatic="1"/>
                </p:oleObj>
              </mc:Choice>
              <mc:Fallback>
                <p:oleObj name="Document" r:id="rId3" imgW="6616700" imgH="5803900" progId="Word.Document.8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904" y="609600"/>
                        <a:ext cx="6616700" cy="580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389</Words>
  <Application>Microsoft Macintosh PowerPoint</Application>
  <PresentationFormat>On-screen Show (4:3)</PresentationFormat>
  <Paragraphs>183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???</vt:lpstr>
      <vt:lpstr>???</vt:lpstr>
      <vt:lpstr>Conference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453 Presentations</vt:lpstr>
      <vt:lpstr>Word count</vt:lpstr>
      <vt:lpstr>Student Prize Session Building 24, Room 101 17:30-19:00 (coincides with posters)</vt:lpstr>
      <vt:lpstr>INNOVATIONS</vt:lpstr>
      <vt:lpstr>ABSTRACTS</vt:lpstr>
      <vt:lpstr>BUDGET</vt:lpstr>
      <vt:lpstr>PowerPoint Presentation</vt:lpstr>
      <vt:lpstr>PowerPoint Presentation</vt:lpstr>
      <vt:lpstr>registration</vt:lpstr>
      <vt:lpstr>SHOCKLOGIC</vt:lpstr>
      <vt:lpstr>PowerPoint Presentation</vt:lpstr>
      <vt:lpstr>AMPT conference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Ryan Curtis</dc:creator>
  <cp:keywords/>
  <dc:description/>
  <cp:lastModifiedBy>Peter Siegel</cp:lastModifiedBy>
  <cp:revision>75</cp:revision>
  <cp:lastPrinted>2010-06-29T02:03:54Z</cp:lastPrinted>
  <dcterms:created xsi:type="dcterms:W3CDTF">2012-09-25T01:40:03Z</dcterms:created>
  <dcterms:modified xsi:type="dcterms:W3CDTF">2012-10-19T16:37:04Z</dcterms:modified>
  <cp:category/>
</cp:coreProperties>
</file>