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1" r:id="rId2"/>
    <p:sldId id="263" r:id="rId3"/>
    <p:sldId id="264" r:id="rId4"/>
    <p:sldId id="270" r:id="rId5"/>
    <p:sldId id="269" r:id="rId6"/>
    <p:sldId id="267" r:id="rId7"/>
    <p:sldId id="265" r:id="rId8"/>
    <p:sldId id="266" r:id="rId9"/>
    <p:sldId id="268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4343" autoAdjust="0"/>
  </p:normalViewPr>
  <p:slideViewPr>
    <p:cSldViewPr>
      <p:cViewPr varScale="1">
        <p:scale>
          <a:sx n="41" d="100"/>
          <a:sy n="41" d="100"/>
        </p:scale>
        <p:origin x="-1944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1BA7D3-DA78-4009-957F-BD598D3C3F46}" type="datetimeFigureOut">
              <a:rPr lang="en-GB" smtClean="0"/>
              <a:t>9/2/15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D4812F-B276-4CF4-8F47-8B36B006CE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268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Slide 5: </a:t>
            </a:r>
            <a:br>
              <a:rPr lang="en-GB" dirty="0" smtClean="0"/>
            </a:br>
            <a:r>
              <a:rPr lang="en-GB" dirty="0" smtClean="0"/>
              <a:t>The issue with the IEEE linking was due to a change in the copyright transfer process from the IEEE's end. This caused a cascading issue with the submissions and many headaches for the team, which meant chasing up a large number of abstracts.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As for other issues: </a:t>
            </a:r>
            <a:br>
              <a:rPr lang="en-GB" dirty="0" smtClean="0"/>
            </a:br>
            <a:r>
              <a:rPr lang="en-GB" dirty="0" smtClean="0"/>
              <a:t>1. Steep learning curve for teams </a:t>
            </a:r>
            <a:br>
              <a:rPr lang="en-GB" dirty="0" smtClean="0"/>
            </a:br>
            <a:r>
              <a:rPr lang="en-GB" dirty="0" smtClean="0"/>
              <a:t>2. Building the schedule is not </a:t>
            </a:r>
            <a:r>
              <a:rPr lang="en-GB" dirty="0" err="1" smtClean="0"/>
              <a:t>seemless</a:t>
            </a:r>
            <a:r>
              <a:rPr lang="en-GB" dirty="0" smtClean="0"/>
              <a:t>, lots of manual inputs necessary </a:t>
            </a:r>
            <a:br>
              <a:rPr lang="en-GB" dirty="0" smtClean="0"/>
            </a:br>
            <a:r>
              <a:rPr lang="en-GB" dirty="0" smtClean="0"/>
              <a:t>3. Inflexible for some output material, especially for indexing in the conference booklet </a:t>
            </a:r>
            <a:br>
              <a:rPr lang="en-GB" dirty="0" smtClean="0"/>
            </a:br>
            <a:r>
              <a:rPr lang="en-GB" dirty="0" smtClean="0"/>
              <a:t>4. Payment gateway linking issues </a:t>
            </a:r>
            <a:br>
              <a:rPr lang="en-GB" dirty="0" smtClean="0"/>
            </a:br>
            <a:r>
              <a:rPr lang="en-GB" dirty="0" smtClean="0"/>
              <a:t>5. There is a cost associated with adding or modifying features 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Advantages: </a:t>
            </a:r>
            <a:br>
              <a:rPr lang="en-GB" dirty="0" smtClean="0"/>
            </a:br>
            <a:r>
              <a:rPr lang="en-GB" dirty="0" smtClean="0"/>
              <a:t>1. Statistics since 2011, records are kept </a:t>
            </a:r>
            <a:br>
              <a:rPr lang="en-GB" dirty="0" smtClean="0"/>
            </a:br>
            <a:r>
              <a:rPr lang="en-GB" dirty="0" smtClean="0"/>
              <a:t>2. Large change to a new system may cause more problems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D4812F-B276-4CF4-8F47-8B36B006CE7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746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4320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3" descr="C:\TEMP\PPT Banner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34" y="5813951"/>
            <a:ext cx="9200645" cy="107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4726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614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831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603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37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3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410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290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28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716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E673F-D77F-403B-AD06-673221D84670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9/2/15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E59275-D5C5-4178-A4A2-5BB6D592244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96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" TargetMode="External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itunes.apple.com/hk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2130425"/>
            <a:ext cx="8856984" cy="1470025"/>
          </a:xfrm>
        </p:spPr>
        <p:txBody>
          <a:bodyPr/>
          <a:lstStyle/>
          <a:p>
            <a:r>
              <a:rPr lang="en-GB" dirty="0" smtClean="0"/>
              <a:t>Emma’s update for IRMMW-THz 2015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23-28 August</a:t>
            </a:r>
          </a:p>
          <a:p>
            <a:r>
              <a:rPr lang="en-GB" dirty="0" smtClean="0"/>
              <a:t>Hong Kong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0484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Statistics</a:t>
            </a:r>
            <a:endParaRPr lang="en-GB" dirty="0"/>
          </a:p>
          <a:p>
            <a:r>
              <a:rPr lang="en-GB" dirty="0"/>
              <a:t>New things this year</a:t>
            </a:r>
          </a:p>
          <a:p>
            <a:pPr lvl="1"/>
            <a:r>
              <a:rPr lang="en-GB" dirty="0"/>
              <a:t>Best poster </a:t>
            </a:r>
          </a:p>
          <a:p>
            <a:pPr lvl="1"/>
            <a:r>
              <a:rPr lang="en-GB" dirty="0"/>
              <a:t>Poster session chairs</a:t>
            </a:r>
          </a:p>
          <a:p>
            <a:pPr lvl="1"/>
            <a:r>
              <a:rPr lang="en-GB" dirty="0"/>
              <a:t>Conference app</a:t>
            </a:r>
          </a:p>
          <a:p>
            <a:r>
              <a:rPr lang="en-GB" dirty="0"/>
              <a:t>Encouraging students</a:t>
            </a:r>
          </a:p>
          <a:p>
            <a:pPr lvl="1"/>
            <a:r>
              <a:rPr lang="en-GB" dirty="0"/>
              <a:t>Student workshop</a:t>
            </a:r>
          </a:p>
          <a:p>
            <a:pPr lvl="1"/>
            <a:r>
              <a:rPr lang="en-GB" dirty="0"/>
              <a:t>Student prize</a:t>
            </a:r>
          </a:p>
          <a:p>
            <a:pPr lvl="1"/>
            <a:r>
              <a:rPr lang="en-GB" dirty="0"/>
              <a:t>Financial support</a:t>
            </a:r>
          </a:p>
          <a:p>
            <a:r>
              <a:rPr lang="en-GB" dirty="0" err="1"/>
              <a:t>Shocklogic</a:t>
            </a:r>
            <a:endParaRPr lang="en-GB" dirty="0"/>
          </a:p>
          <a:p>
            <a:r>
              <a:rPr lang="en-GB" dirty="0"/>
              <a:t>Budget and sponsors (who to thank for what)</a:t>
            </a:r>
          </a:p>
          <a:p>
            <a:r>
              <a:rPr lang="en-GB" dirty="0"/>
              <a:t>Dinner info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1078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-3782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 smtClean="0"/>
              <a:t>Abstracts per country</a:t>
            </a:r>
            <a:endParaRPr lang="en-GB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64" t="50000" r="29188" b="15332"/>
          <a:stretch/>
        </p:blipFill>
        <p:spPr bwMode="auto">
          <a:xfrm>
            <a:off x="827584" y="834481"/>
            <a:ext cx="7632848" cy="497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1979712" y="692696"/>
            <a:ext cx="0" cy="24522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3568" y="395372"/>
            <a:ext cx="1560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753 Submitted</a:t>
            </a:r>
            <a:endParaRPr lang="en-GB" dirty="0"/>
          </a:p>
        </p:txBody>
      </p:sp>
      <p:grpSp>
        <p:nvGrpSpPr>
          <p:cNvPr id="8" name="Group 7"/>
          <p:cNvGrpSpPr/>
          <p:nvPr/>
        </p:nvGrpSpPr>
        <p:grpSpPr>
          <a:xfrm>
            <a:off x="2267744" y="420191"/>
            <a:ext cx="1827484" cy="5384523"/>
            <a:chOff x="2267744" y="940078"/>
            <a:chExt cx="1827484" cy="5384523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26" r="79140"/>
            <a:stretch/>
          </p:blipFill>
          <p:spPr bwMode="auto">
            <a:xfrm>
              <a:off x="2267744" y="1354369"/>
              <a:ext cx="571500" cy="49702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Straight Arrow Connector 9"/>
            <p:cNvCxnSpPr/>
            <p:nvPr/>
          </p:nvCxnSpPr>
          <p:spPr>
            <a:xfrm flipH="1">
              <a:off x="2630083" y="1239556"/>
              <a:ext cx="141717" cy="245228"/>
            </a:xfrm>
            <a:prstGeom prst="straightConnector1">
              <a:avLst/>
            </a:prstGeom>
            <a:ln w="1905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630083" y="940078"/>
              <a:ext cx="1465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0000FF"/>
                  </a:solidFill>
                </a:rPr>
                <a:t>600 Accepted</a:t>
              </a:r>
              <a:endParaRPr lang="en-GB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036307" y="364208"/>
            <a:ext cx="2551917" cy="5513064"/>
            <a:chOff x="4036307" y="884095"/>
            <a:chExt cx="2551917" cy="5513064"/>
          </a:xfrm>
        </p:grpSpPr>
        <p:sp>
          <p:nvSpPr>
            <p:cNvPr id="13" name="TextBox 12"/>
            <p:cNvSpPr txBox="1"/>
            <p:nvPr/>
          </p:nvSpPr>
          <p:spPr>
            <a:xfrm>
              <a:off x="4139952" y="1772816"/>
              <a:ext cx="487634" cy="46243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550" b="1" dirty="0" smtClean="0"/>
                <a:t>123</a:t>
              </a:r>
            </a:p>
            <a:p>
              <a:r>
                <a:rPr lang="en-GB" sz="1550" b="1" dirty="0" smtClean="0"/>
                <a:t>94</a:t>
              </a:r>
            </a:p>
            <a:p>
              <a:r>
                <a:rPr lang="en-GB" sz="1550" b="1" dirty="0" smtClean="0"/>
                <a:t>36</a:t>
              </a:r>
            </a:p>
            <a:p>
              <a:r>
                <a:rPr lang="en-GB" sz="1550" b="1" dirty="0" smtClean="0"/>
                <a:t>59</a:t>
              </a:r>
            </a:p>
            <a:p>
              <a:r>
                <a:rPr lang="en-GB" sz="1550" b="1" dirty="0" smtClean="0"/>
                <a:t>41</a:t>
              </a:r>
            </a:p>
            <a:p>
              <a:r>
                <a:rPr lang="en-GB" sz="1550" b="1" dirty="0" smtClean="0"/>
                <a:t>52</a:t>
              </a:r>
            </a:p>
            <a:p>
              <a:r>
                <a:rPr lang="en-GB" sz="1550" b="1" dirty="0" smtClean="0"/>
                <a:t>29</a:t>
              </a:r>
            </a:p>
            <a:p>
              <a:r>
                <a:rPr lang="en-GB" sz="1550" b="1" dirty="0" smtClean="0"/>
                <a:t>24</a:t>
              </a:r>
            </a:p>
            <a:p>
              <a:r>
                <a:rPr lang="en-GB" sz="1550" b="1" dirty="0" smtClean="0"/>
                <a:t>30</a:t>
              </a:r>
            </a:p>
            <a:p>
              <a:r>
                <a:rPr lang="en-GB" sz="1550" b="1" dirty="0" smtClean="0"/>
                <a:t>14</a:t>
              </a:r>
            </a:p>
            <a:p>
              <a:r>
                <a:rPr lang="en-GB" sz="1550" b="1" dirty="0" smtClean="0"/>
                <a:t>8</a:t>
              </a:r>
            </a:p>
            <a:p>
              <a:r>
                <a:rPr lang="en-GB" sz="1550" b="1" dirty="0"/>
                <a:t>6</a:t>
              </a:r>
              <a:endParaRPr lang="en-GB" sz="1550" b="1" dirty="0" smtClean="0"/>
            </a:p>
            <a:p>
              <a:r>
                <a:rPr lang="en-GB" sz="1550" b="1" dirty="0" smtClean="0"/>
                <a:t>6</a:t>
              </a:r>
            </a:p>
            <a:p>
              <a:r>
                <a:rPr lang="en-GB" sz="1550" b="1" dirty="0" smtClean="0"/>
                <a:t>7</a:t>
              </a:r>
            </a:p>
            <a:p>
              <a:r>
                <a:rPr lang="en-GB" sz="1550" b="1" dirty="0" smtClean="0"/>
                <a:t>6</a:t>
              </a:r>
            </a:p>
            <a:p>
              <a:r>
                <a:rPr lang="en-GB" sz="1550" b="1" dirty="0" smtClean="0"/>
                <a:t>5</a:t>
              </a:r>
              <a:endParaRPr lang="en-GB" sz="1550" b="1" dirty="0"/>
            </a:p>
            <a:p>
              <a:r>
                <a:rPr lang="en-GB" sz="1550" b="1" dirty="0" smtClean="0"/>
                <a:t>7</a:t>
              </a:r>
            </a:p>
            <a:p>
              <a:r>
                <a:rPr lang="en-GB" sz="1550" b="1" dirty="0" smtClean="0"/>
                <a:t>4</a:t>
              </a:r>
              <a:endParaRPr lang="en-GB" sz="1550" b="1" dirty="0"/>
            </a:p>
            <a:p>
              <a:r>
                <a:rPr lang="en-GB" sz="1550" b="1" dirty="0" smtClean="0"/>
                <a:t>6</a:t>
              </a:r>
              <a:endParaRPr lang="en-GB" sz="155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036307" y="884095"/>
              <a:ext cx="25519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solidFill>
                    <a:srgbClr val="FF0000"/>
                  </a:solidFill>
                </a:rPr>
                <a:t>575 Attending  as of 18/8</a:t>
              </a:r>
              <a:endParaRPr lang="en-GB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>
              <a:stCxn id="14" idx="2"/>
              <a:endCxn id="13" idx="0"/>
            </p:cNvCxnSpPr>
            <p:nvPr/>
          </p:nvCxnSpPr>
          <p:spPr>
            <a:xfrm flipH="1">
              <a:off x="4383769" y="1253427"/>
              <a:ext cx="928497" cy="5193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7972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Reviewing burden!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9301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GB" dirty="0" smtClean="0"/>
              <a:t>750 abstracts, each needing 2 reviews </a:t>
            </a:r>
          </a:p>
          <a:p>
            <a:r>
              <a:rPr lang="en-GB" dirty="0" smtClean="0"/>
              <a:t>TPC of 50 people</a:t>
            </a:r>
          </a:p>
          <a:p>
            <a:pPr lvl="1"/>
            <a:r>
              <a:rPr lang="en-GB" dirty="0" smtClean="0"/>
              <a:t>On average at least 30 papers each</a:t>
            </a:r>
          </a:p>
          <a:p>
            <a:pPr lvl="1"/>
            <a:r>
              <a:rPr lang="en-GB" dirty="0" smtClean="0"/>
              <a:t>For papers with bipolar reviews, we sought a third opinion</a:t>
            </a:r>
          </a:p>
          <a:p>
            <a:r>
              <a:rPr lang="en-GB" dirty="0" smtClean="0"/>
              <a:t>Only 40/50 of the TPC were active</a:t>
            </a:r>
          </a:p>
          <a:p>
            <a:pPr lvl="1"/>
            <a:r>
              <a:rPr lang="en-GB" dirty="0" smtClean="0"/>
              <a:t>Big strain to chase reviewers and find TPC members able to help to make up for it later.</a:t>
            </a:r>
          </a:p>
          <a:p>
            <a:r>
              <a:rPr lang="en-GB" dirty="0" smtClean="0"/>
              <a:t>Miraculously we kept to the deadlines!</a:t>
            </a:r>
          </a:p>
          <a:p>
            <a:r>
              <a:rPr lang="en-GB" dirty="0" smtClean="0"/>
              <a:t>Warning to future TPC</a:t>
            </a:r>
            <a:endParaRPr lang="en-GB" dirty="0"/>
          </a:p>
          <a:p>
            <a:pPr lvl="1"/>
            <a:r>
              <a:rPr lang="en-GB" dirty="0" smtClean="0"/>
              <a:t>Screen your team, make sure they know the extent of the commitment before giving them the CV points!</a:t>
            </a:r>
          </a:p>
        </p:txBody>
      </p:sp>
    </p:spTree>
    <p:extLst>
      <p:ext uri="{BB962C8B-B14F-4D97-AF65-F5344CB8AC3E}">
        <p14:creationId xmlns:p14="http://schemas.microsoft.com/office/powerpoint/2010/main" val="13761180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Shocklogic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GB" dirty="0" smtClean="0"/>
              <a:t>Abstract logic</a:t>
            </a:r>
          </a:p>
          <a:p>
            <a:pPr marL="742950" lvl="2" indent="-342900"/>
            <a:r>
              <a:rPr lang="en-GB" dirty="0" smtClean="0"/>
              <a:t>Unannounced change </a:t>
            </a:r>
            <a:r>
              <a:rPr lang="en-GB" dirty="0"/>
              <a:t>in the IEEE copyright transfer process from the IEEE's </a:t>
            </a:r>
            <a:r>
              <a:rPr lang="en-GB" dirty="0" smtClean="0"/>
              <a:t>end close </a:t>
            </a:r>
            <a:r>
              <a:rPr lang="en-GB" dirty="0"/>
              <a:t>to our submission deadline </a:t>
            </a:r>
            <a:r>
              <a:rPr lang="en-GB" dirty="0">
                <a:sym typeface="Wingdings" panose="05000000000000000000" pitchFamily="2" charset="2"/>
              </a:rPr>
              <a:t></a:t>
            </a:r>
            <a:r>
              <a:rPr lang="en-GB" dirty="0" smtClean="0"/>
              <a:t>. </a:t>
            </a:r>
            <a:r>
              <a:rPr lang="en-GB" dirty="0"/>
              <a:t>This caused a cascading issue with the submissions and many headaches for the team, which meant chasing up a large number of abstracts. </a:t>
            </a:r>
            <a:endParaRPr lang="en-GB" dirty="0" smtClean="0"/>
          </a:p>
          <a:p>
            <a:pPr marL="742950" lvl="2" indent="-342900"/>
            <a:r>
              <a:rPr lang="en-GB" dirty="0"/>
              <a:t>Building the schedule is not </a:t>
            </a:r>
            <a:r>
              <a:rPr lang="en-GB" dirty="0" err="1"/>
              <a:t>seemless</a:t>
            </a:r>
            <a:r>
              <a:rPr lang="en-GB" dirty="0"/>
              <a:t>, lots of manual inputs necessary </a:t>
            </a:r>
            <a:endParaRPr lang="en-GB" dirty="0" smtClean="0"/>
          </a:p>
          <a:p>
            <a:pPr marL="742950" lvl="2" indent="-342900"/>
            <a:r>
              <a:rPr lang="en-GB" dirty="0" smtClean="0"/>
              <a:t>Inflexible </a:t>
            </a:r>
            <a:r>
              <a:rPr lang="en-GB" dirty="0"/>
              <a:t>for some output material, especially for indexing in the conference booklet </a:t>
            </a:r>
            <a:endParaRPr lang="en-GB" dirty="0" smtClean="0"/>
          </a:p>
          <a:p>
            <a:pPr marL="742950" lvl="2" indent="-342900"/>
            <a:r>
              <a:rPr lang="en-GB" dirty="0"/>
              <a:t>There is a cost associated with adding or modifying features </a:t>
            </a:r>
            <a:r>
              <a:rPr lang="en-GB" dirty="0" smtClean="0"/>
              <a:t>and often not able to do it anyway</a:t>
            </a:r>
          </a:p>
          <a:p>
            <a:pPr marL="742950" lvl="2" indent="-342900"/>
            <a:r>
              <a:rPr lang="en-GB" dirty="0" smtClean="0"/>
              <a:t>Can’t </a:t>
            </a:r>
            <a:r>
              <a:rPr lang="en-GB" dirty="0"/>
              <a:t>handle session chairs easily</a:t>
            </a:r>
          </a:p>
          <a:p>
            <a:r>
              <a:rPr lang="en-GB" sz="2800" dirty="0" smtClean="0"/>
              <a:t>Participant logic</a:t>
            </a:r>
          </a:p>
          <a:p>
            <a:pPr lvl="1"/>
            <a:r>
              <a:rPr lang="en-GB" sz="2400" dirty="0" smtClean="0"/>
              <a:t>Couldn’t </a:t>
            </a:r>
            <a:r>
              <a:rPr lang="en-GB" sz="2400" dirty="0"/>
              <a:t>send out invitation letters automatically to </a:t>
            </a:r>
            <a:r>
              <a:rPr lang="en-GB" sz="2400" dirty="0" smtClean="0"/>
              <a:t>registrants</a:t>
            </a:r>
          </a:p>
          <a:p>
            <a:pPr lvl="1"/>
            <a:r>
              <a:rPr lang="en-GB" sz="2400" dirty="0"/>
              <a:t>Payment gateway linking issues </a:t>
            </a:r>
            <a:r>
              <a:rPr lang="en-GB" sz="2400" dirty="0" smtClean="0"/>
              <a:t> (pay extra each time)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3915734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New things this year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5472608" cy="452596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Student work shop (22-23 Aug)</a:t>
            </a:r>
          </a:p>
          <a:p>
            <a:r>
              <a:rPr lang="en-GB" sz="2800" dirty="0" smtClean="0"/>
              <a:t>Best posters</a:t>
            </a:r>
          </a:p>
          <a:p>
            <a:pPr lvl="1"/>
            <a:r>
              <a:rPr lang="en-GB" sz="2400" dirty="0" smtClean="0"/>
              <a:t>Top 4 posters for each day </a:t>
            </a:r>
          </a:p>
          <a:p>
            <a:r>
              <a:rPr lang="en-GB" sz="2800" dirty="0" smtClean="0"/>
              <a:t>Poster Session chairs</a:t>
            </a:r>
          </a:p>
          <a:p>
            <a:pPr lvl="1"/>
            <a:r>
              <a:rPr lang="en-GB" sz="2400" dirty="0" smtClean="0"/>
              <a:t>Note any missing or substandard posters</a:t>
            </a:r>
          </a:p>
          <a:p>
            <a:r>
              <a:rPr lang="en-GB" sz="2800" dirty="0" smtClean="0"/>
              <a:t>Conference app</a:t>
            </a:r>
          </a:p>
          <a:p>
            <a:pPr lvl="1"/>
            <a:r>
              <a:rPr lang="en-GB" sz="1400" dirty="0" smtClean="0">
                <a:hlinkClick r:id="rId2"/>
              </a:rPr>
              <a:t>https://itunes.apple.com/hk/</a:t>
            </a:r>
            <a:endParaRPr lang="en-GB" sz="1400" dirty="0" smtClean="0"/>
          </a:p>
          <a:p>
            <a:pPr lvl="1"/>
            <a:r>
              <a:rPr lang="en-GB" sz="1400" dirty="0" smtClean="0">
                <a:hlinkClick r:id="rId3"/>
              </a:rPr>
              <a:t>https://play.google.com/store/</a:t>
            </a:r>
            <a:endParaRPr lang="en-GB" sz="1400" dirty="0" smtClean="0"/>
          </a:p>
          <a:p>
            <a:pPr lvl="1"/>
            <a:endParaRPr lang="en-GB" sz="32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22" t="43116" r="37028" b="22307"/>
          <a:stretch/>
        </p:blipFill>
        <p:spPr bwMode="auto">
          <a:xfrm>
            <a:off x="5148064" y="1542655"/>
            <a:ext cx="3886030" cy="2102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209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support - travel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Autofit/>
          </a:bodyPr>
          <a:lstStyle/>
          <a:p>
            <a:r>
              <a:rPr lang="en-GB" sz="2400" dirty="0" smtClean="0"/>
              <a:t>Gave 10,000 USD to 20 applicants with financial need out of this year’s conference budget</a:t>
            </a:r>
          </a:p>
          <a:p>
            <a:pPr lvl="1"/>
            <a:r>
              <a:rPr lang="en-GB" sz="2000" dirty="0" smtClean="0"/>
              <a:t>Including students from India and Romania</a:t>
            </a:r>
          </a:p>
          <a:p>
            <a:r>
              <a:rPr lang="en-GB" sz="2400" dirty="0" smtClean="0"/>
              <a:t>Xi-Cheng applied to ARO and NSF and gave 10,000 USD to cover travel expenses for 5 students from the US.</a:t>
            </a:r>
          </a:p>
          <a:p>
            <a:r>
              <a:rPr lang="en-GB" sz="2400" dirty="0" smtClean="0"/>
              <a:t>The </a:t>
            </a:r>
            <a:r>
              <a:rPr lang="en-GB" sz="2400" dirty="0" err="1" smtClean="0"/>
              <a:t>Croucher</a:t>
            </a:r>
            <a:r>
              <a:rPr lang="en-GB" sz="2400" dirty="0" smtClean="0"/>
              <a:t> Foundation subsidised all plenary speakers (about USD 1000 each)</a:t>
            </a:r>
          </a:p>
          <a:p>
            <a:r>
              <a:rPr lang="en-GB" sz="2400" dirty="0" smtClean="0"/>
              <a:t>The KC Wong Educational Foundation gave approx. 22,000 USD to support 10 scholars from Mainland China to attend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67758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sponsors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51917"/>
            <a:ext cx="8507288" cy="3993307"/>
          </a:xfrm>
        </p:spPr>
        <p:txBody>
          <a:bodyPr>
            <a:normAutofit fontScale="70000" lnSpcReduction="20000"/>
          </a:bodyPr>
          <a:lstStyle/>
          <a:p>
            <a:r>
              <a:rPr lang="en-GB" dirty="0" smtClean="0"/>
              <a:t>Ruby sponsors (Virginia Diodes, </a:t>
            </a:r>
            <a:r>
              <a:rPr lang="en-GB" dirty="0" err="1" smtClean="0"/>
              <a:t>Microtech</a:t>
            </a:r>
            <a:r>
              <a:rPr lang="en-GB" dirty="0" smtClean="0"/>
              <a:t> and </a:t>
            </a:r>
            <a:r>
              <a:rPr lang="en-GB" dirty="0" err="1" smtClean="0"/>
              <a:t>TeraView</a:t>
            </a:r>
            <a:r>
              <a:rPr lang="en-GB" dirty="0"/>
              <a:t>)</a:t>
            </a:r>
            <a:r>
              <a:rPr lang="en-GB" dirty="0" smtClean="0"/>
              <a:t> </a:t>
            </a:r>
          </a:p>
          <a:p>
            <a:pPr lvl="1"/>
            <a:r>
              <a:rPr lang="en-GB" dirty="0" smtClean="0"/>
              <a:t>Gave 5000 USD each, and also registered.  </a:t>
            </a:r>
          </a:p>
          <a:p>
            <a:pPr lvl="1"/>
            <a:r>
              <a:rPr lang="en-GB" dirty="0" smtClean="0"/>
              <a:t>They will come to the dinner tonight.  </a:t>
            </a:r>
          </a:p>
          <a:p>
            <a:r>
              <a:rPr lang="en-GB" dirty="0" smtClean="0"/>
              <a:t>Prof </a:t>
            </a:r>
            <a:r>
              <a:rPr lang="en-GB" dirty="0" err="1" smtClean="0"/>
              <a:t>Cun</a:t>
            </a:r>
            <a:r>
              <a:rPr lang="en-GB" dirty="0" smtClean="0"/>
              <a:t>-Lin Zhang from CNU</a:t>
            </a:r>
          </a:p>
          <a:p>
            <a:pPr lvl="1"/>
            <a:r>
              <a:rPr lang="en-GB" dirty="0" smtClean="0"/>
              <a:t>about 10,000USD </a:t>
            </a:r>
          </a:p>
          <a:p>
            <a:pPr lvl="1"/>
            <a:r>
              <a:rPr lang="en-GB" dirty="0" smtClean="0"/>
              <a:t>also invited to the dinner</a:t>
            </a:r>
          </a:p>
          <a:p>
            <a:pPr marL="457200" lvl="1" indent="0">
              <a:buNone/>
            </a:pPr>
            <a:r>
              <a:rPr lang="en-GB" b="1" dirty="0"/>
              <a:t>	</a:t>
            </a:r>
            <a:r>
              <a:rPr lang="en-GB" b="1" dirty="0" smtClean="0"/>
              <a:t>		</a:t>
            </a:r>
          </a:p>
          <a:p>
            <a:pPr marL="457200" lvl="1" indent="0">
              <a:buNone/>
            </a:pPr>
            <a:r>
              <a:rPr lang="en-GB" b="1" dirty="0" smtClean="0"/>
              <a:t>Please </a:t>
            </a:r>
            <a:r>
              <a:rPr lang="en-GB" b="1" dirty="0"/>
              <a:t>thank them!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Chinese </a:t>
            </a:r>
            <a:r>
              <a:rPr lang="en-GB" dirty="0"/>
              <a:t>University – seed funding and good room hire rates</a:t>
            </a:r>
          </a:p>
          <a:p>
            <a:r>
              <a:rPr lang="en-GB" dirty="0"/>
              <a:t>HKUST about USD </a:t>
            </a:r>
            <a:r>
              <a:rPr lang="en-GB" dirty="0" smtClean="0"/>
              <a:t>2500</a:t>
            </a:r>
          </a:p>
          <a:p>
            <a:r>
              <a:rPr lang="en-GB" dirty="0" smtClean="0"/>
              <a:t>HK </a:t>
            </a:r>
            <a:r>
              <a:rPr lang="en-GB" dirty="0"/>
              <a:t>Tourist board – free entertainment at the banquet, pens, leaflets</a:t>
            </a:r>
          </a:p>
          <a:p>
            <a:pPr marL="0" indent="0">
              <a:buNone/>
            </a:pP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34807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en-GB" dirty="0" smtClean="0"/>
              <a:t>Budget from 18 Aug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40" y="764704"/>
            <a:ext cx="8757156" cy="4977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429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GB" dirty="0" smtClean="0"/>
              <a:t>Dinner tonight!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08720"/>
            <a:ext cx="8301608" cy="4824536"/>
          </a:xfrm>
        </p:spPr>
        <p:txBody>
          <a:bodyPr>
            <a:normAutofit fontScale="77500" lnSpcReduction="20000"/>
          </a:bodyPr>
          <a:lstStyle/>
          <a:p>
            <a:r>
              <a:rPr lang="en-GB" sz="2800" dirty="0" smtClean="0"/>
              <a:t>All partner ticket requests approved!</a:t>
            </a:r>
          </a:p>
          <a:p>
            <a:pPr lvl="1"/>
            <a:r>
              <a:rPr lang="en-GB" sz="2500" dirty="0" smtClean="0"/>
              <a:t>IOC, Plenary speakers and sponsors attending</a:t>
            </a:r>
          </a:p>
          <a:p>
            <a:pPr marL="457200" lvl="1" indent="0">
              <a:buNone/>
            </a:pPr>
            <a:endParaRPr lang="en-GB" sz="2500" dirty="0" smtClean="0"/>
          </a:p>
          <a:p>
            <a:r>
              <a:rPr lang="en-GB" sz="2800" dirty="0" smtClean="0"/>
              <a:t>Coach leaves the Hyatt at 6pm</a:t>
            </a:r>
          </a:p>
          <a:p>
            <a:pPr lvl="1"/>
            <a:r>
              <a:rPr lang="en-GB" sz="2400" dirty="0" smtClean="0"/>
              <a:t>Bernice </a:t>
            </a:r>
            <a:r>
              <a:rPr lang="en-GB" sz="2400" dirty="0"/>
              <a:t>will help you!  </a:t>
            </a:r>
          </a:p>
          <a:p>
            <a:pPr lvl="1"/>
            <a:r>
              <a:rPr lang="en-GB" sz="2400" dirty="0"/>
              <a:t>I will check on the poster session first and take a taxi </a:t>
            </a:r>
            <a:r>
              <a:rPr lang="en-GB" sz="2400" dirty="0" smtClean="0"/>
              <a:t>there.</a:t>
            </a:r>
          </a:p>
          <a:p>
            <a:pPr marL="457200" lvl="1" indent="0">
              <a:buNone/>
            </a:pPr>
            <a:endParaRPr lang="en-GB" sz="2400" dirty="0" smtClean="0"/>
          </a:p>
          <a:p>
            <a:r>
              <a:rPr lang="en-GB" sz="2800" dirty="0" smtClean="0"/>
              <a:t>There will be free drinks before dinner </a:t>
            </a:r>
          </a:p>
          <a:p>
            <a:pPr lvl="1"/>
            <a:r>
              <a:rPr lang="en-GB" sz="2400" dirty="0" smtClean="0"/>
              <a:t>you </a:t>
            </a:r>
            <a:r>
              <a:rPr lang="en-GB" sz="2400" dirty="0"/>
              <a:t>can spend more time looking at the view, then dinner will start to be served around 7:30-8pm</a:t>
            </a:r>
            <a:r>
              <a:rPr lang="en-GB" sz="2400" dirty="0" smtClean="0"/>
              <a:t>.</a:t>
            </a:r>
          </a:p>
          <a:p>
            <a:pPr lvl="1"/>
            <a:endParaRPr lang="en-GB" sz="2400" dirty="0" smtClean="0"/>
          </a:p>
          <a:p>
            <a:r>
              <a:rPr lang="en-GB" sz="2800" dirty="0" smtClean="0"/>
              <a:t>9:30-10:00pm </a:t>
            </a:r>
            <a:r>
              <a:rPr lang="en-GB" sz="2800" dirty="0"/>
              <a:t>Coach from The One, </a:t>
            </a:r>
            <a:r>
              <a:rPr lang="en-GB" sz="2800" dirty="0" err="1"/>
              <a:t>Tsim</a:t>
            </a:r>
            <a:r>
              <a:rPr lang="en-GB" sz="2800" dirty="0"/>
              <a:t> </a:t>
            </a:r>
            <a:r>
              <a:rPr lang="en-GB" sz="2800" dirty="0" err="1"/>
              <a:t>Sha</a:t>
            </a:r>
            <a:r>
              <a:rPr lang="en-GB" sz="2800" dirty="0"/>
              <a:t> </a:t>
            </a:r>
            <a:r>
              <a:rPr lang="en-GB" sz="2800" dirty="0" err="1"/>
              <a:t>Tsui</a:t>
            </a:r>
            <a:r>
              <a:rPr lang="en-GB" sz="2800" dirty="0"/>
              <a:t> to Hyatt Regency Hong Kong </a:t>
            </a:r>
            <a:r>
              <a:rPr lang="en-GB" sz="2800" dirty="0" err="1"/>
              <a:t>Sha</a:t>
            </a:r>
            <a:r>
              <a:rPr lang="en-GB" sz="2800" dirty="0"/>
              <a:t> Tin</a:t>
            </a:r>
          </a:p>
          <a:p>
            <a:pPr lvl="1"/>
            <a:r>
              <a:rPr lang="en-GB" sz="2400" dirty="0" smtClean="0"/>
              <a:t>Depends </a:t>
            </a:r>
            <a:r>
              <a:rPr lang="en-GB" sz="2400" dirty="0"/>
              <a:t>on the food serving time but should be before </a:t>
            </a:r>
            <a:r>
              <a:rPr lang="en-GB" sz="2400" dirty="0" smtClean="0"/>
              <a:t>10:00pm.</a:t>
            </a:r>
          </a:p>
          <a:p>
            <a:pPr lvl="1"/>
            <a:r>
              <a:rPr lang="en-GB" sz="2400" dirty="0" smtClean="0"/>
              <a:t>Can take MTR/taxi back easily if you want to stay later! Taxi drivers will know where to go more easily if you say </a:t>
            </a:r>
            <a:r>
              <a:rPr lang="en-GB" sz="2400" i="1" dirty="0" err="1" smtClean="0">
                <a:solidFill>
                  <a:srgbClr val="0000FF"/>
                </a:solidFill>
              </a:rPr>
              <a:t>Sha</a:t>
            </a:r>
            <a:r>
              <a:rPr lang="en-GB" sz="2400" i="1" dirty="0" smtClean="0">
                <a:solidFill>
                  <a:srgbClr val="0000FF"/>
                </a:solidFill>
              </a:rPr>
              <a:t> Tin </a:t>
            </a:r>
            <a:r>
              <a:rPr lang="en-GB" sz="2400" b="1" dirty="0" smtClean="0"/>
              <a:t>first</a:t>
            </a:r>
            <a:r>
              <a:rPr lang="en-GB" sz="2400" dirty="0" smtClean="0"/>
              <a:t>, then </a:t>
            </a:r>
            <a:r>
              <a:rPr lang="en-GB" sz="2400" i="1" dirty="0" smtClean="0">
                <a:solidFill>
                  <a:srgbClr val="0000FF"/>
                </a:solidFill>
              </a:rPr>
              <a:t>University</a:t>
            </a:r>
          </a:p>
        </p:txBody>
      </p:sp>
    </p:spTree>
    <p:extLst>
      <p:ext uri="{BB962C8B-B14F-4D97-AF65-F5344CB8AC3E}">
        <p14:creationId xmlns:p14="http://schemas.microsoft.com/office/powerpoint/2010/main" val="109053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8" t="10949" r="8661" b="12217"/>
          <a:stretch/>
        </p:blipFill>
        <p:spPr bwMode="auto">
          <a:xfrm>
            <a:off x="-28576" y="-152003"/>
            <a:ext cx="9308159" cy="597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6512" y="-306288"/>
            <a:ext cx="6213376" cy="1143000"/>
          </a:xfrm>
        </p:spPr>
        <p:txBody>
          <a:bodyPr/>
          <a:lstStyle/>
          <a:p>
            <a:pPr algn="l"/>
            <a:r>
              <a:rPr lang="en-GB" dirty="0" smtClean="0">
                <a:solidFill>
                  <a:srgbClr val="FFC000"/>
                </a:solidFill>
              </a:rPr>
              <a:t>See you later!</a:t>
            </a:r>
            <a:endParaRPr lang="en-GB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857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3010</TotalTime>
  <Words>606</Words>
  <Application>Microsoft Macintosh PowerPoint</Application>
  <PresentationFormat>On-screen Show (4:3)</PresentationFormat>
  <Paragraphs>105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1_Office Theme</vt:lpstr>
      <vt:lpstr>Emma’s update for IRMMW-THz 2015</vt:lpstr>
      <vt:lpstr>Overview</vt:lpstr>
      <vt:lpstr>PowerPoint Presentation</vt:lpstr>
      <vt:lpstr>Reviewing burden!</vt:lpstr>
      <vt:lpstr>Shocklogic</vt:lpstr>
      <vt:lpstr>New things this year</vt:lpstr>
      <vt:lpstr>Financial support - travel</vt:lpstr>
      <vt:lpstr>Other sponsors</vt:lpstr>
      <vt:lpstr>Budget from 18 Aug</vt:lpstr>
      <vt:lpstr>Dinner tonight!</vt:lpstr>
      <vt:lpstr>See you later!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IRMMW-THz 2015</dc:title>
  <dc:subject/>
  <dc:creator>Emma</dc:creator>
  <cp:keywords/>
  <dc:description/>
  <cp:lastModifiedBy>Peter Siegel</cp:lastModifiedBy>
  <cp:revision>22</cp:revision>
  <dcterms:created xsi:type="dcterms:W3CDTF">2015-08-17T05:46:27Z</dcterms:created>
  <dcterms:modified xsi:type="dcterms:W3CDTF">2015-09-02T14:06:58Z</dcterms:modified>
  <cp:category/>
</cp:coreProperties>
</file>