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5" r:id="rId3"/>
    <p:sldId id="258" r:id="rId4"/>
    <p:sldId id="260" r:id="rId5"/>
    <p:sldId id="261" r:id="rId6"/>
    <p:sldId id="262" r:id="rId7"/>
    <p:sldId id="263" r:id="rId8"/>
    <p:sldId id="264" r:id="rId9"/>
  </p:sldIdLst>
  <p:sldSz cx="9144000" cy="5143500" type="screen16x9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600" y="-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je\Downloads\AbstractExcelExport-2016-09-24-1550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uje\Documents\IRMMW-THz%202016\presentations\participating_countrie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[AbstractExcelExport-2016-09-24-1550.xlsx]Worksheet!PivotTable2</c:name>
    <c:fmtId val="-1"/>
  </c:pivotSource>
  <c:chart>
    <c:autoTitleDeleted val="1"/>
    <c:pivotFmts>
      <c:pivotFmt>
        <c:idx val="0"/>
        <c:marker>
          <c:symbol val="none"/>
        </c:marker>
        <c:dLbl>
          <c:idx val="0"/>
          <c:numFmt formatCode="0.0%" sourceLinked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</c:dLbl>
      </c:pivotFmt>
      <c:pivotFmt>
        <c:idx val="1"/>
        <c:marker>
          <c:symbol val="none"/>
        </c:marker>
        <c:dLbl>
          <c:idx val="0"/>
          <c:numFmt formatCode="0.0%" sourceLinked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</c:dLbl>
      </c:pivotFmt>
      <c:pivotFmt>
        <c:idx val="2"/>
        <c:marker>
          <c:symbol val="none"/>
        </c:marker>
        <c:dLbl>
          <c:idx val="0"/>
          <c:numFmt formatCode="0.0%" sourceLinked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dLblPos val="bestFit"/>
          <c:showLegendKey val="0"/>
          <c:showVal val="0"/>
          <c:showCatName val="1"/>
          <c:showSerName val="0"/>
          <c:showPercent val="1"/>
          <c:showBubbleSize val="0"/>
        </c:dLbl>
      </c:pivotFmt>
    </c:pivotFmts>
    <c:view3D>
      <c:rotX val="5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Worksheet!$G$5</c:f>
              <c:strCache>
                <c:ptCount val="1"/>
                <c:pt idx="0">
                  <c:v>Total</c:v>
                </c:pt>
              </c:strCache>
            </c:strRef>
          </c:tx>
          <c:explosion val="25"/>
          <c:dLbls>
            <c:numFmt formatCode="0.0%" sourceLinked="0"/>
            <c:txPr>
              <a:bodyPr/>
              <a:lstStyle/>
              <a:p>
                <a:pPr>
                  <a:defRPr/>
                </a:pPr>
                <a:endParaRPr lang="da-DK"/>
              </a:p>
            </c:txPr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Worksheet!$F$6:$F$44</c:f>
              <c:strCache>
                <c:ptCount val="38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Brazil</c:v>
                </c:pt>
                <c:pt idx="4">
                  <c:v>Canada</c:v>
                </c:pt>
                <c:pt idx="5">
                  <c:v>Chile</c:v>
                </c:pt>
                <c:pt idx="6">
                  <c:v>China</c:v>
                </c:pt>
                <c:pt idx="7">
                  <c:v>Czech Republic</c:v>
                </c:pt>
                <c:pt idx="8">
                  <c:v>Denmark</c:v>
                </c:pt>
                <c:pt idx="9">
                  <c:v>France</c:v>
                </c:pt>
                <c:pt idx="10">
                  <c:v>Georgia</c:v>
                </c:pt>
                <c:pt idx="11">
                  <c:v>Germany</c:v>
                </c:pt>
                <c:pt idx="12">
                  <c:v>Greece</c:v>
                </c:pt>
                <c:pt idx="13">
                  <c:v>Hong Kong</c:v>
                </c:pt>
                <c:pt idx="14">
                  <c:v>Hungary</c:v>
                </c:pt>
                <c:pt idx="15">
                  <c:v>India</c:v>
                </c:pt>
                <c:pt idx="16">
                  <c:v>Iran</c:v>
                </c:pt>
                <c:pt idx="17">
                  <c:v>Israel</c:v>
                </c:pt>
                <c:pt idx="18">
                  <c:v>Italy</c:v>
                </c:pt>
                <c:pt idx="19">
                  <c:v>Japan</c:v>
                </c:pt>
                <c:pt idx="20">
                  <c:v>Korea, Republic of</c:v>
                </c:pt>
                <c:pt idx="21">
                  <c:v>Latvia</c:v>
                </c:pt>
                <c:pt idx="22">
                  <c:v>Lithuania</c:v>
                </c:pt>
                <c:pt idx="23">
                  <c:v>Luxembourg</c:v>
                </c:pt>
                <c:pt idx="24">
                  <c:v>Mexico</c:v>
                </c:pt>
                <c:pt idx="25">
                  <c:v>Netherlands</c:v>
                </c:pt>
                <c:pt idx="26">
                  <c:v>New Zealand</c:v>
                </c:pt>
                <c:pt idx="27">
                  <c:v>Philippines</c:v>
                </c:pt>
                <c:pt idx="28">
                  <c:v>Poland</c:v>
                </c:pt>
                <c:pt idx="29">
                  <c:v>Russian Federation</c:v>
                </c:pt>
                <c:pt idx="30">
                  <c:v>Slovakia</c:v>
                </c:pt>
                <c:pt idx="31">
                  <c:v>Spain</c:v>
                </c:pt>
                <c:pt idx="32">
                  <c:v>Sweden</c:v>
                </c:pt>
                <c:pt idx="33">
                  <c:v>Switzerland</c:v>
                </c:pt>
                <c:pt idx="34">
                  <c:v>Taiwan</c:v>
                </c:pt>
                <c:pt idx="35">
                  <c:v>Turkey</c:v>
                </c:pt>
                <c:pt idx="36">
                  <c:v>United Kingdom</c:v>
                </c:pt>
                <c:pt idx="37">
                  <c:v>United States</c:v>
                </c:pt>
              </c:strCache>
            </c:strRef>
          </c:cat>
          <c:val>
            <c:numRef>
              <c:f>Worksheet!$G$6:$G$44</c:f>
              <c:numCache>
                <c:formatCode>General</c:formatCode>
                <c:ptCount val="38"/>
                <c:pt idx="0">
                  <c:v>19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11</c:v>
                </c:pt>
                <c:pt idx="5">
                  <c:v>1</c:v>
                </c:pt>
                <c:pt idx="6">
                  <c:v>94</c:v>
                </c:pt>
                <c:pt idx="7">
                  <c:v>5</c:v>
                </c:pt>
                <c:pt idx="8">
                  <c:v>19</c:v>
                </c:pt>
                <c:pt idx="9">
                  <c:v>41</c:v>
                </c:pt>
                <c:pt idx="10">
                  <c:v>1</c:v>
                </c:pt>
                <c:pt idx="11">
                  <c:v>85</c:v>
                </c:pt>
                <c:pt idx="12">
                  <c:v>2</c:v>
                </c:pt>
                <c:pt idx="13">
                  <c:v>5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21</c:v>
                </c:pt>
                <c:pt idx="19">
                  <c:v>108</c:v>
                </c:pt>
                <c:pt idx="20">
                  <c:v>12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13</c:v>
                </c:pt>
                <c:pt idx="26">
                  <c:v>1</c:v>
                </c:pt>
                <c:pt idx="27">
                  <c:v>1</c:v>
                </c:pt>
                <c:pt idx="28">
                  <c:v>6</c:v>
                </c:pt>
                <c:pt idx="29">
                  <c:v>74</c:v>
                </c:pt>
                <c:pt idx="30">
                  <c:v>1</c:v>
                </c:pt>
                <c:pt idx="31">
                  <c:v>4</c:v>
                </c:pt>
                <c:pt idx="32">
                  <c:v>6</c:v>
                </c:pt>
                <c:pt idx="33">
                  <c:v>19</c:v>
                </c:pt>
                <c:pt idx="34">
                  <c:v>6</c:v>
                </c:pt>
                <c:pt idx="35">
                  <c:v>2</c:v>
                </c:pt>
                <c:pt idx="36">
                  <c:v>60</c:v>
                </c:pt>
                <c:pt idx="37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Series val="1"/>
      </c14:pivotOptions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da-DK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pivotSource>
    <c:name>[participating_countries.xlsx]Worksheet!PivotTable2</c:name>
    <c:fmtId val="8"/>
  </c:pivotSource>
  <c:chart>
    <c:autoTitleDeleted val="1"/>
    <c:pivotFmts>
      <c:pivotFmt>
        <c:idx val="0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showLegendKey val="0"/>
          <c:showVal val="1"/>
          <c:showCatName val="1"/>
          <c:showSerName val="0"/>
          <c:showPercent val="0"/>
          <c:showBubbleSize val="0"/>
        </c:dLbl>
      </c:pivotFmt>
      <c:pivotFmt>
        <c:idx val="1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showLegendKey val="0"/>
          <c:showVal val="1"/>
          <c:showCatName val="1"/>
          <c:showSerName val="0"/>
          <c:showPercent val="0"/>
          <c:showBubbleSize val="0"/>
        </c:dLbl>
      </c:pivotFmt>
      <c:pivotFmt>
        <c:idx val="2"/>
        <c:marker>
          <c:symbol val="none"/>
        </c:marker>
        <c:dLbl>
          <c:idx val="0"/>
          <c:spPr/>
          <c:txPr>
            <a:bodyPr/>
            <a:lstStyle/>
            <a:p>
              <a:pPr>
                <a:defRPr/>
              </a:pPr>
              <a:endParaRPr lang="da-DK"/>
            </a:p>
          </c:txPr>
          <c:showLegendKey val="0"/>
          <c:showVal val="1"/>
          <c:showCatName val="1"/>
          <c:showSerName val="0"/>
          <c:showPercent val="0"/>
          <c:showBubbleSize val="0"/>
        </c:dLbl>
      </c:pivotFmt>
    </c:pivotFmts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Worksheet!$G$5</c:f>
              <c:strCache>
                <c:ptCount val="1"/>
                <c:pt idx="0">
                  <c:v>Total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/>
                </a:pPr>
                <a:endParaRPr lang="da-DK"/>
              </a:p>
            </c:txPr>
            <c:showLegendKey val="0"/>
            <c:showVal val="1"/>
            <c:showCatName val="1"/>
            <c:showSerName val="0"/>
            <c:showPercent val="0"/>
            <c:showBubbleSize val="0"/>
            <c:showLeaderLines val="1"/>
          </c:dLbls>
          <c:cat>
            <c:strRef>
              <c:f>Worksheet!$F$6:$F$44</c:f>
              <c:strCache>
                <c:ptCount val="38"/>
                <c:pt idx="0">
                  <c:v>Australia</c:v>
                </c:pt>
                <c:pt idx="1">
                  <c:v>Austria</c:v>
                </c:pt>
                <c:pt idx="2">
                  <c:v>Belgium</c:v>
                </c:pt>
                <c:pt idx="3">
                  <c:v>Brazil</c:v>
                </c:pt>
                <c:pt idx="4">
                  <c:v>Canada</c:v>
                </c:pt>
                <c:pt idx="5">
                  <c:v>Chile</c:v>
                </c:pt>
                <c:pt idx="6">
                  <c:v>China</c:v>
                </c:pt>
                <c:pt idx="7">
                  <c:v>Czech Republic</c:v>
                </c:pt>
                <c:pt idx="8">
                  <c:v>Denmark</c:v>
                </c:pt>
                <c:pt idx="9">
                  <c:v>France</c:v>
                </c:pt>
                <c:pt idx="10">
                  <c:v>Georgia</c:v>
                </c:pt>
                <c:pt idx="11">
                  <c:v>Germany</c:v>
                </c:pt>
                <c:pt idx="12">
                  <c:v>Greece</c:v>
                </c:pt>
                <c:pt idx="13">
                  <c:v>Hong Kong</c:v>
                </c:pt>
                <c:pt idx="14">
                  <c:v>Hungary</c:v>
                </c:pt>
                <c:pt idx="15">
                  <c:v>India</c:v>
                </c:pt>
                <c:pt idx="16">
                  <c:v>Iran</c:v>
                </c:pt>
                <c:pt idx="17">
                  <c:v>Israel</c:v>
                </c:pt>
                <c:pt idx="18">
                  <c:v>Italy</c:v>
                </c:pt>
                <c:pt idx="19">
                  <c:v>Japan</c:v>
                </c:pt>
                <c:pt idx="20">
                  <c:v>Korea, Republic of</c:v>
                </c:pt>
                <c:pt idx="21">
                  <c:v>Latvia</c:v>
                </c:pt>
                <c:pt idx="22">
                  <c:v>Lithuania</c:v>
                </c:pt>
                <c:pt idx="23">
                  <c:v>Luxembourg</c:v>
                </c:pt>
                <c:pt idx="24">
                  <c:v>Mexico</c:v>
                </c:pt>
                <c:pt idx="25">
                  <c:v>Netherlands</c:v>
                </c:pt>
                <c:pt idx="26">
                  <c:v>New Zealand</c:v>
                </c:pt>
                <c:pt idx="27">
                  <c:v>Philippines</c:v>
                </c:pt>
                <c:pt idx="28">
                  <c:v>Poland</c:v>
                </c:pt>
                <c:pt idx="29">
                  <c:v>Russian Federation</c:v>
                </c:pt>
                <c:pt idx="30">
                  <c:v>Slovakia</c:v>
                </c:pt>
                <c:pt idx="31">
                  <c:v>Spain</c:v>
                </c:pt>
                <c:pt idx="32">
                  <c:v>Sweden</c:v>
                </c:pt>
                <c:pt idx="33">
                  <c:v>Switzerland</c:v>
                </c:pt>
                <c:pt idx="34">
                  <c:v>Taiwan</c:v>
                </c:pt>
                <c:pt idx="35">
                  <c:v>Turkey</c:v>
                </c:pt>
                <c:pt idx="36">
                  <c:v>United Kingdom</c:v>
                </c:pt>
                <c:pt idx="37">
                  <c:v>United States</c:v>
                </c:pt>
              </c:strCache>
            </c:strRef>
          </c:cat>
          <c:val>
            <c:numRef>
              <c:f>Worksheet!$G$6:$G$44</c:f>
              <c:numCache>
                <c:formatCode>General</c:formatCode>
                <c:ptCount val="38"/>
                <c:pt idx="0">
                  <c:v>19</c:v>
                </c:pt>
                <c:pt idx="1">
                  <c:v>3</c:v>
                </c:pt>
                <c:pt idx="2">
                  <c:v>4</c:v>
                </c:pt>
                <c:pt idx="3">
                  <c:v>2</c:v>
                </c:pt>
                <c:pt idx="4">
                  <c:v>11</c:v>
                </c:pt>
                <c:pt idx="5">
                  <c:v>1</c:v>
                </c:pt>
                <c:pt idx="6">
                  <c:v>94</c:v>
                </c:pt>
                <c:pt idx="7">
                  <c:v>5</c:v>
                </c:pt>
                <c:pt idx="8">
                  <c:v>19</c:v>
                </c:pt>
                <c:pt idx="9">
                  <c:v>41</c:v>
                </c:pt>
                <c:pt idx="10">
                  <c:v>1</c:v>
                </c:pt>
                <c:pt idx="11">
                  <c:v>85</c:v>
                </c:pt>
                <c:pt idx="12">
                  <c:v>2</c:v>
                </c:pt>
                <c:pt idx="13">
                  <c:v>5</c:v>
                </c:pt>
                <c:pt idx="14">
                  <c:v>2</c:v>
                </c:pt>
                <c:pt idx="15">
                  <c:v>2</c:v>
                </c:pt>
                <c:pt idx="16">
                  <c:v>1</c:v>
                </c:pt>
                <c:pt idx="17">
                  <c:v>4</c:v>
                </c:pt>
                <c:pt idx="18">
                  <c:v>21</c:v>
                </c:pt>
                <c:pt idx="19">
                  <c:v>108</c:v>
                </c:pt>
                <c:pt idx="20">
                  <c:v>12</c:v>
                </c:pt>
                <c:pt idx="21">
                  <c:v>1</c:v>
                </c:pt>
                <c:pt idx="22">
                  <c:v>3</c:v>
                </c:pt>
                <c:pt idx="23">
                  <c:v>1</c:v>
                </c:pt>
                <c:pt idx="24">
                  <c:v>1</c:v>
                </c:pt>
                <c:pt idx="25">
                  <c:v>13</c:v>
                </c:pt>
                <c:pt idx="26">
                  <c:v>1</c:v>
                </c:pt>
                <c:pt idx="27">
                  <c:v>1</c:v>
                </c:pt>
                <c:pt idx="28">
                  <c:v>6</c:v>
                </c:pt>
                <c:pt idx="29">
                  <c:v>74</c:v>
                </c:pt>
                <c:pt idx="30">
                  <c:v>1</c:v>
                </c:pt>
                <c:pt idx="31">
                  <c:v>4</c:v>
                </c:pt>
                <c:pt idx="32">
                  <c:v>6</c:v>
                </c:pt>
                <c:pt idx="33">
                  <c:v>19</c:v>
                </c:pt>
                <c:pt idx="34">
                  <c:v>6</c:v>
                </c:pt>
                <c:pt idx="35">
                  <c:v>2</c:v>
                </c:pt>
                <c:pt idx="36">
                  <c:v>60</c:v>
                </c:pt>
                <c:pt idx="37">
                  <c:v>69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externalData r:id="rId1">
    <c:autoUpdate val="0"/>
  </c:externalData>
  <c:extLst>
    <c:ext xmlns:c14="http://schemas.microsoft.com/office/drawing/2007/8/2/chart" uri="{781A3756-C4B2-4CAC-9D66-4F8BD8637D16}">
      <c14:pivotOptions>
        <c14:dropZoneFilter val="1"/>
        <c14:dropZoneData val="1"/>
        <c14:dropZoneSeries val="1"/>
      </c14:pivotOptions>
    </c:ext>
  </c:extLst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059582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subtitle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374848" y="-16455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12485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389662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244966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342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558735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828003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40914817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686674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46863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8178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801C18D-B825-41BE-A406-707E6BC471BD}" type="datetimeFigureOut">
              <a:rPr lang="da-DK" smtClean="0"/>
              <a:t>26-09-2016</a:t>
            </a:fld>
            <a:endParaRPr lang="da-DK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da-DK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D9601DB-5011-47CF-82CA-D6767C711940}" type="slidenum">
              <a:rPr lang="da-DK" smtClean="0"/>
              <a:t>‹#›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35850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text</a:t>
            </a:r>
            <a:r>
              <a:rPr lang="da-DK" dirty="0" smtClean="0"/>
              <a:t> </a:t>
            </a:r>
            <a:r>
              <a:rPr lang="da-DK" dirty="0" err="1" smtClean="0"/>
              <a:t>styles</a:t>
            </a:r>
            <a:endParaRPr lang="da-DK" dirty="0" smtClean="0"/>
          </a:p>
          <a:p>
            <a:pPr lvl="1"/>
            <a:r>
              <a:rPr lang="da-DK" dirty="0" smtClean="0"/>
              <a:t>Second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2"/>
            <a:r>
              <a:rPr lang="da-DK" dirty="0" smtClean="0"/>
              <a:t>Third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3"/>
            <a:r>
              <a:rPr lang="da-DK" dirty="0" err="1" smtClean="0"/>
              <a:t>Fourth</a:t>
            </a:r>
            <a:r>
              <a:rPr lang="da-DK" dirty="0" smtClean="0"/>
              <a:t> </a:t>
            </a:r>
            <a:r>
              <a:rPr lang="da-DK" dirty="0" err="1" smtClean="0"/>
              <a:t>level</a:t>
            </a:r>
            <a:endParaRPr lang="da-DK" dirty="0" smtClean="0"/>
          </a:p>
          <a:p>
            <a:pPr lvl="4"/>
            <a:r>
              <a:rPr lang="da-DK" dirty="0" smtClean="0"/>
              <a:t>Fifth </a:t>
            </a:r>
            <a:r>
              <a:rPr lang="da-DK" dirty="0" err="1" smtClean="0"/>
              <a:t>level</a:t>
            </a:r>
            <a:endParaRPr lang="da-DK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44" b="68265"/>
          <a:stretch/>
        </p:blipFill>
        <p:spPr>
          <a:xfrm>
            <a:off x="0" y="0"/>
            <a:ext cx="9144000" cy="97574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35" y="56797"/>
            <a:ext cx="391409" cy="570737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74848" y="-164554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err="1" smtClean="0"/>
              <a:t>Click</a:t>
            </a:r>
            <a:r>
              <a:rPr lang="da-DK" dirty="0" smtClean="0"/>
              <a:t> to </a:t>
            </a:r>
            <a:r>
              <a:rPr lang="da-DK" dirty="0" err="1" smtClean="0"/>
              <a:t>edit</a:t>
            </a:r>
            <a:r>
              <a:rPr lang="da-DK" dirty="0" smtClean="0"/>
              <a:t> Master </a:t>
            </a:r>
            <a:r>
              <a:rPr lang="da-DK" dirty="0" err="1" smtClean="0"/>
              <a:t>title</a:t>
            </a:r>
            <a:r>
              <a:rPr lang="da-DK" dirty="0" smtClean="0"/>
              <a:t> </a:t>
            </a:r>
            <a:r>
              <a:rPr lang="da-DK" dirty="0" err="1" smtClean="0"/>
              <a:t>style</a:t>
            </a:r>
            <a:endParaRPr lang="da-DK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7790744" y="0"/>
            <a:ext cx="135325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da-DK" sz="1200" b="1" dirty="0" smtClean="0"/>
              <a:t>IRMMW-THz 2016</a:t>
            </a:r>
          </a:p>
          <a:p>
            <a:pPr algn="r"/>
            <a:r>
              <a:rPr lang="da-DK" sz="1200" b="1" dirty="0" smtClean="0"/>
              <a:t>Copenhagen</a:t>
            </a:r>
          </a:p>
          <a:p>
            <a:pPr algn="r"/>
            <a:r>
              <a:rPr lang="da-DK" sz="1200" b="1" dirty="0" smtClean="0"/>
              <a:t>25-30.</a:t>
            </a:r>
            <a:r>
              <a:rPr lang="da-DK" sz="1200" b="1" baseline="0" dirty="0" smtClean="0"/>
              <a:t> September</a:t>
            </a:r>
            <a:endParaRPr lang="da-DK" sz="1200" b="1" dirty="0"/>
          </a:p>
        </p:txBody>
      </p:sp>
    </p:spTree>
    <p:extLst>
      <p:ext uri="{BB962C8B-B14F-4D97-AF65-F5344CB8AC3E}">
        <p14:creationId xmlns:p14="http://schemas.microsoft.com/office/powerpoint/2010/main" val="505870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b="1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IOC </a:t>
            </a:r>
            <a:r>
              <a:rPr lang="da-DK" dirty="0" err="1" smtClean="0"/>
              <a:t>report</a:t>
            </a:r>
            <a:r>
              <a:rPr lang="da-DK" dirty="0" smtClean="0"/>
              <a:t>, 2016 meeting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193502"/>
            <a:ext cx="8229600" cy="3394472"/>
          </a:xfrm>
        </p:spPr>
        <p:txBody>
          <a:bodyPr/>
          <a:lstStyle/>
          <a:p>
            <a:r>
              <a:rPr lang="da-DK" dirty="0" smtClean="0"/>
              <a:t>753 total registrants (</a:t>
            </a:r>
            <a:r>
              <a:rPr lang="da-DK" dirty="0" err="1" smtClean="0"/>
              <a:t>including</a:t>
            </a:r>
            <a:r>
              <a:rPr lang="da-DK" dirty="0" smtClean="0"/>
              <a:t> </a:t>
            </a:r>
            <a:r>
              <a:rPr lang="da-DK" dirty="0" err="1" smtClean="0"/>
              <a:t>exhibitors</a:t>
            </a:r>
            <a:r>
              <a:rPr lang="da-DK" dirty="0" smtClean="0"/>
              <a:t> and student helpers)</a:t>
            </a:r>
          </a:p>
          <a:p>
            <a:r>
              <a:rPr lang="da-DK" dirty="0" smtClean="0"/>
              <a:t>690 </a:t>
            </a:r>
            <a:r>
              <a:rPr lang="da-DK" dirty="0" err="1" smtClean="0"/>
              <a:t>regular</a:t>
            </a:r>
            <a:r>
              <a:rPr lang="da-DK" dirty="0" smtClean="0"/>
              <a:t> </a:t>
            </a:r>
            <a:r>
              <a:rPr lang="da-DK" dirty="0" err="1" smtClean="0"/>
              <a:t>registrations</a:t>
            </a:r>
            <a:endParaRPr lang="da-DK" dirty="0" smtClean="0"/>
          </a:p>
          <a:p>
            <a:r>
              <a:rPr lang="da-DK" dirty="0" smtClean="0"/>
              <a:t>325 talks (10 </a:t>
            </a:r>
            <a:r>
              <a:rPr lang="da-DK" dirty="0" err="1" smtClean="0"/>
              <a:t>plenaries</a:t>
            </a:r>
            <a:r>
              <a:rPr lang="da-DK" dirty="0" smtClean="0"/>
              <a:t>, ~50 </a:t>
            </a:r>
            <a:r>
              <a:rPr lang="da-DK" dirty="0" err="1" smtClean="0"/>
              <a:t>keynotes</a:t>
            </a:r>
            <a:r>
              <a:rPr lang="da-DK" dirty="0" smtClean="0"/>
              <a:t>, 265 </a:t>
            </a:r>
            <a:r>
              <a:rPr lang="da-DK" dirty="0" err="1" smtClean="0"/>
              <a:t>contributed</a:t>
            </a:r>
            <a:r>
              <a:rPr lang="da-DK" dirty="0" smtClean="0"/>
              <a:t>)</a:t>
            </a:r>
          </a:p>
          <a:p>
            <a:r>
              <a:rPr lang="da-DK" dirty="0" smtClean="0"/>
              <a:t>385 posters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001692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Review</a:t>
            </a:r>
            <a:r>
              <a:rPr lang="da-DK" dirty="0" smtClean="0"/>
              <a:t> </a:t>
            </a:r>
            <a:r>
              <a:rPr lang="da-DK" dirty="0" err="1" smtClean="0"/>
              <a:t>process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da-DK" dirty="0" smtClean="0"/>
              <a:t>826 </a:t>
            </a:r>
            <a:r>
              <a:rPr lang="da-DK" dirty="0" err="1" smtClean="0"/>
              <a:t>regular</a:t>
            </a:r>
            <a:r>
              <a:rPr lang="da-DK" dirty="0" smtClean="0"/>
              <a:t> submissions</a:t>
            </a:r>
          </a:p>
          <a:p>
            <a:r>
              <a:rPr lang="da-DK" dirty="0" smtClean="0"/>
              <a:t>3 </a:t>
            </a:r>
            <a:r>
              <a:rPr lang="da-DK" dirty="0" err="1" smtClean="0"/>
              <a:t>reviews</a:t>
            </a:r>
            <a:r>
              <a:rPr lang="da-DK" dirty="0" smtClean="0"/>
              <a:t> per </a:t>
            </a:r>
            <a:r>
              <a:rPr lang="da-DK" dirty="0" err="1" smtClean="0"/>
              <a:t>paper</a:t>
            </a:r>
            <a:r>
              <a:rPr lang="da-DK" dirty="0" smtClean="0"/>
              <a:t> = 2478 </a:t>
            </a:r>
            <a:r>
              <a:rPr lang="da-DK" dirty="0" err="1" smtClean="0"/>
              <a:t>reviews</a:t>
            </a:r>
            <a:r>
              <a:rPr lang="da-DK" dirty="0" smtClean="0"/>
              <a:t> (!)</a:t>
            </a:r>
          </a:p>
          <a:p>
            <a:r>
              <a:rPr lang="da-DK" dirty="0" smtClean="0"/>
              <a:t>64 TPC </a:t>
            </a:r>
            <a:r>
              <a:rPr lang="da-DK" dirty="0" err="1" smtClean="0"/>
              <a:t>members</a:t>
            </a:r>
            <a:r>
              <a:rPr lang="da-DK" dirty="0" smtClean="0"/>
              <a:t>, all on time with all </a:t>
            </a:r>
            <a:r>
              <a:rPr lang="da-DK" dirty="0" err="1" smtClean="0"/>
              <a:t>reviews</a:t>
            </a:r>
            <a:endParaRPr lang="da-DK" dirty="0" smtClean="0"/>
          </a:p>
          <a:p>
            <a:r>
              <a:rPr lang="da-DK" dirty="0" smtClean="0"/>
              <a:t>710 total </a:t>
            </a:r>
            <a:r>
              <a:rPr lang="da-DK" dirty="0" err="1" smtClean="0"/>
              <a:t>number</a:t>
            </a:r>
            <a:r>
              <a:rPr lang="da-DK" dirty="0" smtClean="0"/>
              <a:t> of </a:t>
            </a:r>
            <a:r>
              <a:rPr lang="da-DK" dirty="0" err="1" smtClean="0"/>
              <a:t>papers</a:t>
            </a:r>
            <a:r>
              <a:rPr lang="da-DK" dirty="0" smtClean="0"/>
              <a:t>, 650 </a:t>
            </a:r>
            <a:r>
              <a:rPr lang="da-DK" dirty="0" err="1" smtClean="0"/>
              <a:t>accepted</a:t>
            </a:r>
            <a:r>
              <a:rPr lang="da-DK" dirty="0" smtClean="0"/>
              <a:t> (10 </a:t>
            </a:r>
            <a:r>
              <a:rPr lang="da-DK" dirty="0" err="1" smtClean="0"/>
              <a:t>plenaries</a:t>
            </a:r>
            <a:r>
              <a:rPr lang="da-DK" dirty="0" smtClean="0"/>
              <a:t>, 50 </a:t>
            </a:r>
            <a:r>
              <a:rPr lang="da-DK" dirty="0" err="1" smtClean="0"/>
              <a:t>keynotes</a:t>
            </a:r>
            <a:r>
              <a:rPr lang="da-DK" dirty="0" smtClean="0"/>
              <a:t>)</a:t>
            </a:r>
          </a:p>
          <a:p>
            <a:r>
              <a:rPr lang="da-DK" dirty="0" err="1" smtClean="0"/>
              <a:t>Rejection</a:t>
            </a:r>
            <a:r>
              <a:rPr lang="da-DK" dirty="0" smtClean="0"/>
              <a:t> rate </a:t>
            </a:r>
            <a:r>
              <a:rPr lang="da-DK" dirty="0" err="1" smtClean="0"/>
              <a:t>approx</a:t>
            </a:r>
            <a:r>
              <a:rPr lang="da-DK" dirty="0" smtClean="0"/>
              <a:t>. 22%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41437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Submissions, </a:t>
            </a:r>
            <a:r>
              <a:rPr lang="da-DK" dirty="0" err="1" smtClean="0"/>
              <a:t>percentages</a:t>
            </a:r>
            <a:endParaRPr lang="da-DK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12763275"/>
              </p:ext>
            </p:extLst>
          </p:nvPr>
        </p:nvGraphicFramePr>
        <p:xfrm>
          <a:off x="35496" y="915566"/>
          <a:ext cx="9073008" cy="41529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4683295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Submissions, </a:t>
            </a:r>
            <a:r>
              <a:rPr lang="da-DK" dirty="0" err="1" smtClean="0"/>
              <a:t>absolute</a:t>
            </a:r>
            <a:r>
              <a:rPr lang="da-DK" dirty="0" smtClean="0"/>
              <a:t> </a:t>
            </a:r>
            <a:r>
              <a:rPr lang="da-DK" dirty="0" err="1" smtClean="0"/>
              <a:t>numbers</a:t>
            </a:r>
            <a:endParaRPr lang="da-DK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30544039"/>
              </p:ext>
            </p:extLst>
          </p:nvPr>
        </p:nvGraphicFramePr>
        <p:xfrm>
          <a:off x="0" y="987574"/>
          <a:ext cx="9144000" cy="4163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16343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Expenses </a:t>
            </a:r>
            <a:r>
              <a:rPr lang="da-DK" dirty="0" err="1" smtClean="0"/>
              <a:t>overview</a:t>
            </a:r>
            <a:endParaRPr lang="da-DK" dirty="0"/>
          </a:p>
        </p:txBody>
      </p:sp>
      <p:sp>
        <p:nvSpPr>
          <p:cNvPr id="6" name="TextBox 5"/>
          <p:cNvSpPr txBox="1"/>
          <p:nvPr/>
        </p:nvSpPr>
        <p:spPr>
          <a:xfrm>
            <a:off x="140040" y="1059582"/>
            <a:ext cx="8694431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 smtClean="0"/>
              <a:t>Venue</a:t>
            </a:r>
            <a:r>
              <a:rPr lang="da-DK" dirty="0" smtClean="0"/>
              <a:t> </a:t>
            </a:r>
            <a:r>
              <a:rPr lang="da-DK" dirty="0" err="1" smtClean="0"/>
              <a:t>expenses</a:t>
            </a:r>
            <a:r>
              <a:rPr lang="da-DK" dirty="0"/>
              <a:t>:		1,174,200 DKK </a:t>
            </a:r>
            <a:r>
              <a:rPr lang="da-DK" dirty="0" smtClean="0"/>
              <a:t>	(156,560 €)</a:t>
            </a:r>
          </a:p>
          <a:p>
            <a:r>
              <a:rPr lang="da-DK" dirty="0" err="1" smtClean="0"/>
              <a:t>Printed</a:t>
            </a:r>
            <a:r>
              <a:rPr lang="da-DK" dirty="0" smtClean="0"/>
              <a:t> matter:		88,000 DKK	(11,733 €)</a:t>
            </a:r>
          </a:p>
          <a:p>
            <a:r>
              <a:rPr lang="da-DK" dirty="0" err="1" smtClean="0"/>
              <a:t>Registration</a:t>
            </a:r>
            <a:r>
              <a:rPr lang="da-DK" dirty="0" smtClean="0"/>
              <a:t> </a:t>
            </a:r>
            <a:r>
              <a:rPr lang="da-DK" dirty="0" err="1" smtClean="0"/>
              <a:t>crew</a:t>
            </a:r>
            <a:r>
              <a:rPr lang="da-DK" dirty="0" smtClean="0"/>
              <a:t>:		114,000 DKK	(15,200 €)</a:t>
            </a:r>
          </a:p>
          <a:p>
            <a:r>
              <a:rPr lang="da-DK" dirty="0" smtClean="0"/>
              <a:t>Speaker support:		105,000 DKK	(14,000 €)</a:t>
            </a:r>
          </a:p>
          <a:p>
            <a:r>
              <a:rPr lang="da-DK" dirty="0" smtClean="0"/>
              <a:t>Student workshop:		50,000 DKK	(6,667 €)</a:t>
            </a:r>
          </a:p>
          <a:p>
            <a:r>
              <a:rPr lang="da-DK" dirty="0" smtClean="0"/>
              <a:t>Social </a:t>
            </a:r>
            <a:r>
              <a:rPr lang="da-DK" dirty="0" err="1" smtClean="0"/>
              <a:t>activities</a:t>
            </a:r>
            <a:r>
              <a:rPr lang="da-DK" dirty="0" smtClean="0"/>
              <a:t>:		349,000 DKK	(46,533 €)</a:t>
            </a:r>
          </a:p>
          <a:p>
            <a:r>
              <a:rPr lang="da-DK" dirty="0" err="1" smtClean="0"/>
              <a:t>Cost</a:t>
            </a:r>
            <a:r>
              <a:rPr lang="da-DK" dirty="0" smtClean="0"/>
              <a:t> per delegate (x690)	2,040,330 DKK	(273,870 €) (</a:t>
            </a:r>
            <a:r>
              <a:rPr lang="da-DK" dirty="0" err="1" smtClean="0"/>
              <a:t>cost</a:t>
            </a:r>
            <a:r>
              <a:rPr lang="da-DK" dirty="0" smtClean="0"/>
              <a:t> per delegate 2,957 DKK)</a:t>
            </a:r>
          </a:p>
          <a:p>
            <a:endParaRPr lang="da-DK" dirty="0"/>
          </a:p>
          <a:p>
            <a:r>
              <a:rPr lang="da-DK" b="1" dirty="0" smtClean="0"/>
              <a:t>Total </a:t>
            </a:r>
            <a:r>
              <a:rPr lang="da-DK" b="1" dirty="0" err="1" smtClean="0"/>
              <a:t>expenses</a:t>
            </a:r>
            <a:r>
              <a:rPr lang="da-DK" b="1" dirty="0" smtClean="0"/>
              <a:t>: 		4,043,008 </a:t>
            </a:r>
            <a:r>
              <a:rPr lang="da-DK" b="1" dirty="0"/>
              <a:t>DKK </a:t>
            </a:r>
            <a:r>
              <a:rPr lang="da-DK" b="1" dirty="0" smtClean="0"/>
              <a:t>	(542,685 €)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306236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err="1" smtClean="0"/>
              <a:t>Income</a:t>
            </a:r>
            <a:r>
              <a:rPr lang="da-DK" dirty="0" smtClean="0"/>
              <a:t> </a:t>
            </a:r>
            <a:r>
              <a:rPr lang="da-DK" dirty="0" err="1" smtClean="0"/>
              <a:t>overview</a:t>
            </a:r>
            <a:endParaRPr lang="da-DK" dirty="0"/>
          </a:p>
        </p:txBody>
      </p:sp>
      <p:sp>
        <p:nvSpPr>
          <p:cNvPr id="4" name="TextBox 3"/>
          <p:cNvSpPr txBox="1"/>
          <p:nvPr/>
        </p:nvSpPr>
        <p:spPr>
          <a:xfrm>
            <a:off x="467544" y="1419622"/>
            <a:ext cx="849463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err="1" smtClean="0"/>
              <a:t>Registrations</a:t>
            </a:r>
            <a:r>
              <a:rPr lang="da-DK" dirty="0" smtClean="0"/>
              <a:t>:	</a:t>
            </a:r>
            <a:r>
              <a:rPr lang="da-DK" dirty="0"/>
              <a:t>	</a:t>
            </a:r>
            <a:r>
              <a:rPr lang="da-DK" dirty="0" smtClean="0"/>
              <a:t>	3,627,900 </a:t>
            </a:r>
            <a:r>
              <a:rPr lang="da-DK" dirty="0"/>
              <a:t>DKK </a:t>
            </a:r>
            <a:r>
              <a:rPr lang="da-DK" dirty="0" smtClean="0"/>
              <a:t>	(483,720 €)</a:t>
            </a:r>
          </a:p>
          <a:p>
            <a:r>
              <a:rPr lang="da-DK" dirty="0" err="1" smtClean="0"/>
              <a:t>Exhibition</a:t>
            </a:r>
            <a:r>
              <a:rPr lang="da-DK" dirty="0" err="1"/>
              <a:t>+</a:t>
            </a:r>
            <a:r>
              <a:rPr lang="da-DK" dirty="0" err="1" smtClean="0"/>
              <a:t>company</a:t>
            </a:r>
            <a:r>
              <a:rPr lang="da-DK" dirty="0" smtClean="0"/>
              <a:t> sponsors:	340,000 DKK	(45,333 €)</a:t>
            </a:r>
          </a:p>
          <a:p>
            <a:r>
              <a:rPr lang="da-DK" dirty="0" err="1" smtClean="0"/>
              <a:t>Other</a:t>
            </a:r>
            <a:r>
              <a:rPr lang="da-DK" dirty="0" smtClean="0"/>
              <a:t> </a:t>
            </a:r>
            <a:r>
              <a:rPr lang="da-DK" dirty="0" err="1" smtClean="0"/>
              <a:t>sponsorships</a:t>
            </a:r>
            <a:r>
              <a:rPr lang="da-DK" dirty="0" smtClean="0"/>
              <a:t>:		100,000 DKK	(13,333 €)</a:t>
            </a:r>
          </a:p>
          <a:p>
            <a:endParaRPr lang="da-DK" dirty="0"/>
          </a:p>
          <a:p>
            <a:r>
              <a:rPr lang="da-DK" b="1" dirty="0" smtClean="0"/>
              <a:t>Total </a:t>
            </a:r>
            <a:r>
              <a:rPr lang="da-DK" b="1" dirty="0" err="1" smtClean="0"/>
              <a:t>income</a:t>
            </a:r>
            <a:r>
              <a:rPr lang="da-DK" b="1" dirty="0"/>
              <a:t>:			</a:t>
            </a:r>
            <a:r>
              <a:rPr lang="da-DK" b="1" dirty="0" smtClean="0"/>
              <a:t>4,067,900 DKK	(542,387 €)</a:t>
            </a:r>
            <a:r>
              <a:rPr lang="da-DK" dirty="0" smtClean="0"/>
              <a:t>		</a:t>
            </a:r>
            <a:endParaRPr lang="da-DK" dirty="0"/>
          </a:p>
          <a:p>
            <a:r>
              <a:rPr lang="da-DK" dirty="0" smtClean="0"/>
              <a:t>Total </a:t>
            </a:r>
            <a:r>
              <a:rPr lang="da-DK" dirty="0" err="1" smtClean="0"/>
              <a:t>expenses</a:t>
            </a:r>
            <a:r>
              <a:rPr lang="da-DK" dirty="0" smtClean="0"/>
              <a:t>:			-4,043,008 </a:t>
            </a:r>
            <a:r>
              <a:rPr lang="da-DK" dirty="0"/>
              <a:t>DKK 	(542,685 €)</a:t>
            </a:r>
          </a:p>
          <a:p>
            <a:endParaRPr lang="da-DK" dirty="0" smtClean="0"/>
          </a:p>
          <a:p>
            <a:r>
              <a:rPr lang="da-DK" b="1" u="sng" dirty="0" smtClean="0"/>
              <a:t>Net </a:t>
            </a:r>
            <a:r>
              <a:rPr lang="da-DK" b="1" u="sng" dirty="0" err="1" smtClean="0"/>
              <a:t>result</a:t>
            </a:r>
            <a:r>
              <a:rPr lang="da-DK" b="1" u="sng" dirty="0" smtClean="0"/>
              <a:t> (as of </a:t>
            </a:r>
            <a:r>
              <a:rPr lang="da-DK" b="1" u="sng" dirty="0" err="1" smtClean="0"/>
              <a:t>yesterday</a:t>
            </a:r>
            <a:r>
              <a:rPr lang="da-DK" b="1" u="sng" dirty="0" smtClean="0"/>
              <a:t>):		24,892 DKK 	(3,319 €)</a:t>
            </a:r>
            <a:endParaRPr lang="da-DK" b="1" u="sng" dirty="0"/>
          </a:p>
        </p:txBody>
      </p:sp>
      <p:sp>
        <p:nvSpPr>
          <p:cNvPr id="6" name="TextBox 5"/>
          <p:cNvSpPr txBox="1"/>
          <p:nvPr/>
        </p:nvSpPr>
        <p:spPr>
          <a:xfrm>
            <a:off x="323528" y="4011910"/>
            <a:ext cx="875688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a-DK" dirty="0" smtClean="0"/>
              <a:t>Expenses </a:t>
            </a:r>
            <a:r>
              <a:rPr lang="da-DK" dirty="0" err="1" smtClean="0"/>
              <a:t>include</a:t>
            </a:r>
            <a:r>
              <a:rPr lang="da-DK" dirty="0" smtClean="0"/>
              <a:t> (of </a:t>
            </a:r>
            <a:r>
              <a:rPr lang="da-DK" dirty="0" err="1" smtClean="0"/>
              <a:t>course</a:t>
            </a:r>
            <a:r>
              <a:rPr lang="da-DK" dirty="0" smtClean="0"/>
              <a:t>) the society </a:t>
            </a:r>
            <a:r>
              <a:rPr lang="da-DK" dirty="0" err="1" smtClean="0"/>
              <a:t>fee</a:t>
            </a:r>
            <a:r>
              <a:rPr lang="da-DK" dirty="0" smtClean="0"/>
              <a:t>.</a:t>
            </a:r>
          </a:p>
          <a:p>
            <a:endParaRPr lang="da-DK" dirty="0"/>
          </a:p>
          <a:p>
            <a:r>
              <a:rPr lang="da-DK" dirty="0" smtClean="0"/>
              <a:t>Expenses for professional </a:t>
            </a:r>
            <a:r>
              <a:rPr lang="da-DK" dirty="0" err="1" smtClean="0"/>
              <a:t>registration</a:t>
            </a:r>
            <a:r>
              <a:rPr lang="da-DK" dirty="0" smtClean="0"/>
              <a:t> team: </a:t>
            </a:r>
            <a:r>
              <a:rPr lang="da-DK" b="1" dirty="0" smtClean="0"/>
              <a:t>295,500 DKK (39,396 €) – 9.5%</a:t>
            </a:r>
            <a:r>
              <a:rPr lang="da-DK" dirty="0" smtClean="0"/>
              <a:t> of total budget 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6996517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IOC </a:t>
            </a:r>
            <a:r>
              <a:rPr lang="da-DK" dirty="0" err="1" smtClean="0"/>
              <a:t>dinner</a:t>
            </a:r>
            <a:r>
              <a:rPr lang="da-DK" dirty="0" smtClean="0"/>
              <a:t> info</a:t>
            </a:r>
            <a:endParaRPr lang="da-D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da-DK" sz="2400" dirty="0" smtClean="0"/>
              <a:t>Bus </a:t>
            </a:r>
            <a:r>
              <a:rPr lang="da-DK" sz="2400" dirty="0" err="1" smtClean="0"/>
              <a:t>pick-up</a:t>
            </a:r>
            <a:r>
              <a:rPr lang="da-DK" sz="2400" dirty="0" smtClean="0"/>
              <a:t> Tuesday 19:00 in front of </a:t>
            </a:r>
            <a:r>
              <a:rPr lang="da-DK" sz="2400" dirty="0" err="1" smtClean="0"/>
              <a:t>registration</a:t>
            </a:r>
            <a:r>
              <a:rPr lang="da-DK" sz="2400" dirty="0" smtClean="0"/>
              <a:t> </a:t>
            </a:r>
            <a:r>
              <a:rPr lang="da-DK" sz="2400" dirty="0" err="1" smtClean="0"/>
              <a:t>desk</a:t>
            </a:r>
            <a:endParaRPr lang="da-DK" sz="2400" dirty="0" smtClean="0"/>
          </a:p>
          <a:p>
            <a:r>
              <a:rPr lang="da-DK" sz="2400" dirty="0" smtClean="0"/>
              <a:t>Restaurant </a:t>
            </a:r>
            <a:r>
              <a:rPr lang="da-DK" sz="2400" dirty="0" err="1" smtClean="0"/>
              <a:t>Taarnet</a:t>
            </a:r>
            <a:r>
              <a:rPr lang="da-DK" sz="2400" dirty="0" smtClean="0"/>
              <a:t>, Christiansborg (if </a:t>
            </a:r>
            <a:r>
              <a:rPr lang="da-DK" sz="2400" dirty="0" err="1" smtClean="0"/>
              <a:t>you</a:t>
            </a:r>
            <a:r>
              <a:rPr lang="da-DK" sz="2400" dirty="0" smtClean="0"/>
              <a:t> go by </a:t>
            </a:r>
            <a:r>
              <a:rPr lang="da-DK" sz="2400" dirty="0" err="1" smtClean="0"/>
              <a:t>ourself</a:t>
            </a:r>
            <a:r>
              <a:rPr lang="da-DK" sz="2400" dirty="0" smtClean="0"/>
              <a:t>)</a:t>
            </a:r>
          </a:p>
          <a:p>
            <a:r>
              <a:rPr lang="da-DK" sz="2400" dirty="0" smtClean="0"/>
              <a:t>Security check a la </a:t>
            </a:r>
            <a:r>
              <a:rPr lang="da-DK" sz="2400" dirty="0" err="1" smtClean="0"/>
              <a:t>airport</a:t>
            </a:r>
            <a:r>
              <a:rPr lang="da-DK" sz="2400" dirty="0" smtClean="0"/>
              <a:t> at </a:t>
            </a:r>
            <a:r>
              <a:rPr lang="da-DK" sz="2400" dirty="0" err="1" smtClean="0"/>
              <a:t>entrance</a:t>
            </a:r>
            <a:endParaRPr lang="da-DK" sz="2400" dirty="0" smtClean="0"/>
          </a:p>
          <a:p>
            <a:r>
              <a:rPr lang="da-DK" sz="2400" dirty="0" smtClean="0"/>
              <a:t>End time ~23:00, bus </a:t>
            </a:r>
            <a:r>
              <a:rPr lang="da-DK" sz="2400" dirty="0" err="1" smtClean="0"/>
              <a:t>return</a:t>
            </a:r>
            <a:r>
              <a:rPr lang="da-DK" sz="2400" dirty="0" smtClean="0"/>
              <a:t> to Bella Center</a:t>
            </a:r>
            <a:endParaRPr lang="da-DK" sz="24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075806"/>
            <a:ext cx="3568409" cy="1610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075806"/>
            <a:ext cx="2416336" cy="1610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0919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IOC </a:t>
            </a:r>
            <a:r>
              <a:rPr lang="da-DK" dirty="0" err="1" smtClean="0"/>
              <a:t>dinner</a:t>
            </a:r>
            <a:r>
              <a:rPr lang="da-DK" dirty="0" smtClean="0"/>
              <a:t> menu</a:t>
            </a:r>
            <a:endParaRPr lang="da-DK" dirty="0"/>
          </a:p>
        </p:txBody>
      </p:sp>
      <p:sp>
        <p:nvSpPr>
          <p:cNvPr id="4" name="Rectangle 3"/>
          <p:cNvSpPr/>
          <p:nvPr/>
        </p:nvSpPr>
        <p:spPr>
          <a:xfrm>
            <a:off x="179512" y="1016605"/>
            <a:ext cx="8856984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500" dirty="0"/>
              <a:t>-Crispy rye flakes with salted cod </a:t>
            </a:r>
            <a:r>
              <a:rPr lang="en-US" sz="1500" dirty="0" err="1"/>
              <a:t>creme</a:t>
            </a:r>
            <a:r>
              <a:rPr lang="en-US" sz="1500" dirty="0"/>
              <a:t> and horseradish</a:t>
            </a:r>
            <a:endParaRPr lang="da-DK" sz="1500" dirty="0"/>
          </a:p>
          <a:p>
            <a:r>
              <a:rPr lang="en-US" sz="1500" dirty="0"/>
              <a:t> </a:t>
            </a:r>
            <a:endParaRPr lang="da-DK" sz="1500" dirty="0"/>
          </a:p>
          <a:p>
            <a:r>
              <a:rPr lang="en-US" sz="1500" dirty="0"/>
              <a:t>-Cured salmon with beach crab vinaigrette, wheat grass oil and cauliflower</a:t>
            </a:r>
            <a:endParaRPr lang="da-DK" sz="1500" dirty="0"/>
          </a:p>
          <a:p>
            <a:r>
              <a:rPr lang="en-US" sz="1500" dirty="0"/>
              <a:t> </a:t>
            </a:r>
            <a:endParaRPr lang="da-DK" sz="1500" dirty="0"/>
          </a:p>
          <a:p>
            <a:r>
              <a:rPr lang="en-US" sz="1500" dirty="0"/>
              <a:t>-Salt-baked celeriac, pickled rose hip flowers, fried seaweed and sauce with </a:t>
            </a:r>
            <a:r>
              <a:rPr lang="en-US" sz="1500" dirty="0" err="1"/>
              <a:t>Vesterhav</a:t>
            </a:r>
            <a:r>
              <a:rPr lang="en-US" sz="1500" dirty="0"/>
              <a:t> cheese</a:t>
            </a:r>
            <a:endParaRPr lang="da-DK" sz="1500" dirty="0"/>
          </a:p>
          <a:p>
            <a:r>
              <a:rPr lang="en-US" sz="1500" dirty="0"/>
              <a:t> </a:t>
            </a:r>
            <a:endParaRPr lang="da-DK" sz="1500" dirty="0"/>
          </a:p>
          <a:p>
            <a:r>
              <a:rPr lang="en-US" sz="1500" dirty="0"/>
              <a:t>-Roasted duck breast, duck leg terrine, blackcurrants, fried corn and a sauce with burnt hay </a:t>
            </a:r>
            <a:endParaRPr lang="da-DK" sz="1500" dirty="0"/>
          </a:p>
          <a:p>
            <a:r>
              <a:rPr lang="en-US" sz="1500" dirty="0"/>
              <a:t> </a:t>
            </a:r>
            <a:endParaRPr lang="da-DK" sz="1500" dirty="0"/>
          </a:p>
          <a:p>
            <a:r>
              <a:rPr lang="en-US" sz="1500" dirty="0"/>
              <a:t>-Danish cheese served with quince jelly and toasted rye bread</a:t>
            </a:r>
            <a:endParaRPr lang="da-DK" sz="1500" dirty="0"/>
          </a:p>
          <a:p>
            <a:r>
              <a:rPr lang="en-US" sz="1500" dirty="0"/>
              <a:t> </a:t>
            </a:r>
            <a:endParaRPr lang="da-DK" sz="1500" dirty="0"/>
          </a:p>
          <a:p>
            <a:r>
              <a:rPr lang="en-US" sz="1500" dirty="0"/>
              <a:t>-Chocolate cake with </a:t>
            </a:r>
            <a:r>
              <a:rPr lang="en-US" sz="1500" dirty="0" err="1"/>
              <a:t>Oialla</a:t>
            </a:r>
            <a:r>
              <a:rPr lang="en-US" sz="1500" dirty="0"/>
              <a:t> 92% chocolate mousse and blackcurrant sorbet </a:t>
            </a:r>
            <a:endParaRPr lang="da-DK" sz="15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3723878"/>
            <a:ext cx="1944000" cy="1296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8221" y="3723878"/>
            <a:ext cx="1819803" cy="12960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0576" y="3723878"/>
            <a:ext cx="2879502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6645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1 DTU rød">
      <a:dk1>
        <a:srgbClr val="000000"/>
      </a:dk1>
      <a:lt1>
        <a:srgbClr val="FFFFFF"/>
      </a:lt1>
      <a:dk2>
        <a:srgbClr val="990000"/>
      </a:dk2>
      <a:lt2>
        <a:srgbClr val="EDDDD5"/>
      </a:lt2>
      <a:accent1>
        <a:srgbClr val="99CC33"/>
      </a:accent1>
      <a:accent2>
        <a:srgbClr val="FF6600"/>
      </a:accent2>
      <a:accent3>
        <a:srgbClr val="FF9900"/>
      </a:accent3>
      <a:accent4>
        <a:srgbClr val="FF0000"/>
      </a:accent4>
      <a:accent5>
        <a:srgbClr val="999999"/>
      </a:accent5>
      <a:accent6>
        <a:srgbClr val="33CCFF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1969</TotalTime>
  <Words>174</Words>
  <Application>Microsoft Office PowerPoint</Application>
  <PresentationFormat>On-screen Show (16:9)</PresentationFormat>
  <Paragraphs>52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IOC report, 2016 meeting</vt:lpstr>
      <vt:lpstr>Review process</vt:lpstr>
      <vt:lpstr>Submissions, percentages</vt:lpstr>
      <vt:lpstr>Submissions, absolute numbers</vt:lpstr>
      <vt:lpstr>Expenses overview</vt:lpstr>
      <vt:lpstr>Income overview</vt:lpstr>
      <vt:lpstr>IOC dinner info</vt:lpstr>
      <vt:lpstr>IOC dinner menu</vt:lpstr>
    </vt:vector>
  </TitlesOfParts>
  <Company>DTU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Peter Uhd Jepsen</dc:creator>
  <cp:lastModifiedBy>Peter Uhd Jepsen</cp:lastModifiedBy>
  <cp:revision>22</cp:revision>
  <dcterms:created xsi:type="dcterms:W3CDTF">2016-09-24T14:04:38Z</dcterms:created>
  <dcterms:modified xsi:type="dcterms:W3CDTF">2016-09-26T10:20:23Z</dcterms:modified>
</cp:coreProperties>
</file>