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7" r:id="rId17"/>
    <p:sldId id="272" r:id="rId18"/>
    <p:sldId id="273" r:id="rId19"/>
    <p:sldId id="274" r:id="rId20"/>
    <p:sldId id="275" r:id="rId21"/>
    <p:sldId id="276" r:id="rId2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/>
    <p:restoredTop sz="94660"/>
  </p:normalViewPr>
  <p:slideViewPr>
    <p:cSldViewPr>
      <p:cViewPr varScale="1">
        <p:scale>
          <a:sx n="119" d="100"/>
          <a:sy n="119" d="100"/>
        </p:scale>
        <p:origin x="1688" y="19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98317F0-99E4-4710-BD3D-89DD525DD0BC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054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EAF90CD-6408-41DE-8A50-63A5B5A98EB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89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472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498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711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53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8513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961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640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3746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1669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7371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22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751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60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87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18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327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36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499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73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336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00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34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78700" y="301625"/>
            <a:ext cx="2339975" cy="6718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8775" y="301625"/>
            <a:ext cx="6867525" cy="6718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46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5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63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0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84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82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54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4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9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26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8775" y="1439863"/>
            <a:ext cx="4603750" cy="558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439863"/>
            <a:ext cx="4603750" cy="558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86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17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60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66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56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43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E6E6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359280" y="300960"/>
            <a:ext cx="9359640" cy="959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359280" y="1439280"/>
            <a:ext cx="9359640" cy="5580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54000" tIns="54000" rIns="54000" bIns="54000"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Cliquez pour éditer le format du plan de texte</a:t>
            </a:r>
          </a:p>
          <a:p>
            <a:pPr lvl="0"/>
            <a:r>
              <a:rPr lang="x-none"/>
              <a:t>Second niveau de plan</a:t>
            </a:r>
          </a:p>
          <a:p>
            <a:pPr lvl="0"/>
            <a:r>
              <a:rPr lang="x-none"/>
              <a:t>Troisième niveau de plan</a:t>
            </a:r>
          </a:p>
          <a:p>
            <a:pPr lvl="0"/>
            <a:r>
              <a:rPr lang="x-none"/>
              <a:t>Quatrième niveau de plan</a:t>
            </a:r>
          </a:p>
          <a:p>
            <a:pPr lvl="0"/>
            <a:r>
              <a:rPr lang="x-none"/>
              <a:t>Cinquième niveau de plan</a:t>
            </a:r>
          </a:p>
          <a:p>
            <a:pPr lvl="0"/>
            <a:r>
              <a:rPr lang="x-none"/>
              <a:t>Sixième niveau de plan</a:t>
            </a:r>
          </a:p>
          <a:p>
            <a:pPr lvl="0"/>
            <a:r>
              <a:rPr lang="x-none"/>
              <a:t>Septième niveau de plan</a:t>
            </a:r>
          </a:p>
          <a:p>
            <a:pPr lvl="0"/>
            <a:r>
              <a:rPr lang="x-none"/>
              <a:t>Huitième niveau de plan</a:t>
            </a:r>
          </a:p>
          <a:p>
            <a:pPr lvl="0"/>
            <a:r>
              <a:rPr lang="x-none"/>
              <a:t>Neuvième niveau de plan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360000" y="7207560"/>
            <a:ext cx="1620000" cy="28044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 lvl="0" algn="l" rtl="0" hangingPunct="0">
              <a:buNone/>
              <a:tabLst/>
              <a:defRPr lang="x-none" sz="600" b="1" kern="120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r>
              <a:rPr lang="x-none"/>
              <a:t> IRMMW-THz 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820000" y="7200000"/>
            <a:ext cx="991440" cy="20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 algn="r" rtl="0" hangingPunct="0">
              <a:buNone/>
              <a:tabLst/>
            </a:pPr>
            <a:fld id="{F8DA14D1-4699-474E-81D2-2CA08591767A}" type="slidenum">
              <a:t>‹#›</a:t>
            </a:fld>
            <a:endParaRPr lang="x-none" sz="1400" kern="1200">
              <a:solidFill>
                <a:srgbClr val="000000"/>
              </a:solidFill>
              <a:latin typeface="Arial" pitchFamily="34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3600" b="0" i="0" u="none" strike="noStrike" kern="1200">
          <a:ln>
            <a:noFill/>
          </a:ln>
          <a:solidFill>
            <a:srgbClr val="8BCB39"/>
          </a:solidFill>
          <a:latin typeface="Arial" pitchFamily="34"/>
          <a:cs typeface="Tahoma" pitchFamily="2"/>
        </a:defRPr>
      </a:lvl1pPr>
    </p:titleStyle>
    <p:bodyStyle>
      <a:lvl1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1pPr>
      <a:lvl2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2pPr>
      <a:lvl3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3pPr>
      <a:lvl4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4pPr>
      <a:lvl5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5pPr>
      <a:lvl6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6pPr>
      <a:lvl7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7pPr>
      <a:lvl8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8pPr>
      <a:lvl9pPr lvl="0" rtl="0" hangingPunct="0">
        <a:buNone/>
        <a:tabLst/>
        <a:defRPr lang="x-none" sz="2000" b="0" i="0" u="none" strike="noStrike" kern="1200">
          <a:ln>
            <a:noFill/>
          </a:ln>
          <a:latin typeface="Arial" pitchFamily="18"/>
          <a:cs typeface="Tahoma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Wingdings" pitchFamily="2"/>
              <a:buNone/>
            </a:defPPr>
            <a:lvl1pPr lvl="0">
              <a:buClr>
                <a:srgbClr val="000000"/>
              </a:buClr>
              <a:buSzPct val="100000"/>
              <a:buFont typeface="Wingdings" pitchFamily="2"/>
              <a:buChar char="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de-DE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de-DE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Lucida Sans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2000" b="0" i="0" u="none" strike="noStrike" baseline="0">
          <a:ln>
            <a:noFill/>
          </a:ln>
          <a:solidFill>
            <a:srgbClr val="000000"/>
          </a:solidFill>
          <a:latin typeface="Lucida Sans" pitchFamily="34"/>
          <a:ea typeface="Microsoft YaHei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50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de-DE" sz="2200" b="1" i="0" u="none" strike="noStrike" baseline="0">
          <a:ln>
            <a:noFill/>
          </a:ln>
          <a:solidFill>
            <a:srgbClr val="000000"/>
          </a:solidFill>
          <a:latin typeface="Lucida Sans" pitchFamily="34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.sirtori@univ-paris-diderot.fr" TargetMode="External"/><Relationship Id="rId4" Type="http://schemas.openxmlformats.org/officeDocument/2006/relationships/hyperlink" Target="mailto:jerome.tignon@lpa.ens.fr" TargetMode="External"/><Relationship Id="rId5" Type="http://schemas.openxmlformats.org/officeDocument/2006/relationships/hyperlink" Target="http://www.ellipseco.fr/" TargetMode="External"/><Relationship Id="rId6" Type="http://schemas.openxmlformats.org/officeDocument/2006/relationships/hyperlink" Target="mailto:armelle.guilloux@ellipseco.fr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ipseco.fr/" TargetMode="External"/><Relationship Id="rId4" Type="http://schemas.openxmlformats.org/officeDocument/2006/relationships/hyperlink" Target="http://corp.etouches.com/event-software/" TargetMode="External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768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fr-FR" sz="600" dirty="0">
                <a:solidFill>
                  <a:srgbClr val="FFFFFF"/>
                </a:solidFill>
              </a:rPr>
              <a:t> </a:t>
            </a:r>
          </a:p>
          <a:p>
            <a:pPr lvl="0" algn="ctr">
              <a:buNone/>
            </a:pPr>
            <a:endParaRPr lang="fr-FR" sz="2800" dirty="0">
              <a:solidFill>
                <a:srgbClr val="8BCB39"/>
              </a:solidFill>
              <a:latin typeface="Arial" pitchFamily="34"/>
            </a:endParaRPr>
          </a:p>
          <a:p>
            <a:pPr lvl="0" algn="ctr">
              <a:buNone/>
            </a:pPr>
            <a:endParaRPr lang="fr-FR" sz="2800" dirty="0">
              <a:solidFill>
                <a:srgbClr val="0000FF"/>
              </a:solidFill>
              <a:latin typeface="Arial" pitchFamily="34"/>
            </a:endParaRPr>
          </a:p>
          <a:p>
            <a:pPr lvl="0" algn="ctr">
              <a:buNone/>
            </a:pPr>
            <a:endParaRPr lang="fr-FR" sz="2800" dirty="0">
              <a:solidFill>
                <a:srgbClr val="8BCB39"/>
              </a:solidFill>
              <a:latin typeface="Arial" pitchFamily="34"/>
            </a:endParaRPr>
          </a:p>
          <a:p>
            <a:pPr lvl="0" algn="ctr">
              <a:buNone/>
            </a:pPr>
            <a:endParaRPr lang="fr-FR" sz="2800" dirty="0">
              <a:solidFill>
                <a:srgbClr val="8BCB39"/>
              </a:solidFill>
              <a:latin typeface="Arial" pitchFamily="34"/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 algn="ctr">
              <a:buNone/>
            </a:pPr>
            <a:endParaRPr lang="fr-FR" sz="1000" dirty="0">
              <a:solidFill>
                <a:srgbClr val="333333"/>
              </a:solidFill>
            </a:endParaRPr>
          </a:p>
          <a:p>
            <a:pPr lvl="0" algn="ctr">
              <a:buNone/>
            </a:pPr>
            <a:endParaRPr lang="fr-FR" dirty="0">
              <a:solidFill>
                <a:srgbClr val="333333"/>
              </a:solidFill>
            </a:endParaRPr>
          </a:p>
          <a:p>
            <a:pPr lvl="0" algn="ctr">
              <a:buNone/>
            </a:pPr>
            <a:endParaRPr lang="fr-FR" dirty="0">
              <a:solidFill>
                <a:srgbClr val="333333"/>
              </a:solidFill>
              <a:latin typeface="Tahoma" pitchFamily="34"/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fr-FR" sz="2800" dirty="0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4104213"/>
            <a:ext cx="936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2" y="303025"/>
            <a:ext cx="9377858" cy="27051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70011" y="3131765"/>
            <a:ext cx="441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/>
              <a:t>General Chairs </a:t>
            </a:r>
          </a:p>
          <a:p>
            <a:r>
              <a:rPr lang="fr-FR" b="1" dirty="0" smtClean="0"/>
              <a:t>Carlo </a:t>
            </a:r>
            <a:r>
              <a:rPr lang="fr-FR" b="1" dirty="0" err="1" smtClean="0"/>
              <a:t>Sirtori</a:t>
            </a:r>
            <a:r>
              <a:rPr lang="fr-FR" b="1" dirty="0" smtClean="0"/>
              <a:t>       </a:t>
            </a:r>
            <a:r>
              <a:rPr lang="fr-FR" dirty="0" smtClean="0">
                <a:solidFill>
                  <a:srgbClr val="0070C0"/>
                </a:solidFill>
              </a:rPr>
              <a:t>- </a:t>
            </a:r>
            <a:r>
              <a:rPr lang="fr-FR" dirty="0" err="1" smtClean="0">
                <a:solidFill>
                  <a:srgbClr val="0070C0"/>
                </a:solidFill>
              </a:rPr>
              <a:t>University</a:t>
            </a:r>
            <a:r>
              <a:rPr lang="fr-FR" dirty="0" smtClean="0">
                <a:solidFill>
                  <a:srgbClr val="0070C0"/>
                </a:solidFill>
              </a:rPr>
              <a:t> Paris 7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-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b="1" dirty="0" err="1" smtClean="0"/>
              <a:t>Jerome</a:t>
            </a:r>
            <a:r>
              <a:rPr lang="fr-FR" b="1" dirty="0" smtClean="0"/>
              <a:t> </a:t>
            </a:r>
            <a:r>
              <a:rPr lang="fr-FR" b="1" dirty="0" err="1" smtClean="0"/>
              <a:t>Tignon</a:t>
            </a:r>
            <a:r>
              <a:rPr lang="fr-FR" b="1" dirty="0" smtClean="0"/>
              <a:t>  </a:t>
            </a:r>
            <a:r>
              <a:rPr lang="fr-FR" dirty="0" smtClean="0">
                <a:solidFill>
                  <a:srgbClr val="0070C0"/>
                </a:solidFill>
              </a:rPr>
              <a:t>- Ecole Normale Supérieure- 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5872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2200" dirty="0">
                <a:solidFill>
                  <a:srgbClr val="FF3333"/>
                </a:solidFill>
                <a:latin typeface="Tahoma" pitchFamily="34"/>
                <a:cs typeface="Arial" pitchFamily="34"/>
              </a:rPr>
              <a:t>Scientific program</a:t>
            </a:r>
          </a:p>
          <a:p>
            <a:pPr lvl="0">
              <a:buNone/>
            </a:pPr>
            <a:endParaRPr lang="en-US" sz="1000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r>
              <a:rPr lang="en-US" sz="1800" b="1" dirty="0">
                <a:solidFill>
                  <a:srgbClr val="0066CC"/>
                </a:solidFill>
                <a:latin typeface="Tahoma" pitchFamily="34"/>
                <a:cs typeface="Arial" pitchFamily="34"/>
              </a:rPr>
              <a:t>Program committee</a:t>
            </a:r>
            <a:r>
              <a:rPr lang="en-US" sz="1800" dirty="0">
                <a:solidFill>
                  <a:srgbClr val="0066CC"/>
                </a:solidFill>
                <a:latin typeface="Tahoma" pitchFamily="34"/>
                <a:cs typeface="Arial" pitchFamily="34"/>
              </a:rPr>
              <a:t> – under construction</a:t>
            </a:r>
          </a:p>
          <a:p>
            <a:pPr lvl="0">
              <a:buNone/>
            </a:pPr>
            <a:endParaRPr lang="en-US" sz="100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r>
              <a:rPr lang="en-US" sz="18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Program Chair: </a:t>
            </a:r>
            <a:r>
              <a:rPr lang="x-none" sz="1800">
                <a:solidFill>
                  <a:srgbClr val="0066CC"/>
                </a:solidFill>
                <a:latin typeface="Tahoma" pitchFamily="34"/>
              </a:rPr>
              <a:t>Jean-Louis COUTAZ</a:t>
            </a:r>
            <a:r>
              <a:rPr lang="x-none" sz="1800">
                <a:solidFill>
                  <a:srgbClr val="000000"/>
                </a:solidFill>
                <a:latin typeface="Tahoma" pitchFamily="34"/>
              </a:rPr>
              <a:t> (University of Savoie, Chambéry)</a:t>
            </a:r>
          </a:p>
          <a:p>
            <a:pPr lvl="0">
              <a:buNone/>
            </a:pPr>
            <a:endParaRPr lang="en-US" sz="1000" i="1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lvl="0" algn="just">
              <a:buNone/>
            </a:pPr>
            <a:r>
              <a:rPr lang="en-US" sz="18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The PC will be set up with experts from different institutions and from the IOC to represent all main topics.</a:t>
            </a:r>
          </a:p>
          <a:p>
            <a:pPr lvl="0">
              <a:buNone/>
            </a:pPr>
            <a:endParaRPr lang="en-US" sz="60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sz="100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r>
              <a:rPr lang="en-US" sz="1800" b="1" dirty="0">
                <a:solidFill>
                  <a:srgbClr val="0066CC"/>
                </a:solidFill>
                <a:latin typeface="Tahoma" pitchFamily="34"/>
                <a:cs typeface="Arial" pitchFamily="34"/>
              </a:rPr>
              <a:t>Sessions</a:t>
            </a:r>
          </a:p>
          <a:p>
            <a:pPr lvl="0">
              <a:buNone/>
            </a:pPr>
            <a:endParaRPr lang="en-US" sz="1800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sz="2400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sz="2400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64960" y="2847240"/>
            <a:ext cx="2939040" cy="608760"/>
          </a:xfrm>
          <a:prstGeom prst="rect">
            <a:avLst/>
          </a:prstGeom>
          <a:noFill/>
          <a:ln w="0">
            <a:solidFill>
              <a:srgbClr val="42638A"/>
            </a:solidFill>
            <a:prstDash val="solid"/>
          </a:ln>
        </p:spPr>
        <p:txBody>
          <a:bodyPr vert="horz" wrap="none" lIns="90000" tIns="45000" rIns="90000" bIns="45000" compatLnSpc="0"/>
          <a:lstStyle/>
          <a:p>
            <a:pPr marL="3636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5 Plenary sessions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36000" y="2847240"/>
            <a:ext cx="3924000" cy="608760"/>
          </a:xfrm>
          <a:prstGeom prst="rect">
            <a:avLst/>
          </a:prstGeom>
          <a:noFill/>
          <a:ln w="0">
            <a:solidFill>
              <a:srgbClr val="42638A"/>
            </a:solidFill>
            <a:prstDash val="solid"/>
          </a:ln>
        </p:spPr>
        <p:txBody>
          <a:bodyPr vert="horz" wrap="none" lIns="90000" tIns="45000" rIns="90000" bIns="45000" compatLnSpc="0"/>
          <a:lstStyle/>
          <a:p>
            <a:pPr marL="3636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4 or 5 oral sessions hold in parallel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36000" y="3671999"/>
            <a:ext cx="4176000" cy="900000"/>
          </a:xfrm>
          <a:prstGeom prst="rect">
            <a:avLst/>
          </a:prstGeom>
          <a:noFill/>
          <a:ln w="0">
            <a:solidFill>
              <a:srgbClr val="42638A"/>
            </a:solidFill>
            <a:prstDash val="solid"/>
          </a:ln>
        </p:spPr>
        <p:txBody>
          <a:bodyPr vert="horz" wrap="none" lIns="90000" tIns="45000" rIns="90000" bIns="45000" compatLnSpc="0"/>
          <a:lstStyle/>
          <a:p>
            <a:pPr marL="3636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4 poster sessions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" pitchFamily="34"/>
              </a:rPr>
              <a:t>scheduled in the afternoon 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" pitchFamily="34"/>
              </a:rPr>
              <a:t>Monday, Tuesday, Wednesday, Thursday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2000" y="3671999"/>
            <a:ext cx="4572000" cy="900000"/>
          </a:xfrm>
          <a:prstGeom prst="rect">
            <a:avLst/>
          </a:prstGeom>
          <a:noFill/>
          <a:ln w="0">
            <a:solidFill>
              <a:srgbClr val="42638A"/>
            </a:solidFill>
            <a:prstDash val="solid"/>
          </a:ln>
        </p:spPr>
        <p:txBody>
          <a:bodyPr vert="horz" wrap="none" lIns="90000" tIns="45000" rIns="90000" bIns="45000" compatLnSpc="0"/>
          <a:lstStyle/>
          <a:p>
            <a:pPr marL="3636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1 Award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ceremony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organized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by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 </a:t>
            </a:r>
            <a:r>
              <a:rPr lang="de-DE" sz="1600" b="0" i="0" u="none" strike="noStrike" kern="1200" dirty="0" smtClean="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ndale Sans UI" pitchFamily="2"/>
                <a:cs typeface="Arial" pitchFamily="34"/>
              </a:rPr>
              <a:t>IOC</a:t>
            </a:r>
          </a:p>
          <a:p>
            <a:pPr marL="36360" algn="ctr" hangingPunct="0"/>
            <a:r>
              <a:rPr lang="de-DE" sz="1600" dirty="0">
                <a:latin typeface="Tahoma" pitchFamily="34"/>
                <a:ea typeface="Andale Sans UI" pitchFamily="2"/>
                <a:cs typeface="Arial" pitchFamily="34"/>
              </a:rPr>
              <a:t>(Student Paper </a:t>
            </a:r>
            <a:r>
              <a:rPr lang="de-DE" sz="1600" dirty="0" err="1">
                <a:latin typeface="Tahoma" pitchFamily="34"/>
                <a:ea typeface="Andale Sans UI" pitchFamily="2"/>
                <a:cs typeface="Arial" pitchFamily="34"/>
              </a:rPr>
              <a:t>Prize</a:t>
            </a:r>
            <a:r>
              <a:rPr lang="de-DE" sz="1600" dirty="0">
                <a:latin typeface="Tahoma" pitchFamily="34"/>
                <a:ea typeface="Andale Sans UI" pitchFamily="2"/>
                <a:cs typeface="Arial" pitchFamily="34"/>
              </a:rPr>
              <a:t>, </a:t>
            </a:r>
            <a:r>
              <a:rPr lang="de-DE" sz="1600" dirty="0" err="1">
                <a:latin typeface="Tahoma" pitchFamily="34"/>
                <a:ea typeface="Andale Sans UI" pitchFamily="2"/>
                <a:cs typeface="Arial" pitchFamily="34"/>
              </a:rPr>
              <a:t>Exceptional</a:t>
            </a:r>
            <a:r>
              <a:rPr lang="de-DE" sz="1600" dirty="0">
                <a:latin typeface="Tahoma" pitchFamily="34"/>
                <a:ea typeface="Andale Sans UI" pitchFamily="2"/>
                <a:cs typeface="Arial" pitchFamily="34"/>
              </a:rPr>
              <a:t> Service Award, </a:t>
            </a:r>
            <a:endParaRPr lang="de-DE" sz="1600" dirty="0" smtClean="0">
              <a:latin typeface="Tahoma" pitchFamily="34"/>
              <a:ea typeface="Andale Sans UI" pitchFamily="2"/>
              <a:cs typeface="Arial" pitchFamily="34"/>
            </a:endParaRPr>
          </a:p>
          <a:p>
            <a:pPr marL="36360" algn="ctr" hangingPunct="0"/>
            <a:r>
              <a:rPr lang="de-DE" sz="1600" dirty="0" smtClean="0">
                <a:latin typeface="Tahoma" pitchFamily="34"/>
                <a:ea typeface="Andale Sans UI" pitchFamily="2"/>
                <a:cs typeface="Arial" pitchFamily="34"/>
              </a:rPr>
              <a:t>2019 </a:t>
            </a:r>
            <a:r>
              <a:rPr lang="de-DE" sz="1600" dirty="0">
                <a:latin typeface="Tahoma" pitchFamily="34"/>
                <a:ea typeface="Andale Sans UI" pitchFamily="2"/>
                <a:cs typeface="Arial" pitchFamily="34"/>
              </a:rPr>
              <a:t>K. J Button Award, </a:t>
            </a:r>
            <a:r>
              <a:rPr lang="de-DE" sz="1600" dirty="0" err="1">
                <a:latin typeface="Tahoma" pitchFamily="34"/>
                <a:ea typeface="Andale Sans UI" pitchFamily="2"/>
                <a:cs typeface="Arial" pitchFamily="34"/>
              </a:rPr>
              <a:t>travel</a:t>
            </a:r>
            <a:r>
              <a:rPr lang="de-DE" sz="1600" dirty="0">
                <a:latin typeface="Tahoma" pitchFamily="34"/>
                <a:ea typeface="Andale Sans UI" pitchFamily="2"/>
                <a:cs typeface="Arial" pitchFamily="34"/>
              </a:rPr>
              <a:t> </a:t>
            </a:r>
            <a:r>
              <a:rPr lang="de-DE" sz="1600" dirty="0" err="1">
                <a:latin typeface="Tahoma" pitchFamily="34"/>
                <a:ea typeface="Andale Sans UI" pitchFamily="2"/>
                <a:cs typeface="Arial" pitchFamily="34"/>
              </a:rPr>
              <a:t>grants</a:t>
            </a:r>
            <a:r>
              <a:rPr lang="de-DE" sz="1600" dirty="0">
                <a:latin typeface="Tahoma" pitchFamily="34"/>
                <a:ea typeface="Andale Sans UI" pitchFamily="2"/>
                <a:cs typeface="Arial" pitchFamily="34"/>
              </a:rPr>
              <a:t>...)</a:t>
            </a:r>
          </a:p>
          <a:p>
            <a:pPr marL="3636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 dirty="0">
              <a:ln>
                <a:noFill/>
              </a:ln>
              <a:solidFill>
                <a:srgbClr val="FF3333"/>
              </a:solidFill>
              <a:latin typeface="Tahoma" pitchFamily="34"/>
              <a:ea typeface="Andale Sans UI" pitchFamily="2"/>
              <a:cs typeface="Arial" pitchFamily="34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0000" y="4885200"/>
            <a:ext cx="7211160" cy="2085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Key dates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Call for abstracts: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November 5</a:t>
            </a:r>
            <a:r>
              <a:rPr lang="en-US" sz="1800" b="0" i="0" u="none" strike="noStrike" kern="1200" baseline="300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th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 2018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Abstract submission deadline: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March 18</a:t>
            </a:r>
            <a:r>
              <a:rPr lang="en-US" sz="1800" b="0" i="0" u="none" strike="noStrike" kern="1200" baseline="300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th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 2019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Notification of acceptance and session schedule: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May 10</a:t>
            </a:r>
            <a:r>
              <a:rPr lang="en-US" sz="1800" b="0" i="0" u="none" strike="noStrike" kern="1200" baseline="300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th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 2019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Early registration deadline: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June 3</a:t>
            </a:r>
            <a:r>
              <a:rPr lang="en-US" sz="1800" b="0" i="0" u="none" strike="noStrike" kern="1200" baseline="300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rd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 2019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Final papers due: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July 8</a:t>
            </a:r>
            <a:r>
              <a:rPr lang="en-US" sz="1800" b="0" i="0" u="none" strike="noStrike" kern="1200" baseline="300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th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 2019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Conference: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8BD71B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September 1- 6</a:t>
            </a:r>
            <a:r>
              <a:rPr lang="en-US" sz="1800" b="0" i="0" u="none" strike="noStrike" kern="1200" baseline="300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th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Arial" pitchFamily="34"/>
                <a:ea typeface="Arial" pitchFamily="34"/>
                <a:cs typeface="Arial" pitchFamily="34"/>
              </a:rPr>
              <a:t> 2019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359" y="360000"/>
            <a:ext cx="9359640" cy="67107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>
              <a:buNone/>
            </a:pPr>
            <a:r>
              <a:rPr lang="fr-FR" sz="2200" dirty="0">
                <a:solidFill>
                  <a:srgbClr val="FF3333"/>
                </a:solidFill>
                <a:latin typeface="Tahoma" pitchFamily="34"/>
              </a:rPr>
              <a:t>An </a:t>
            </a:r>
            <a:r>
              <a:rPr lang="fr-FR" sz="2200" dirty="0" err="1">
                <a:solidFill>
                  <a:srgbClr val="FF3333"/>
                </a:solidFill>
                <a:latin typeface="Tahoma" pitchFamily="34"/>
              </a:rPr>
              <a:t>exciting</a:t>
            </a:r>
            <a:r>
              <a:rPr lang="fr-FR" sz="2200" dirty="0">
                <a:solidFill>
                  <a:srgbClr val="FF3333"/>
                </a:solidFill>
                <a:latin typeface="Tahoma" pitchFamily="34"/>
              </a:rPr>
              <a:t> social program</a:t>
            </a:r>
          </a:p>
          <a:p>
            <a:pPr lvl="0" algn="l">
              <a:buNone/>
            </a:pPr>
            <a:endParaRPr lang="fr-FR" sz="900" dirty="0">
              <a:latin typeface="Tahoma" pitchFamily="34"/>
            </a:endParaRPr>
          </a:p>
          <a:p>
            <a:pPr lvl="0" algn="l">
              <a:buNone/>
            </a:pPr>
            <a:r>
              <a:rPr lang="fr-FR" sz="1800" dirty="0">
                <a:latin typeface="Tahoma" pitchFamily="34"/>
              </a:rPr>
              <a:t>                    </a:t>
            </a:r>
            <a:r>
              <a:rPr lang="fr-FR" sz="1800" dirty="0" err="1" smtClean="0">
                <a:solidFill>
                  <a:srgbClr val="0066CC"/>
                </a:solidFill>
                <a:latin typeface="Tahoma" pitchFamily="34"/>
              </a:rPr>
              <a:t>Welcome</a:t>
            </a:r>
            <a:r>
              <a:rPr lang="fr-FR" sz="1800" dirty="0" smtClean="0">
                <a:solidFill>
                  <a:srgbClr val="0066CC"/>
                </a:solidFill>
                <a:latin typeface="Tahoma" pitchFamily="34"/>
              </a:rPr>
              <a:t>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reception</a:t>
            </a:r>
            <a:r>
              <a:rPr lang="fr-FR" sz="1800" dirty="0">
                <a:latin typeface="Tahoma" pitchFamily="34"/>
              </a:rPr>
              <a:t> - salons of the City Hall</a:t>
            </a: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Conference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excursion</a:t>
            </a:r>
            <a:r>
              <a:rPr lang="fr-FR" sz="1800" dirty="0">
                <a:latin typeface="Tahoma" pitchFamily="34"/>
              </a:rPr>
              <a:t> - </a:t>
            </a:r>
            <a:r>
              <a:rPr lang="fr-FR" sz="1800" dirty="0" err="1">
                <a:latin typeface="Tahoma" pitchFamily="34"/>
              </a:rPr>
              <a:t>choose</a:t>
            </a:r>
            <a:r>
              <a:rPr lang="fr-FR" sz="1800" dirty="0">
                <a:latin typeface="Tahoma" pitchFamily="34"/>
              </a:rPr>
              <a:t> 1 </a:t>
            </a:r>
            <a:r>
              <a:rPr lang="fr-FR" sz="1800" dirty="0" err="1">
                <a:latin typeface="Tahoma" pitchFamily="34"/>
              </a:rPr>
              <a:t>among</a:t>
            </a:r>
            <a:r>
              <a:rPr lang="fr-FR" sz="1800" dirty="0">
                <a:latin typeface="Tahoma" pitchFamily="34"/>
              </a:rPr>
              <a:t> 4</a:t>
            </a: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r>
              <a:rPr lang="fr-FR" sz="1800" dirty="0">
                <a:latin typeface="Tahoma" pitchFamily="34"/>
              </a:rPr>
              <a:t>                  </a:t>
            </a:r>
          </a:p>
          <a:p>
            <a:pPr lvl="0" algn="l">
              <a:buNone/>
            </a:pPr>
            <a:r>
              <a:rPr lang="fr-FR" sz="1800" dirty="0">
                <a:latin typeface="Tahoma" pitchFamily="34"/>
              </a:rPr>
              <a:t>                         </a:t>
            </a:r>
          </a:p>
          <a:p>
            <a:pPr lvl="0" algn="l">
              <a:buNone/>
            </a:pPr>
            <a:r>
              <a:rPr lang="fr-FR" sz="1800" dirty="0">
                <a:latin typeface="Tahoma" pitchFamily="34"/>
              </a:rPr>
              <a:t>                                   </a:t>
            </a:r>
          </a:p>
          <a:p>
            <a:pPr lvl="0" algn="l">
              <a:buNone/>
            </a:pP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                                   Gala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dinner</a:t>
            </a:r>
            <a:r>
              <a:rPr lang="fr-FR" sz="1800" dirty="0">
                <a:latin typeface="Tahoma" pitchFamily="34"/>
              </a:rPr>
              <a:t> - Boat trip on the Seine</a:t>
            </a: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Wine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&amp;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cheese</a:t>
            </a:r>
            <a:r>
              <a:rPr lang="fr-FR" sz="1800" dirty="0">
                <a:latin typeface="Tahoma" pitchFamily="34"/>
              </a:rPr>
              <a:t> - </a:t>
            </a:r>
            <a:r>
              <a:rPr lang="fr-FR" sz="1800" dirty="0" err="1">
                <a:latin typeface="Tahoma" pitchFamily="34"/>
              </a:rPr>
              <a:t>during</a:t>
            </a:r>
            <a:r>
              <a:rPr lang="fr-FR" sz="1800" dirty="0">
                <a:latin typeface="Tahoma" pitchFamily="34"/>
              </a:rPr>
              <a:t> poster sessions</a:t>
            </a:r>
          </a:p>
          <a:p>
            <a:pPr lvl="0" algn="l">
              <a:buNone/>
            </a:pPr>
            <a:endParaRPr lang="fr-FR" sz="22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latin typeface="Tahoma" pitchFamily="34"/>
            </a:endParaRPr>
          </a:p>
          <a:p>
            <a:pPr lvl="0" algn="l">
              <a:buNone/>
            </a:pPr>
            <a:r>
              <a:rPr lang="fr-FR" sz="1800" dirty="0">
                <a:latin typeface="Tahoma" pitchFamily="34"/>
              </a:rPr>
              <a:t>              							      </a:t>
            </a:r>
          </a:p>
          <a:p>
            <a:pPr lvl="0" algn="l">
              <a:buNone/>
            </a:pPr>
            <a:r>
              <a:rPr lang="fr-FR" sz="1800" dirty="0">
                <a:latin typeface="Tahoma" pitchFamily="34"/>
              </a:rPr>
              <a:t>                                                                  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Optional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pre-conference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tour</a:t>
            </a:r>
            <a:r>
              <a:rPr lang="fr-FR" sz="1800" dirty="0">
                <a:latin typeface="Tahoma" pitchFamily="34"/>
              </a:rPr>
              <a:t> - Loire </a:t>
            </a:r>
            <a:r>
              <a:rPr lang="fr-FR" sz="1800" dirty="0" err="1">
                <a:latin typeface="Tahoma" pitchFamily="34"/>
              </a:rPr>
              <a:t>valley</a:t>
            </a:r>
            <a:endParaRPr lang="fr-FR" sz="1800" dirty="0">
              <a:latin typeface="Tahoma" pitchFamily="3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53640" y="390240"/>
            <a:ext cx="3307679" cy="220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00344" y="1746719"/>
            <a:ext cx="2628000" cy="19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06080" y="2665800"/>
            <a:ext cx="2977920" cy="20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66440" y="4824000"/>
            <a:ext cx="2894399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40112" y="5040000"/>
            <a:ext cx="27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40344" y="1728000"/>
            <a:ext cx="1980000" cy="288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9600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>
              <a:buNone/>
            </a:pPr>
            <a:r>
              <a:rPr lang="en-US" sz="1800" dirty="0">
                <a:solidFill>
                  <a:srgbClr val="FF3333"/>
                </a:solidFill>
                <a:latin typeface="Tahoma" pitchFamily="34"/>
                <a:cs typeface="Arial" pitchFamily="34"/>
              </a:rPr>
              <a:t>5. A safe provisional budget</a:t>
            </a:r>
          </a:p>
          <a:p>
            <a:pPr lvl="0" algn="l">
              <a:buNone/>
            </a:pPr>
            <a:r>
              <a:rPr lang="en-US" sz="400" dirty="0">
                <a:solidFill>
                  <a:srgbClr val="8BD71B"/>
                </a:solidFill>
                <a:latin typeface="Arial" pitchFamily="34"/>
                <a:cs typeface="Arial" pitchFamily="34"/>
              </a:rPr>
              <a:t> </a:t>
            </a:r>
          </a:p>
          <a:p>
            <a:pPr lvl="0" algn="l">
              <a:buNone/>
            </a:pPr>
            <a:endParaRPr lang="fr-FR" sz="1800" dirty="0" smtClean="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lvl="0" algn="l">
              <a:buNone/>
            </a:pPr>
            <a:r>
              <a:rPr lang="fr-FR" sz="1800" dirty="0" err="1" smtClean="0">
                <a:solidFill>
                  <a:srgbClr val="0066CC"/>
                </a:solidFill>
                <a:latin typeface="Tahoma" pitchFamily="34"/>
                <a:cs typeface="Arial" pitchFamily="34"/>
              </a:rPr>
              <a:t>Targeted</a:t>
            </a:r>
            <a:r>
              <a:rPr lang="fr-FR" sz="1800" dirty="0" smtClean="0">
                <a:solidFill>
                  <a:srgbClr val="0066CC"/>
                </a:solidFill>
                <a:latin typeface="Tahoma" pitchFamily="34"/>
                <a:cs typeface="Arial" pitchFamily="34"/>
              </a:rPr>
              <a:t> 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  <a:cs typeface="Arial" pitchFamily="34"/>
              </a:rPr>
              <a:t>budget: 700 participants</a:t>
            </a:r>
          </a:p>
          <a:p>
            <a:pPr lvl="0" algn="l">
              <a:buNone/>
            </a:pPr>
            <a:endParaRPr lang="fr-FR" sz="2400" dirty="0">
              <a:solidFill>
                <a:srgbClr val="8BD71B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0" y="1388637"/>
            <a:ext cx="9244584" cy="55595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80000" y="5215320"/>
            <a:ext cx="4217478" cy="14841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700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participants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, 680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paying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participants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endParaRPr lang="de-DE" sz="1600" i="1" dirty="0"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and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20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invited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participants</a:t>
            </a:r>
            <a:endParaRPr lang="de-DE" sz="1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Tahoma" pitchFamily="34"/>
              </a:defRPr>
            </a:pPr>
            <a:endParaRPr lang="de-DE" sz="10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Any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profit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will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be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reallocated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to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endParaRPr lang="de-DE" sz="1600" b="0" i="1" u="none" strike="noStrike" kern="1200" dirty="0" smtClean="0">
              <a:ln>
                <a:noFill/>
              </a:ln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benefit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of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conference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and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the</a:t>
            </a:r>
            <a:endParaRPr lang="de-DE" sz="1600" i="1" dirty="0"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IRMMW-</a:t>
            </a: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THz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Society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>
              <a:buNone/>
            </a:pPr>
            <a:r>
              <a:rPr lang="en-US" sz="2200" dirty="0">
                <a:solidFill>
                  <a:srgbClr val="FF3333"/>
                </a:solidFill>
                <a:latin typeface="Tahoma" pitchFamily="34"/>
                <a:cs typeface="Arial" pitchFamily="34"/>
              </a:rPr>
              <a:t>5. A safe provisional budget</a:t>
            </a:r>
          </a:p>
          <a:p>
            <a:pPr lvl="0" algn="l">
              <a:buNone/>
            </a:pPr>
            <a:r>
              <a:rPr lang="en-US" sz="600" dirty="0">
                <a:solidFill>
                  <a:srgbClr val="8BD71B"/>
                </a:solidFill>
                <a:latin typeface="Arial" pitchFamily="34"/>
                <a:cs typeface="Arial" pitchFamily="34"/>
              </a:rPr>
              <a:t> </a:t>
            </a:r>
          </a:p>
          <a:p>
            <a:pPr lvl="0" algn="l">
              <a:buNone/>
            </a:pPr>
            <a:r>
              <a:rPr lang="en-US" sz="1800" dirty="0">
                <a:solidFill>
                  <a:srgbClr val="0066CC"/>
                </a:solidFill>
                <a:latin typeface="Tahoma" pitchFamily="34"/>
                <a:cs typeface="Arial" pitchFamily="34"/>
              </a:rPr>
              <a:t> Low hypothesis: 575 participants</a:t>
            </a:r>
          </a:p>
          <a:p>
            <a:pPr lvl="0" algn="l">
              <a:buNone/>
            </a:pPr>
            <a:endParaRPr lang="en-US" sz="2400" dirty="0">
              <a:solidFill>
                <a:srgbClr val="8BD71B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4" y="1187549"/>
            <a:ext cx="9302496" cy="55412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0000" y="5359320"/>
            <a:ext cx="3960832" cy="1515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575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participants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, 560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paying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participants</a:t>
            </a:r>
            <a:r>
              <a:rPr lang="de-DE" sz="1600" i="1" dirty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and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15 </a:t>
            </a: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invited</a:t>
            </a:r>
            <a:endParaRPr lang="de-DE" sz="1600" b="0" i="1" u="none" strike="noStrike" kern="1200" dirty="0" smtClean="0">
              <a:ln>
                <a:noFill/>
              </a:ln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>
                <a:latin typeface="Tahoma" pitchFamily="34"/>
              </a:defRPr>
            </a:pPr>
            <a:endParaRPr lang="de-DE" sz="12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>
                <a:latin typeface="Tahoma" pitchFamily="34"/>
              </a:defRPr>
            </a:pP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Any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profit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will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be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reallocated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to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benefit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of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conference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and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the</a:t>
            </a:r>
            <a:r>
              <a:rPr lang="de-DE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IRMMW-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THz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Society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819840"/>
          </a:xfrm>
          <a:ln w="18000">
            <a:solidFill>
              <a:srgbClr val="666666"/>
            </a:solidFill>
            <a:prstDash val="solid"/>
          </a:ln>
        </p:spPr>
        <p:txBody>
          <a:bodyPr lIns="63000" tIns="63000" rIns="63000" bIns="63000"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2800" dirty="0">
                <a:solidFill>
                  <a:srgbClr val="FF3333"/>
                </a:solidFill>
                <a:latin typeface="Tahoma" pitchFamily="34"/>
                <a:cs typeface="Arial" pitchFamily="34"/>
              </a:rPr>
              <a:t>Registrations fees</a:t>
            </a: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dirty="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>
              <a:buNone/>
            </a:pPr>
            <a:endParaRPr lang="en-US" b="1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b="1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b="1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b="1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 dirty="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en-US" sz="1600" dirty="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en-US" dirty="0" smtClean="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r>
              <a:rPr lang="en-US" sz="1800" dirty="0" smtClean="0">
                <a:solidFill>
                  <a:srgbClr val="0066CC"/>
                </a:solidFill>
                <a:latin typeface="Tahoma" pitchFamily="34"/>
              </a:rPr>
              <a:t>In </a:t>
            </a:r>
            <a:r>
              <a:rPr lang="en-US" sz="1800" dirty="0">
                <a:solidFill>
                  <a:srgbClr val="0066CC"/>
                </a:solidFill>
                <a:latin typeface="Tahoma" pitchFamily="34"/>
              </a:rPr>
              <a:t>addition for attendees</a:t>
            </a:r>
          </a:p>
          <a:p>
            <a:pPr lvl="0">
              <a:buNone/>
            </a:pPr>
            <a:endParaRPr lang="en-US" sz="1050" dirty="0">
              <a:solidFill>
                <a:srgbClr val="000000"/>
              </a:solidFill>
              <a:latin typeface="Tahoma" pitchFamily="34"/>
            </a:endParaRPr>
          </a:p>
          <a:p>
            <a:pPr lvl="0" algn="just">
              <a:buNone/>
            </a:pPr>
            <a:r>
              <a:rPr lang="en-US" sz="1600" b="1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Lunches</a:t>
            </a:r>
            <a:r>
              <a:rPr lang="en-US" sz="16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: a list of a large number of restaurants very close to the conference venue will be provided.</a:t>
            </a:r>
          </a:p>
          <a:p>
            <a:pPr lvl="0" algn="just">
              <a:buNone/>
            </a:pPr>
            <a:r>
              <a:rPr lang="en-US" sz="16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A paying option (80 euros), will be arranged for the participants who prefer to have on-site lunches all along the conference.</a:t>
            </a:r>
          </a:p>
          <a:p>
            <a:pPr lvl="0">
              <a:buNone/>
            </a:pPr>
            <a:endParaRPr lang="en-US" sz="1050" dirty="0">
              <a:solidFill>
                <a:srgbClr val="000000"/>
              </a:solidFill>
              <a:latin typeface="Tahoma" pitchFamily="34"/>
            </a:endParaRPr>
          </a:p>
          <a:p>
            <a:pPr lvl="0" algn="just">
              <a:buNone/>
            </a:pPr>
            <a:r>
              <a:rPr lang="en-US" sz="1600" b="1" spc="-20" dirty="0">
                <a:solidFill>
                  <a:srgbClr val="000000"/>
                </a:solidFill>
                <a:latin typeface="Tahoma" pitchFamily="34"/>
              </a:rPr>
              <a:t>Accommodation</a:t>
            </a:r>
            <a:r>
              <a:rPr lang="en-US" sz="1600" spc="-20" dirty="0">
                <a:solidFill>
                  <a:srgbClr val="000000"/>
                </a:solidFill>
                <a:latin typeface="Tahoma" pitchFamily="34"/>
              </a:rPr>
              <a:t>: a list of a large number of hotels very close to the conference venue will be provided.</a:t>
            </a:r>
          </a:p>
          <a:p>
            <a:pPr lvl="0">
              <a:buNone/>
            </a:pPr>
            <a:endParaRPr lang="en-US" sz="105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en-US" sz="1600" b="1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Optional pre-conference tour: </a:t>
            </a:r>
            <a:r>
              <a:rPr lang="en-US" sz="16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a trip in Loire valley scheduled during the previous week-end.</a:t>
            </a:r>
          </a:p>
          <a:p>
            <a:pPr lvl="0">
              <a:buNone/>
            </a:pPr>
            <a:endParaRPr lang="en-US" sz="1050" dirty="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lvl="0" algn="just">
              <a:buNone/>
            </a:pPr>
            <a:r>
              <a:rPr lang="en-US" sz="1600" b="1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Optional Accompanying program: </a:t>
            </a:r>
            <a:r>
              <a:rPr lang="en-US" sz="16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accompanying persons will have the opportunity to join the conference at certain times (possibility to purchase full package or separate ticket): welcome reception, gala dinner, conference excursion. The LOC will provide a list of activities, information and contacts for atypical visits of the city and monuments, museums, </a:t>
            </a:r>
            <a:r>
              <a:rPr lang="en-US" sz="1600" dirty="0" err="1">
                <a:solidFill>
                  <a:srgbClr val="000000"/>
                </a:solidFill>
                <a:latin typeface="Tahoma" pitchFamily="34"/>
                <a:cs typeface="Arial" pitchFamily="34"/>
              </a:rPr>
              <a:t>french</a:t>
            </a:r>
            <a:r>
              <a:rPr lang="en-US" sz="1600" dirty="0">
                <a:solidFill>
                  <a:srgbClr val="000000"/>
                </a:solidFill>
                <a:latin typeface="Tahoma" pitchFamily="34"/>
                <a:cs typeface="Arial" pitchFamily="34"/>
              </a:rPr>
              <a:t> cooking classes, wine tasting...</a:t>
            </a:r>
          </a:p>
          <a:p>
            <a:pPr lvl="0">
              <a:buNone/>
            </a:pPr>
            <a:endParaRPr lang="en-US" sz="1600" dirty="0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20232" y="979070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de-DE" sz="1600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Registration </a:t>
            </a:r>
            <a:r>
              <a:rPr lang="de-DE" sz="1600" dirty="0" err="1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fees</a:t>
            </a:r>
            <a:r>
              <a:rPr lang="de-DE" sz="1600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 smtClean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include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admission</a:t>
            </a: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all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scientific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sessions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exhibition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material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for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attendees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: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registration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material (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bag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,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note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-pad,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pen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),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conference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paper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program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, electronic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conference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proceeding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Welcome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reception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coffee</a:t>
            </a: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-breaks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2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wine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&amp;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cheese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1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gala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dinner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1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conference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excursion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285750" lvl="0" indent="-285750" hangingPunct="0"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1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year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membership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at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IRMMW-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THz</a:t>
            </a:r>
            <a:r>
              <a:rPr lang="de-DE" sz="1600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Soc</a:t>
            </a:r>
            <a:r>
              <a:rPr lang="de-DE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</a:t>
            </a:r>
            <a:endParaRPr lang="de-DE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</p:txBody>
      </p:sp>
      <p:pic>
        <p:nvPicPr>
          <p:cNvPr id="3074" name="Picture 2" descr="D:\regi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025227"/>
            <a:ext cx="36766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819840"/>
          </a:xfrm>
          <a:ln w="18000">
            <a:solidFill>
              <a:srgbClr val="666666"/>
            </a:solidFill>
            <a:prstDash val="solid"/>
          </a:ln>
        </p:spPr>
        <p:txBody>
          <a:bodyPr lIns="63000" tIns="63000" rIns="63000" bIns="63000"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2200">
                <a:solidFill>
                  <a:srgbClr val="FF3333"/>
                </a:solidFill>
                <a:latin typeface="Tahoma" pitchFamily="34"/>
                <a:cs typeface="Arial" pitchFamily="34"/>
              </a:rPr>
              <a:t>Sponsors &amp; Exhibitors</a:t>
            </a:r>
          </a:p>
          <a:p>
            <a:pPr lvl="0">
              <a:buNone/>
            </a:pPr>
            <a:endParaRPr lang="en-US" sz="1000">
              <a:solidFill>
                <a:srgbClr val="5E11A6"/>
              </a:solidFill>
              <a:latin typeface="Arial" pitchFamily="34"/>
              <a:cs typeface="Arial" pitchFamily="34"/>
            </a:endParaRPr>
          </a:p>
          <a:p>
            <a:pPr lvl="0">
              <a:buNone/>
            </a:pPr>
            <a:r>
              <a:rPr lang="en-US" sz="1800">
                <a:solidFill>
                  <a:srgbClr val="0066CC"/>
                </a:solidFill>
                <a:latin typeface="Tahoma" pitchFamily="34"/>
                <a:cs typeface="Arial" pitchFamily="34"/>
              </a:rPr>
              <a:t>Public sector &amp; academic sponsors</a:t>
            </a:r>
          </a:p>
          <a:p>
            <a:pPr lvl="0">
              <a:buNone/>
            </a:pPr>
            <a:endParaRPr lang="en-US" sz="600">
              <a:solidFill>
                <a:srgbClr val="5E11A6"/>
              </a:solidFill>
              <a:latin typeface="Tahoma" pitchFamily="34"/>
              <a:cs typeface="Arial" pitchFamily="34"/>
            </a:endParaRPr>
          </a:p>
          <a:p>
            <a:pPr lvl="0"/>
            <a:r>
              <a:rPr lang="en-US" sz="1600">
                <a:solidFill>
                  <a:srgbClr val="0066CC"/>
                </a:solidFill>
                <a:latin typeface="Tahoma" pitchFamily="34"/>
              </a:rPr>
              <a:t>Société Française de Physique (SFP)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IEEE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European Physical Society (EPS)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University Paris 7 (René Diderot)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Ecole Normale Supérieure, Paris,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University Paris 6 (Pierre et Marie Curie)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Region Ile de France - City of Paris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Ministry of Foreign Affairs - DGA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E.U.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Agence Nationale de la Recherche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CNRS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C'Nano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ONERA (French aeronautics, space and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defense research lab)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GDR (Groupement de Recherche) "THz-MIR"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Board of Education of Université la Sorbonne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Institut d'Astrophysique de Paris (IAP)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Conservatoire des Arts et Métiers (CNAM)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Institut d'Electronique de France (IEF, Orsay)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LPN, CNRS (Marcoussis)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Institut d'Optique (Palaiseau)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University Paris 13 - University Montpellier 2</a:t>
            </a:r>
          </a:p>
          <a:p>
            <a:pPr lvl="0"/>
            <a:r>
              <a:rPr lang="en-US" sz="1600">
                <a:solidFill>
                  <a:srgbClr val="000000"/>
                </a:solidFill>
                <a:latin typeface="Tahoma" pitchFamily="34"/>
              </a:rPr>
              <a:t>University de Savoie - University of Dunkerque</a:t>
            </a: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92000" y="871200"/>
            <a:ext cx="4356000" cy="6262920"/>
          </a:xfrm>
          <a:prstGeom prst="rect">
            <a:avLst/>
          </a:prstGeom>
          <a:noFill/>
          <a:ln w="18000">
            <a:solidFill>
              <a:srgbClr val="808080"/>
            </a:solidFill>
            <a:prstDash val="solid"/>
          </a:ln>
        </p:spPr>
        <p:txBody>
          <a:bodyPr vert="horz" wrap="none" lIns="99000" tIns="54000" rIns="99000" bIns="54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-BoldMT" pitchFamily="2"/>
                <a:cs typeface="Arial-BoldMT" pitchFamily="2"/>
              </a:rPr>
              <a:t>Industrial sponsors and/or exhibitors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solidFill>
                <a:srgbClr val="5E11A7"/>
              </a:solidFill>
              <a:latin typeface="Tahoma" pitchFamily="34"/>
              <a:ea typeface="ArialMT" pitchFamily="34"/>
              <a:cs typeface="ArialMT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MT" pitchFamily="34"/>
                <a:cs typeface="ArialMT" pitchFamily="34"/>
              </a:rPr>
              <a:t>Thales</a:t>
            </a: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, worldwide electronics group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specializing in aerospace, defense 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information technology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Lakeshore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ANRISTU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Menlo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Toptica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REM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Springer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Coherent,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TeraVision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ALPES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Cascade Technologies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Hamamatsu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Newport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Spectra Physics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Roper Scientific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Lyted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LETI, Grenoble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…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solidFill>
                <a:srgbClr val="5E11A7"/>
              </a:solidFill>
              <a:latin typeface="Arial" pitchFamily="34"/>
              <a:ea typeface="ArialMT" pitchFamily="34"/>
              <a:cs typeface="ArialMT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solidFill>
                <a:srgbClr val="5E11A7"/>
              </a:solidFill>
              <a:latin typeface="ArialMT" pitchFamily="34"/>
              <a:ea typeface="ArialMT" pitchFamily="34"/>
              <a:cs typeface="ArialMT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solidFill>
                <a:srgbClr val="5E11A7"/>
              </a:solidFill>
              <a:latin typeface="ArialMT" pitchFamily="34"/>
              <a:ea typeface="ArialMT" pitchFamily="34"/>
              <a:cs typeface="ArialMT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200" b="0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ArialMT" pitchFamily="34"/>
              <a:cs typeface="ArialM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970501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x-none">
                <a:solidFill>
                  <a:srgbClr val="FF3333"/>
                </a:solidFill>
                <a:latin typeface="Tahoma" pitchFamily="34"/>
              </a:rPr>
              <a:t> Last but not least, Paris is</a:t>
            </a:r>
          </a:p>
          <a:p>
            <a:pPr lvl="0">
              <a:buNone/>
            </a:pPr>
            <a:endParaRPr lang="x-none" sz="1000">
              <a:solidFill>
                <a:srgbClr val="5E11A6"/>
              </a:solidFill>
              <a:latin typeface="Tahoma" pitchFamily="34"/>
            </a:endParaRPr>
          </a:p>
          <a:p>
            <a:pPr lvl="0">
              <a:buSzPct val="80000"/>
              <a:buChar char="✔"/>
            </a:pPr>
            <a:r>
              <a:rPr lang="de-DE" sz="1800" dirty="0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A </a:t>
            </a:r>
            <a:r>
              <a:rPr lang="de-DE" sz="1800" dirty="0" err="1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major</a:t>
            </a:r>
            <a:r>
              <a:rPr lang="de-DE" sz="1800" dirty="0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 </a:t>
            </a:r>
            <a:r>
              <a:rPr lang="de-DE" sz="1800" dirty="0" err="1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cultural</a:t>
            </a:r>
            <a:r>
              <a:rPr lang="de-DE" sz="1800" dirty="0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 </a:t>
            </a:r>
            <a:r>
              <a:rPr lang="de-DE" sz="1800" dirty="0" err="1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destination</a:t>
            </a:r>
            <a:endParaRPr lang="de-DE" sz="1800" dirty="0">
              <a:solidFill>
                <a:srgbClr val="0066CC"/>
              </a:solidFill>
              <a:latin typeface="Tahoma" pitchFamily="34"/>
              <a:cs typeface="Times New Roman" pitchFamily="18"/>
            </a:endParaRPr>
          </a:p>
          <a:p>
            <a:pPr lvl="1"/>
            <a:r>
              <a:rPr lang="en-GB" sz="1800" dirty="0">
                <a:latin typeface="Tahoma" pitchFamily="34"/>
                <a:cs typeface="Times New Roman" pitchFamily="18"/>
              </a:rPr>
              <a:t>149 museums</a:t>
            </a:r>
          </a:p>
          <a:p>
            <a:pPr lvl="1"/>
            <a:r>
              <a:rPr lang="en-GB" sz="1800" dirty="0">
                <a:latin typeface="Tahoma" pitchFamily="34"/>
                <a:cs typeface="Times New Roman" pitchFamily="18"/>
              </a:rPr>
              <a:t>30 monuments</a:t>
            </a:r>
          </a:p>
          <a:p>
            <a:pPr lvl="1"/>
            <a:r>
              <a:rPr lang="en-GB" sz="1800" dirty="0">
                <a:latin typeface="Tahoma" pitchFamily="34"/>
                <a:cs typeface="Times New Roman" pitchFamily="18"/>
              </a:rPr>
              <a:t>4 operas	</a:t>
            </a:r>
          </a:p>
          <a:p>
            <a:pPr lvl="1"/>
            <a:r>
              <a:rPr lang="en-GB" sz="1800" dirty="0">
                <a:latin typeface="Tahoma" pitchFamily="34"/>
                <a:cs typeface="Times New Roman" pitchFamily="18"/>
              </a:rPr>
              <a:t>200 illuminated b</a:t>
            </a:r>
            <a:r>
              <a:rPr lang="en-GB" sz="1800" dirty="0">
                <a:latin typeface="Tahoma" pitchFamily="34"/>
              </a:rPr>
              <a:t>uildings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latin typeface="Tahoma" pitchFamily="34"/>
                <a:cs typeface="Times New Roman" pitchFamily="18"/>
              </a:rPr>
              <a:t>numerous architectural</a:t>
            </a:r>
          </a:p>
          <a:p>
            <a:pPr marL="540000" lvl="1" indent="0">
              <a:spcAft>
                <a:spcPts val="0"/>
              </a:spcAft>
              <a:buNone/>
            </a:pPr>
            <a:r>
              <a:rPr lang="en-US" sz="1800" dirty="0" smtClean="0">
                <a:latin typeface="Tahoma" pitchFamily="34"/>
                <a:cs typeface="Times New Roman" pitchFamily="18"/>
              </a:rPr>
              <a:t>     achievements</a:t>
            </a:r>
            <a:endParaRPr lang="en-US" sz="1800" dirty="0">
              <a:latin typeface="Tahoma" pitchFamily="34"/>
              <a:cs typeface="Times New Roman" pitchFamily="18"/>
            </a:endParaRPr>
          </a:p>
          <a:p>
            <a:pPr marL="540000" lvl="1" indent="0">
              <a:spcAft>
                <a:spcPts val="0"/>
              </a:spcAft>
              <a:buNone/>
            </a:pPr>
            <a:endParaRPr lang="en-US" sz="1000" dirty="0">
              <a:latin typeface="Tahoma" pitchFamily="34"/>
              <a:cs typeface="Times New Roman" pitchFamily="18"/>
            </a:endParaRPr>
          </a:p>
          <a:p>
            <a:pPr lvl="1"/>
            <a:r>
              <a:rPr lang="en-US" sz="1800" dirty="0">
                <a:latin typeface="Tahoma" pitchFamily="34"/>
                <a:cs typeface="Times New Roman" pitchFamily="18"/>
              </a:rPr>
              <a:t>426 Parks &amp; Gardens</a:t>
            </a:r>
          </a:p>
          <a:p>
            <a:pPr lvl="0">
              <a:buSzPct val="80000"/>
              <a:buChar char="✔"/>
            </a:pPr>
            <a:r>
              <a:rPr lang="fr-FR" sz="1800" dirty="0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A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gastronomic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  <a:cs typeface="Times New Roman" pitchFamily="18"/>
              </a:rPr>
              <a:t> destination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0000" y="366480"/>
            <a:ext cx="3240000" cy="276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760" y="4428720"/>
            <a:ext cx="5016240" cy="31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000" y="4644000"/>
            <a:ext cx="4680000" cy="2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963240" y="540000"/>
            <a:ext cx="2804760" cy="38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59280" y="360000"/>
            <a:ext cx="9359640" cy="66600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en-US" b="1">
              <a:solidFill>
                <a:srgbClr val="FF3333"/>
              </a:solidFill>
              <a:latin typeface="Tahoma" pitchFamily="34"/>
            </a:endParaRPr>
          </a:p>
          <a:p>
            <a:pPr lvl="0" algn="ctr">
              <a:buNone/>
            </a:pPr>
            <a:r>
              <a:rPr lang="en-US" b="1">
                <a:solidFill>
                  <a:srgbClr val="FF3333"/>
                </a:solidFill>
                <a:latin typeface="Tahoma" pitchFamily="34"/>
              </a:rPr>
              <a:t>Summary of the merits of Paris for 2019</a:t>
            </a:r>
          </a:p>
          <a:p>
            <a:pPr lvl="0">
              <a:buNone/>
            </a:pPr>
            <a:endParaRPr lang="en-US" sz="1800">
              <a:latin typeface="Tahoma" pitchFamily="34"/>
            </a:endParaRPr>
          </a:p>
          <a:p>
            <a:pPr lvl="0">
              <a:buNone/>
            </a:pPr>
            <a:endParaRPr lang="en-US" sz="1800">
              <a:latin typeface="Tahoma" pitchFamily="34"/>
            </a:endParaRPr>
          </a:p>
          <a:p>
            <a:pPr lvl="0" algn="ctr">
              <a:buNone/>
            </a:pPr>
            <a:r>
              <a:rPr lang="en-US" sz="1800">
                <a:solidFill>
                  <a:srgbClr val="0066CC"/>
                </a:solidFill>
                <a:latin typeface="Tahoma" pitchFamily="34"/>
              </a:rPr>
              <a:t>Paris offers many advantages to welcome the 2019-IRMMW THz conference:</a:t>
            </a:r>
          </a:p>
          <a:p>
            <a:pPr lvl="0">
              <a:buNone/>
            </a:pPr>
            <a:endParaRPr lang="en-US" sz="1800">
              <a:latin typeface="Tahoma" pitchFamily="34"/>
            </a:endParaRPr>
          </a:p>
          <a:p>
            <a:pPr lvl="0">
              <a:buNone/>
            </a:pPr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The attraction of one of the most beautiful and exciting cities in the world  </a:t>
            </a:r>
          </a:p>
          <a:p>
            <a:pPr lvl="0"/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An easy access Conference venue</a:t>
            </a:r>
          </a:p>
          <a:p>
            <a:pPr lvl="0"/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An exceptional Conference venue at reasonable cost</a:t>
            </a:r>
          </a:p>
          <a:p>
            <a:pPr lvl="0"/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A venue with a lay-out well-suited to the format of the conference</a:t>
            </a:r>
          </a:p>
          <a:p>
            <a:pPr lvl="0"/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A skilled LOC, experienced in conference organization</a:t>
            </a:r>
          </a:p>
          <a:p>
            <a:pPr lvl="0"/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An opportunity to reach a wider scientific community</a:t>
            </a:r>
          </a:p>
          <a:p>
            <a:pPr lvl="0"/>
            <a:endParaRPr lang="en-US" sz="1800">
              <a:latin typeface="Tahoma" pitchFamily="34"/>
            </a:endParaRPr>
          </a:p>
          <a:p>
            <a:pPr lvl="0"/>
            <a:r>
              <a:rPr lang="en-US" sz="1800">
                <a:latin typeface="Tahoma" pitchFamily="34"/>
              </a:rPr>
              <a:t>A wide list of sponsors, public, academic and industrial, liable to provide substantial financial support and to contribute to the success of the 2019 conference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5928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>
              <a:buNone/>
            </a:pPr>
            <a:endParaRPr lang="en-US" sz="2400">
              <a:solidFill>
                <a:srgbClr val="5E11A6"/>
              </a:solidFill>
            </a:endParaRPr>
          </a:p>
          <a:p>
            <a:pPr lvl="0" algn="ctr">
              <a:buNone/>
            </a:pPr>
            <a:r>
              <a:rPr lang="en-US" sz="2400">
                <a:solidFill>
                  <a:srgbClr val="0066CC"/>
                </a:solidFill>
                <a:latin typeface="Tahoma" pitchFamily="34"/>
              </a:rPr>
              <a:t>Thank you for your attention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59280" y="360000"/>
            <a:ext cx="936072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fr-FR" sz="2200" dirty="0">
                <a:solidFill>
                  <a:srgbClr val="FF3333"/>
                </a:solidFill>
                <a:latin typeface="Tahoma" pitchFamily="34"/>
              </a:rPr>
              <a:t>ANNEX 1</a:t>
            </a:r>
          </a:p>
          <a:p>
            <a:pPr lvl="0">
              <a:buNone/>
            </a:pPr>
            <a:endParaRPr lang="fr-FR" sz="1800" dirty="0">
              <a:solidFill>
                <a:srgbClr val="000000"/>
              </a:solidFill>
              <a:latin typeface="Tahoma" pitchFamily="34"/>
            </a:endParaRPr>
          </a:p>
          <a:p>
            <a:pPr lvl="0" algn="ctr">
              <a:buNone/>
            </a:pPr>
            <a:r>
              <a:rPr lang="fr-FR" dirty="0">
                <a:solidFill>
                  <a:srgbClr val="0066CC"/>
                </a:solidFill>
                <a:latin typeface="Tahoma" pitchFamily="34"/>
              </a:rPr>
              <a:t>Contact information</a:t>
            </a:r>
          </a:p>
          <a:p>
            <a:pPr lvl="0">
              <a:buNone/>
            </a:pPr>
            <a:endParaRPr lang="fr-FR" sz="10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 dirty="0">
                <a:solidFill>
                  <a:srgbClr val="000000"/>
                </a:solidFill>
                <a:latin typeface="Tahoma" pitchFamily="34"/>
              </a:rPr>
              <a:t>Prof Carlo SIRTORI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Directeur du laboratoire Matériaux et Phénomènes Quantiques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Université Paris-Diderot - Paris7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Bâtiment Condorcet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Case courrier 7021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75205 Paris cedex 13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  <a:hlinkClick r:id="rId3"/>
              </a:rPr>
              <a:t>carlo.sirtori@univ-paris-diderot.fr</a:t>
            </a:r>
          </a:p>
          <a:p>
            <a:pPr lvl="0">
              <a:buNone/>
            </a:pPr>
            <a:endParaRPr lang="fr-FR" sz="10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 dirty="0">
                <a:solidFill>
                  <a:srgbClr val="000000"/>
                </a:solidFill>
                <a:latin typeface="Tahoma" pitchFamily="34"/>
              </a:rPr>
              <a:t>Prof Jérôme TIGNON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UPMC</a:t>
            </a:r>
          </a:p>
          <a:p>
            <a:pPr lvl="0">
              <a:buNone/>
            </a:pPr>
            <a:r>
              <a:rPr lang="fr-FR" sz="1600" dirty="0" smtClean="0">
                <a:solidFill>
                  <a:srgbClr val="000000"/>
                </a:solidFill>
                <a:latin typeface="Tahoma" pitchFamily="34"/>
              </a:rPr>
              <a:t>Directeur du Laboratoire 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Pierre </a:t>
            </a:r>
            <a:r>
              <a:rPr lang="fr-FR" sz="1600" dirty="0" err="1">
                <a:solidFill>
                  <a:srgbClr val="000000"/>
                </a:solidFill>
                <a:latin typeface="Tahoma" pitchFamily="34"/>
              </a:rPr>
              <a:t>Aigrain</a:t>
            </a:r>
            <a:endParaRPr lang="fr-FR" sz="16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École Normale Supérieure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24 rue Lhomond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75005 Paris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  <a:hlinkClick r:id="rId4"/>
              </a:rPr>
              <a:t>jerome.tignon@lpa.ens.fr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+33 (0)6 16 92 86 63</a:t>
            </a:r>
          </a:p>
          <a:p>
            <a:pPr lvl="0">
              <a:buNone/>
            </a:pPr>
            <a:endParaRPr lang="fr-FR" sz="10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 dirty="0">
                <a:solidFill>
                  <a:srgbClr val="000000"/>
                </a:solidFill>
                <a:latin typeface="Tahoma" pitchFamily="34"/>
              </a:rPr>
              <a:t>Dr Armelle Guilloux</a:t>
            </a:r>
          </a:p>
          <a:p>
            <a:pPr lvl="0">
              <a:buNone/>
            </a:pPr>
            <a:r>
              <a:rPr lang="fr-FR" sz="1600" dirty="0" err="1">
                <a:solidFill>
                  <a:srgbClr val="000000"/>
                </a:solidFill>
                <a:latin typeface="Tahoma" pitchFamily="34"/>
              </a:rPr>
              <a:t>ellipse&amp;co</a:t>
            </a:r>
            <a:endParaRPr lang="fr-FR" sz="16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  <a:hlinkClick r:id="rId5"/>
              </a:rPr>
              <a:t>www.ellipseco.fr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  <a:hlinkClick r:id="rId6"/>
              </a:rPr>
              <a:t>armelle.guilloux@ellipseco.fr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+33 (0)6 12 53 66 28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360000" y="321120"/>
            <a:ext cx="9359640" cy="67204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fr-FR" sz="2200">
                <a:solidFill>
                  <a:srgbClr val="FF3333"/>
                </a:solidFill>
                <a:latin typeface="Tahoma" pitchFamily="34"/>
                <a:cs typeface="Arial" pitchFamily="34"/>
              </a:rPr>
              <a:t>1. Welcome to Paris</a:t>
            </a:r>
          </a:p>
          <a:p>
            <a:pPr marL="0" lvl="0" indent="0" algn="l">
              <a:buNone/>
            </a:pPr>
            <a:endParaRPr lang="fr-FR" sz="1000">
              <a:solidFill>
                <a:srgbClr val="FF3333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r>
              <a:rPr lang="fr-FR" sz="1800" spc="-20">
                <a:solidFill>
                  <a:srgbClr val="0066CC"/>
                </a:solidFill>
                <a:latin typeface="Tahoma" pitchFamily="34"/>
                <a:cs typeface="Arial" pitchFamily="34"/>
              </a:rPr>
              <a:t>Accessibility, riche range of accommodation, cultural dynamism... Paris is the place to meet!</a:t>
            </a: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 sz="1800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r>
              <a:rPr lang="fr-FR" sz="1800">
                <a:solidFill>
                  <a:srgbClr val="000000"/>
                </a:solidFill>
                <a:latin typeface="Tahoma" pitchFamily="34"/>
                <a:cs typeface="Arial" pitchFamily="34"/>
              </a:rPr>
              <a:t> </a:t>
            </a:r>
          </a:p>
          <a:p>
            <a:pPr marL="0" lvl="0" indent="0" algn="l">
              <a:buNone/>
            </a:pPr>
            <a:endParaRPr lang="fr-FR" sz="180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 sz="1800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>
              <a:solidFill>
                <a:srgbClr val="FF3333"/>
              </a:solidFill>
              <a:latin typeface="Arial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>
              <a:solidFill>
                <a:srgbClr val="FF3333"/>
              </a:solidFill>
              <a:latin typeface="Arial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>
              <a:solidFill>
                <a:srgbClr val="FF3333"/>
              </a:solidFill>
              <a:latin typeface="Arial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>
              <a:solidFill>
                <a:srgbClr val="FF3333"/>
              </a:solidFill>
              <a:latin typeface="Arial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>
              <a:solidFill>
                <a:srgbClr val="FF3333"/>
              </a:solidFill>
              <a:latin typeface="Arial" pitchFamily="34"/>
              <a:cs typeface="Arial" pitchFamily="34"/>
            </a:endParaRPr>
          </a:p>
          <a:p>
            <a:pPr marL="0" lvl="0" indent="0" algn="l">
              <a:buNone/>
            </a:pPr>
            <a:endParaRPr lang="fr-FR">
              <a:solidFill>
                <a:srgbClr val="FF3333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0000" y="1260000"/>
            <a:ext cx="3780000" cy="5786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solidFill>
                <a:srgbClr val="0066CC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</a:t>
            </a:r>
            <a:r>
              <a:rPr lang="fr-FR" sz="1800" b="1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Paris</a:t>
            </a:r>
            <a:r>
              <a:rPr lang="fr-FR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, at the heart of Europe, is 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 connected city with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000" b="0" i="0" u="none" strike="noStrike" kern="120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- 2 international airports (Paris  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  </a:t>
            </a:r>
            <a:r>
              <a:rPr lang="fr-FR" sz="1800" b="0" i="0" u="none" strike="noStrike" kern="1200" spc="-3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Charles-de-Gaulle and Paris Orly)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000" b="0" i="0" u="none" strike="noStrike" kern="120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- an extensive rail network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solidFill>
                <a:srgbClr val="0066CC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</a:t>
            </a:r>
            <a:r>
              <a:rPr lang="fr-FR" sz="1800" b="1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France</a:t>
            </a:r>
            <a:r>
              <a:rPr lang="fr-FR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is an easy entrance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country with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000" b="0" i="0" u="none" strike="noStrike" kern="1200">
              <a:ln>
                <a:noFill/>
              </a:ln>
              <a:solidFill>
                <a:srgbClr val="0066CC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- more than 60 countries exempt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  from a visa process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000" b="0" i="0" u="none" strike="noStrike" kern="120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- an easy visa process for other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  nationalities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solidFill>
                <a:srgbClr val="0066CC"/>
              </a:solidFill>
              <a:latin typeface="Tahoma" pitchFamily="34"/>
              <a:ea typeface="Arial" pitchFamily="34"/>
              <a:cs typeface="Arial" pitchFamily="3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4399" y="1260000"/>
            <a:ext cx="5655600" cy="5760000"/>
          </a:xfrm>
          <a:prstGeom prst="rect">
            <a:avLst/>
          </a:prstGeom>
          <a:noFill/>
          <a:ln w="18360">
            <a:solidFill>
              <a:srgbClr val="666666"/>
            </a:solidFill>
            <a:prstDash val="solid"/>
          </a:ln>
        </p:spPr>
      </p:pic>
      <p:sp>
        <p:nvSpPr>
          <p:cNvPr id="5" name="Forme libre 4"/>
          <p:cNvSpPr/>
          <p:nvPr/>
        </p:nvSpPr>
        <p:spPr>
          <a:xfrm>
            <a:off x="6023160" y="4156200"/>
            <a:ext cx="240840" cy="2721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17640">
            <a:solidFill>
              <a:srgbClr val="FF0000"/>
            </a:solidFill>
            <a:prstDash val="solid"/>
          </a:ln>
        </p:spPr>
        <p:txBody>
          <a:bodyPr vert="horz" wrap="none" lIns="9000" tIns="9000" rIns="9000" bIns="9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59280" y="360000"/>
            <a:ext cx="9359640" cy="67564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sz="2200">
                <a:solidFill>
                  <a:srgbClr val="FF3333"/>
                </a:solidFill>
                <a:latin typeface="Tahoma" pitchFamily="34"/>
              </a:rPr>
              <a:t>ANNEX 2</a:t>
            </a:r>
          </a:p>
          <a:p>
            <a:pPr lvl="0">
              <a:buNone/>
            </a:pPr>
            <a:r>
              <a:rPr lang="en-US" i="1">
                <a:solidFill>
                  <a:srgbClr val="0066CC"/>
                </a:solidFill>
                <a:latin typeface="Tahoma" pitchFamily="34"/>
              </a:rPr>
              <a:t>ellipse&amp;co</a:t>
            </a:r>
            <a:r>
              <a:rPr lang="en-US">
                <a:solidFill>
                  <a:srgbClr val="0066CC"/>
                </a:solidFill>
                <a:latin typeface="Tahoma" pitchFamily="34"/>
              </a:rPr>
              <a:t>, company presentation - </a:t>
            </a:r>
            <a:r>
              <a:rPr lang="en-US" sz="1600">
                <a:solidFill>
                  <a:srgbClr val="000000"/>
                </a:solidFill>
                <a:latin typeface="Tahoma" pitchFamily="34"/>
                <a:hlinkClick r:id="rId3"/>
              </a:rPr>
              <a:t>www.ellipseco.fr</a:t>
            </a:r>
          </a:p>
          <a:p>
            <a:pPr lvl="0">
              <a:buNone/>
            </a:pPr>
            <a:endParaRPr lang="en-US" sz="100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r>
              <a:rPr lang="en-US" sz="1800">
                <a:solidFill>
                  <a:srgbClr val="000000"/>
                </a:solidFill>
                <a:latin typeface="Tahoma" pitchFamily="34"/>
              </a:rPr>
              <a:t>Our services include</a:t>
            </a:r>
          </a:p>
          <a:p>
            <a:pPr lvl="0">
              <a:buNone/>
            </a:pPr>
            <a:r>
              <a:rPr lang="en-US" sz="600">
                <a:solidFill>
                  <a:srgbClr val="000000"/>
                </a:solidFill>
                <a:latin typeface="Tahoma" pitchFamily="34"/>
              </a:rPr>
              <a:t> </a:t>
            </a:r>
          </a:p>
          <a:p>
            <a:pPr lvl="0"/>
            <a:r>
              <a:rPr lang="en-US" sz="1600">
                <a:solidFill>
                  <a:srgbClr val="0066CC"/>
                </a:solidFill>
                <a:latin typeface="Tahoma" pitchFamily="34"/>
              </a:rPr>
              <a:t>The definition and the implementation of all the tasks</a:t>
            </a:r>
          </a:p>
          <a:p>
            <a:pPr lvl="0">
              <a:buNone/>
            </a:pPr>
            <a:r>
              <a:rPr lang="en-US" sz="1600">
                <a:solidFill>
                  <a:srgbClr val="0066CC"/>
                </a:solidFill>
                <a:latin typeface="Tahoma" pitchFamily="34"/>
              </a:rPr>
              <a:t>       necessary for the success of the event as</a:t>
            </a: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en-US" sz="1000">
              <a:solidFill>
                <a:srgbClr val="0066CC"/>
              </a:solidFill>
              <a:latin typeface="Tahoma" pitchFamily="34"/>
            </a:endParaRPr>
          </a:p>
          <a:p>
            <a:pPr lvl="0"/>
            <a:r>
              <a:rPr lang="en-US" sz="1600">
                <a:solidFill>
                  <a:srgbClr val="0066CC"/>
                </a:solidFill>
                <a:latin typeface="Tahoma" pitchFamily="34"/>
              </a:rPr>
              <a:t>The supply of a functional dedicated website including a powerful tool</a:t>
            </a:r>
          </a:p>
          <a:p>
            <a:pPr lvl="0">
              <a:buNone/>
            </a:pPr>
            <a:endParaRPr lang="en-US" sz="1600">
              <a:solidFill>
                <a:srgbClr val="0066CC"/>
              </a:solidFill>
              <a:latin typeface="Tahoma" pitchFamily="34"/>
            </a:endParaRPr>
          </a:p>
          <a:p>
            <a:pPr lvl="0" algn="just">
              <a:buNone/>
            </a:pPr>
            <a:r>
              <a:rPr lang="en-US" sz="1600">
                <a:solidFill>
                  <a:srgbClr val="000000"/>
                </a:solidFill>
                <a:latin typeface="Tahoma" pitchFamily="34"/>
              </a:rPr>
              <a:t>        </a:t>
            </a:r>
          </a:p>
          <a:p>
            <a:pPr lvl="0" algn="just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 algn="just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 algn="just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 algn="just">
              <a:buNone/>
            </a:pPr>
            <a:endParaRPr lang="en-US" sz="160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en-US" sz="160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en-US" sz="1400">
              <a:solidFill>
                <a:srgbClr val="0066CC"/>
              </a:solidFill>
              <a:latin typeface="Tahoma" pitchFamily="34"/>
            </a:endParaRPr>
          </a:p>
          <a:p>
            <a:pPr lvl="0"/>
            <a:r>
              <a:rPr lang="en-US" sz="1600" spc="-31">
                <a:solidFill>
                  <a:srgbClr val="0066CC"/>
                </a:solidFill>
                <a:latin typeface="Tahoma" pitchFamily="34"/>
              </a:rPr>
              <a:t>An organization implemented by considering two aspects: efficiency and environment-friendly process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64000" y="2052000"/>
            <a:ext cx="8820000" cy="2304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organization of periodic LOC meetings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promotion of the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management of the relationships with participants, authors, exhibitors by email and phone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document production (flyers, conference poster, paper program...)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participation in the development of partnerships and sponsorships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management of the external service providers (tenders, comparative study, monitoring)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social program building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on-site installation arrangement in connection with the venue manager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ensure the smooth progress of the event all along the conference period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4926" y="4672440"/>
            <a:ext cx="8946145" cy="216535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For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scientific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event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organizations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,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ellipse&amp;co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uses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a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cloud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based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software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solution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provided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by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   </a:t>
            </a:r>
            <a:endParaRPr lang="de-DE" sz="16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the</a:t>
            </a:r>
            <a:r>
              <a:rPr lang="de-DE" sz="1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company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etouches</a:t>
            </a:r>
            <a:r>
              <a:rPr lang="de-DE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(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used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by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over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20,000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event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professionals)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to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manage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registration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and</a:t>
            </a:r>
            <a:r>
              <a: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    </a:t>
            </a:r>
            <a:endParaRPr lang="de-DE" sz="1600" b="0" i="0" u="none" strike="noStrike" kern="1200" smtClean="0">
              <a:ln>
                <a:noFill/>
              </a:ln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abstract</a:t>
            </a:r>
            <a:r>
              <a:rPr lang="de-DE" sz="1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submissions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  <a:hlinkClick r:id="rId4"/>
              </a:rPr>
              <a:t>http://corp.etouches.com/event-software/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600" b="0" i="0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Main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technical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features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of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the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dedicated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website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  . online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registration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and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payment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for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attendees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and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for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exhibitors</a:t>
            </a:r>
            <a:endParaRPr lang="de-DE" sz="1600" b="0" i="0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  .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confirmed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exhibitor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at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a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glance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: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possibility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to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see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the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booth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allocation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on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the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exhibition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map</a:t>
            </a:r>
            <a:endParaRPr lang="de-DE" sz="1600" b="0" i="0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  . online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abstract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submission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paper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submission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reviewing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procedure</a:t>
            </a:r>
            <a:endParaRPr lang="de-DE" sz="1600" b="0" i="0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  .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detailed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Program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and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individual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program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"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My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conference</a:t>
            </a:r>
            <a:r>
              <a:rPr lang="de-DE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"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0000" y="0"/>
            <a:ext cx="360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2200" dirty="0">
                <a:solidFill>
                  <a:srgbClr val="FF3333"/>
                </a:solidFill>
                <a:latin typeface="Tahoma" pitchFamily="34"/>
              </a:rPr>
              <a:t>2. A prestigious Conference Venue, in the center of Paris</a:t>
            </a:r>
          </a:p>
          <a:p>
            <a:pPr lvl="0">
              <a:buNone/>
            </a:pPr>
            <a:endParaRPr lang="en-US" sz="1000" dirty="0"/>
          </a:p>
          <a:p>
            <a:pPr marL="108000" indent="0" algn="l">
              <a:buNone/>
            </a:pPr>
            <a:r>
              <a:rPr lang="en-US" sz="1800" dirty="0">
                <a:latin typeface="Tahoma" pitchFamily="34"/>
              </a:rPr>
              <a:t>The conference venue, </a:t>
            </a:r>
            <a:r>
              <a:rPr lang="en-US" sz="1800" dirty="0" err="1">
                <a:solidFill>
                  <a:srgbClr val="0066CC"/>
                </a:solidFill>
                <a:latin typeface="Tahoma" pitchFamily="34"/>
              </a:rPr>
              <a:t>Maison</a:t>
            </a:r>
            <a:r>
              <a:rPr lang="en-US" sz="1800" dirty="0">
                <a:solidFill>
                  <a:srgbClr val="0066CC"/>
                </a:solidFill>
                <a:latin typeface="Tahoma" pitchFamily="34"/>
              </a:rPr>
              <a:t> de la </a:t>
            </a:r>
            <a:r>
              <a:rPr lang="en-US" sz="1800" dirty="0" err="1">
                <a:solidFill>
                  <a:srgbClr val="0066CC"/>
                </a:solidFill>
                <a:latin typeface="Tahoma" pitchFamily="34"/>
              </a:rPr>
              <a:t>Chimie</a:t>
            </a:r>
            <a:r>
              <a:rPr lang="en-US" sz="1800" dirty="0">
                <a:latin typeface="Tahoma" pitchFamily="34"/>
              </a:rPr>
              <a:t>, is located in the heart of Paris, in the 7th arrondissement, situated on the Rive Gauche (the left bank of the River Seine</a:t>
            </a:r>
            <a:r>
              <a:rPr lang="en-US" sz="1800" dirty="0" smtClean="0">
                <a:latin typeface="Tahoma" pitchFamily="34"/>
              </a:rPr>
              <a:t>).</a:t>
            </a:r>
          </a:p>
          <a:p>
            <a:pPr lvl="0" algn="just">
              <a:buNone/>
            </a:pPr>
            <a:endParaRPr lang="en-US" sz="800" dirty="0" smtClean="0">
              <a:solidFill>
                <a:srgbClr val="0066CC"/>
              </a:solidFill>
              <a:latin typeface="Tahoma" pitchFamily="34"/>
            </a:endParaRPr>
          </a:p>
          <a:p>
            <a:pPr marL="108000" indent="0" algn="l">
              <a:buNone/>
            </a:pPr>
            <a:r>
              <a:rPr lang="en-US" sz="1800" dirty="0" smtClean="0">
                <a:solidFill>
                  <a:srgbClr val="0066CC"/>
                </a:solidFill>
                <a:latin typeface="Tahoma" pitchFamily="34"/>
              </a:rPr>
              <a:t>An </a:t>
            </a:r>
            <a:r>
              <a:rPr lang="en-US" sz="1800" dirty="0">
                <a:solidFill>
                  <a:srgbClr val="0066CC"/>
                </a:solidFill>
                <a:latin typeface="Tahoma" pitchFamily="34"/>
              </a:rPr>
              <a:t>area with numerous available facilities: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31800" y="1944000"/>
            <a:ext cx="2592288" cy="523042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 Plenty of close hotels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800" b="0" i="0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18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 A wide range of restaurants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800" b="0" i="0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18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 An easy access by private </a:t>
            </a:r>
            <a:endParaRPr lang="en-US" sz="1600" b="0" i="0" u="none" strike="noStrike" kern="1200" dirty="0" smtClean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18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US" sz="1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and </a:t>
            </a:r>
            <a:r>
              <a:rPr lang="en-US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public </a:t>
            </a:r>
            <a:r>
              <a:rPr lang="en-US" sz="1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transport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  <a:ea typeface="Arial" pitchFamily="18"/>
                <a:cs typeface="Arial" pitchFamily="34"/>
              </a:rPr>
              <a:t> </a:t>
            </a:r>
            <a:r>
              <a:rPr lang="fr-FR" sz="16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(</a:t>
            </a:r>
            <a:r>
              <a:rPr lang="fr-FR" sz="16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metro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, city train, bus)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200" b="0" i="0" u="none" strike="noStrike" kern="1200" dirty="0">
              <a:ln>
                <a:noFill/>
              </a:ln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dirty="0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This </a:t>
            </a:r>
            <a:r>
              <a:rPr lang="de-DE" sz="18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area</a:t>
            </a:r>
            <a:r>
              <a:rPr lang="de-DE" sz="18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includes</a:t>
            </a:r>
            <a:r>
              <a:rPr lang="de-DE" sz="18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dirty="0" smtClean="0">
              <a:ln>
                <a:noFill/>
              </a:ln>
              <a:solidFill>
                <a:srgbClr val="0066CC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dirty="0" err="1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some</a:t>
            </a:r>
            <a:r>
              <a:rPr lang="de-DE" sz="1800" b="0" i="0" u="none" strike="noStrike" kern="1200" dirty="0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of</a:t>
            </a:r>
            <a:r>
              <a:rPr lang="de-DE" sz="18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the</a:t>
            </a:r>
            <a:r>
              <a:rPr lang="de-DE" sz="18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major</a:t>
            </a:r>
            <a:r>
              <a:rPr lang="de-DE" sz="18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endParaRPr lang="de-DE" sz="1800" b="0" i="0" u="none" strike="noStrike" kern="1200" dirty="0" smtClean="0">
              <a:ln>
                <a:noFill/>
              </a:ln>
              <a:solidFill>
                <a:srgbClr val="0066CC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dirty="0" err="1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tourist</a:t>
            </a:r>
            <a:r>
              <a:rPr lang="de-DE" sz="1800" b="0" i="0" u="none" strike="noStrike" kern="1200" dirty="0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attractions</a:t>
            </a:r>
            <a:r>
              <a:rPr lang="de-DE" sz="1800" b="0" i="0" u="none" strike="noStrike" kern="1200" dirty="0" smtClean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of</a:t>
            </a:r>
            <a:r>
              <a:rPr lang="de-DE" sz="18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Paris: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800" b="0" i="0" u="none" strike="noStrike" kern="1200" dirty="0">
              <a:ln>
                <a:noFill/>
              </a:ln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The Eiffel Tower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800" b="0" i="0" u="none" strike="noStrike" kern="1200" dirty="0">
              <a:ln>
                <a:noFill/>
              </a:ln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Hôtel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des </a:t>
            </a:r>
            <a:r>
              <a:rPr lang="de-DE" sz="1600" b="0" i="0" u="none" strike="noStrike" kern="1200" spc="-51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Invalides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800" b="0" i="0" u="none" strike="noStrike" kern="1200" spc="-51" dirty="0">
              <a:ln>
                <a:noFill/>
              </a:ln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World-</a:t>
            </a:r>
            <a:r>
              <a:rPr lang="de-DE" sz="1600" b="0" i="0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famous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museums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</a:t>
            </a:r>
            <a:endParaRPr lang="de-DE" sz="1600" b="0" i="0" u="none" strike="noStrike" kern="1200" dirty="0" smtClean="0">
              <a:ln>
                <a:noFill/>
              </a:ln>
              <a:latin typeface="Tahoma" pitchFamily="34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de-DE" sz="1600" b="0" i="0" u="none" strike="noStrike" kern="1200" dirty="0" smtClean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(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Musée </a:t>
            </a:r>
            <a:r>
              <a:rPr lang="de-DE" sz="1600" b="0" i="0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d'Orsay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, Musée </a:t>
            </a:r>
            <a:r>
              <a:rPr lang="de-DE" sz="1600" b="0" i="0" u="none" strike="noStrike" kern="1200" dirty="0" smtClean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Rodin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, </a:t>
            </a:r>
            <a:r>
              <a:rPr lang="de-DE" sz="1600" b="0" i="0" u="none" strike="noStrike" kern="1200" dirty="0" smtClean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Musée 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du </a:t>
            </a:r>
            <a:r>
              <a:rPr lang="de-DE" sz="1600" b="0" i="0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quai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Branly</a:t>
            </a:r>
            <a:r>
              <a:rPr lang="de-DE" sz="1600" b="0" i="0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...)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4088" y="1944000"/>
            <a:ext cx="6660000" cy="496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12800" y="4718219"/>
            <a:ext cx="367200" cy="87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60000"/>
            <a:ext cx="9360720" cy="65872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Maison de la Chimie: an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exceptional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location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appropriate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for a large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conference</a:t>
            </a:r>
            <a:endParaRPr lang="fr-FR" sz="1800" dirty="0">
              <a:solidFill>
                <a:srgbClr val="0066CC"/>
              </a:solidFill>
              <a:latin typeface="Tahoma" pitchFamily="34"/>
            </a:endParaRPr>
          </a:p>
          <a:p>
            <a:pPr lvl="0" algn="just">
              <a:buNone/>
            </a:pPr>
            <a:endParaRPr lang="fr-FR" sz="1000" dirty="0">
              <a:solidFill>
                <a:srgbClr val="000000"/>
              </a:solidFill>
              <a:latin typeface="Tahoma" pitchFamily="34"/>
            </a:endParaRPr>
          </a:p>
          <a:p>
            <a:pPr lvl="0" algn="just">
              <a:buNone/>
            </a:pPr>
            <a:r>
              <a:rPr lang="fr-FR" sz="1800" dirty="0">
                <a:solidFill>
                  <a:srgbClr val="000000"/>
                </a:solidFill>
                <a:latin typeface="Tahoma" pitchFamily="34"/>
              </a:rPr>
              <a:t>                               </a:t>
            </a:r>
            <a:r>
              <a:rPr lang="fr-FR" sz="1800" spc="31" dirty="0" smtClean="0">
                <a:solidFill>
                  <a:srgbClr val="000000"/>
                </a:solidFill>
                <a:latin typeface="Tahoma" pitchFamily="34"/>
              </a:rPr>
              <a:t>A </a:t>
            </a:r>
            <a:r>
              <a:rPr lang="fr-FR" sz="1800" spc="31" dirty="0" err="1">
                <a:solidFill>
                  <a:srgbClr val="000000"/>
                </a:solidFill>
                <a:latin typeface="Tahoma" pitchFamily="34"/>
              </a:rPr>
              <a:t>functional</a:t>
            </a:r>
            <a:r>
              <a:rPr lang="fr-FR" sz="1800" spc="31" dirty="0">
                <a:solidFill>
                  <a:srgbClr val="000000"/>
                </a:solidFill>
                <a:latin typeface="Tahoma" pitchFamily="34"/>
              </a:rPr>
              <a:t>, </a:t>
            </a:r>
            <a:r>
              <a:rPr lang="fr-FR" sz="1800" spc="31" dirty="0" err="1">
                <a:solidFill>
                  <a:srgbClr val="000000"/>
                </a:solidFill>
                <a:latin typeface="Tahoma" pitchFamily="34"/>
              </a:rPr>
              <a:t>welcoming</a:t>
            </a:r>
            <a:r>
              <a:rPr lang="fr-FR" sz="1800" spc="31" dirty="0">
                <a:solidFill>
                  <a:srgbClr val="000000"/>
                </a:solidFill>
                <a:latin typeface="Tahoma" pitchFamily="34"/>
              </a:rPr>
              <a:t>, </a:t>
            </a:r>
            <a:r>
              <a:rPr lang="fr-FR" sz="1800" spc="31" dirty="0" err="1">
                <a:solidFill>
                  <a:srgbClr val="000000"/>
                </a:solidFill>
                <a:latin typeface="Tahoma" pitchFamily="34"/>
              </a:rPr>
              <a:t>elegant</a:t>
            </a:r>
            <a:r>
              <a:rPr lang="fr-FR" sz="1800" spc="31" dirty="0">
                <a:solidFill>
                  <a:srgbClr val="000000"/>
                </a:solidFill>
                <a:latin typeface="Tahoma" pitchFamily="34"/>
              </a:rPr>
              <a:t>, </a:t>
            </a:r>
            <a:r>
              <a:rPr lang="fr-FR" sz="1800" spc="31" dirty="0" err="1">
                <a:solidFill>
                  <a:srgbClr val="000000"/>
                </a:solidFill>
                <a:latin typeface="Tahoma" pitchFamily="34"/>
              </a:rPr>
              <a:t>enjoyable</a:t>
            </a:r>
            <a:r>
              <a:rPr lang="fr-FR" sz="1800" spc="31" dirty="0">
                <a:solidFill>
                  <a:srgbClr val="000000"/>
                </a:solidFill>
                <a:latin typeface="Tahoma" pitchFamily="34"/>
              </a:rPr>
              <a:t> and </a:t>
            </a:r>
            <a:r>
              <a:rPr lang="fr-FR" sz="1800" spc="31" dirty="0" err="1">
                <a:solidFill>
                  <a:srgbClr val="000000"/>
                </a:solidFill>
                <a:latin typeface="Tahoma" pitchFamily="34"/>
              </a:rPr>
              <a:t>secure</a:t>
            </a:r>
            <a:r>
              <a:rPr lang="fr-FR" sz="1800" spc="31" dirty="0">
                <a:solidFill>
                  <a:srgbClr val="000000"/>
                </a:solidFill>
                <a:latin typeface="Tahoma" pitchFamily="34"/>
              </a:rPr>
              <a:t> </a:t>
            </a:r>
            <a:r>
              <a:rPr lang="fr-FR" sz="1800" spc="31" dirty="0" err="1">
                <a:solidFill>
                  <a:srgbClr val="000000"/>
                </a:solidFill>
                <a:latin typeface="Tahoma" pitchFamily="34"/>
              </a:rPr>
              <a:t>workplace</a:t>
            </a:r>
            <a:endParaRPr lang="fr-FR" sz="1800" spc="31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fr-FR" sz="1000" dirty="0">
              <a:solidFill>
                <a:srgbClr val="000000"/>
              </a:solidFill>
            </a:endParaRPr>
          </a:p>
          <a:p>
            <a:pPr lvl="0"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28 rue Saint-Dominique</a:t>
            </a: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7</a:t>
            </a:r>
            <a:r>
              <a:rPr lang="fr-FR" sz="1600" baseline="30000" dirty="0">
                <a:solidFill>
                  <a:srgbClr val="000000"/>
                </a:solidFill>
                <a:latin typeface="Tahoma" pitchFamily="34"/>
              </a:rPr>
              <a:t>th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 arrondissement, Paris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08064" y="1224000"/>
            <a:ext cx="6911936" cy="26569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solidFill>
                <a:srgbClr val="5E11A6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6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00" y="3924000"/>
            <a:ext cx="4500000" cy="298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00000" y="3880902"/>
            <a:ext cx="1620000" cy="334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i="1">
                <a:latin typeface="Tahoma" pitchFamily="34"/>
              </a:defRPr>
            </a:pPr>
            <a:r>
              <a:rPr lang="de-DE" sz="1400" b="0" i="1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Exterior</a:t>
            </a:r>
            <a:r>
              <a:rPr lang="de-DE" sz="1400" b="0" i="1" u="none" strike="noStrike" kern="1200" dirty="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400" b="0" i="1" u="none" strike="noStrike" kern="1200" dirty="0" err="1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facade</a:t>
            </a:r>
            <a:endParaRPr lang="de-DE" sz="1400" b="0" i="1" u="none" strike="noStrike" kern="1200" dirty="0">
              <a:ln>
                <a:noFill/>
              </a:ln>
              <a:latin typeface="Tahoma" pitchFamily="34"/>
              <a:ea typeface="Andale Sans UI" pitchFamily="2"/>
              <a:cs typeface="Tahoma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8000" y="3636000"/>
            <a:ext cx="1260000" cy="308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de-DE" sz="1400" b="0" i="1" u="none" strike="noStrike" kern="1200">
                <a:ln>
                  <a:noFill/>
                </a:ln>
                <a:latin typeface="Tahoma" pitchFamily="34"/>
                <a:ea typeface="Andale Sans UI" pitchFamily="2"/>
                <a:cs typeface="Tahoma" pitchFamily="2"/>
              </a:rPr>
              <a:t>Courtyard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56336" y="529200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latin typeface="Arial" pitchFamily="18"/>
                <a:ea typeface="Andale Sans UI" pitchFamily="2"/>
                <a:cs typeface="Tahoma" pitchFamily="2"/>
              </a:rPr>
              <a:t>The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building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combines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the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charm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of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a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former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18</a:t>
            </a:r>
            <a:r>
              <a:rPr lang="de-DE" baseline="30000" dirty="0">
                <a:latin typeface="Arial" pitchFamily="18"/>
                <a:ea typeface="Andale Sans UI" pitchFamily="2"/>
                <a:cs typeface="Tahoma" pitchFamily="2"/>
              </a:rPr>
              <a:t>th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century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town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house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endParaRPr lang="de-DE" dirty="0" smtClean="0">
              <a:latin typeface="Arial" pitchFamily="18"/>
              <a:ea typeface="Andale Sans UI" pitchFamily="2"/>
              <a:cs typeface="Tahoma" pitchFamily="2"/>
            </a:endParaRPr>
          </a:p>
          <a:p>
            <a:pPr lvl="0"/>
            <a:r>
              <a:rPr lang="de-DE" dirty="0" err="1" smtClean="0">
                <a:latin typeface="Arial" pitchFamily="18"/>
                <a:ea typeface="Andale Sans UI" pitchFamily="2"/>
                <a:cs typeface="Tahoma" pitchFamily="2"/>
              </a:rPr>
              <a:t>and</a:t>
            </a:r>
            <a:r>
              <a:rPr lang="de-DE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an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authentic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Art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Déco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decoration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making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it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an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outstanding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latin typeface="Arial" pitchFamily="18"/>
                <a:ea typeface="Andale Sans UI" pitchFamily="2"/>
                <a:cs typeface="Tahoma" pitchFamily="2"/>
              </a:rPr>
              <a:t>venue</a:t>
            </a:r>
            <a:r>
              <a:rPr lang="de-DE" dirty="0"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359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</p:txBody>
      </p:sp>
      <p:sp>
        <p:nvSpPr>
          <p:cNvPr id="5" name="ZoneTexte 4"/>
          <p:cNvSpPr txBox="1"/>
          <p:nvPr/>
        </p:nvSpPr>
        <p:spPr>
          <a:xfrm>
            <a:off x="324000" y="4176000"/>
            <a:ext cx="3780000" cy="37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ahoma" pitchFamily="34"/>
              </a:defRPr>
            </a:pPr>
            <a:r>
              <a:rPr lang="de-DE" sz="1800" b="0" i="0" u="none" strike="noStrike" kern="120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The Hall</a:t>
            </a:r>
            <a:r>
              <a:rPr lang="de-DE" sz="1800" b="0" i="0" u="none" strike="noStrike" kern="1200">
                <a:ln>
                  <a:noFill/>
                </a:ln>
                <a:solidFill>
                  <a:srgbClr val="5E11A6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</a:t>
            </a:r>
            <a:r>
              <a:rPr lang="de-DE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edicated to registration.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20000" y="2340000"/>
            <a:ext cx="18072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00" y="1007999"/>
            <a:ext cx="4662000" cy="230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000" y="4500000"/>
            <a:ext cx="3708000" cy="244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000" y="1007999"/>
            <a:ext cx="4320000" cy="2880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4000" y="4320000"/>
            <a:ext cx="4662000" cy="2628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78607" y="3708000"/>
            <a:ext cx="4402785" cy="64821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kern="0" spc="-79">
                <a:latin typeface="Tahoma" pitchFamily="34"/>
              </a:defRPr>
            </a:pPr>
            <a:r>
              <a:rPr lang="de-DE" sz="1800" b="0" i="0" u="none" strike="noStrike" kern="0" spc="-79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The large Salon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5E11A6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edicated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to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poster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sessions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, </a:t>
            </a:r>
            <a:endParaRPr lang="de-DE" sz="1800" b="0" i="0" u="none" strike="noStrike" kern="0" spc="-79" dirty="0" smtClean="0">
              <a:ln>
                <a:noFill/>
              </a:ln>
              <a:solidFill>
                <a:srgbClr val="000000"/>
              </a:solidFill>
              <a:latin typeface="Tahoma" pitchFamily="34"/>
              <a:ea typeface="Geneva" pitchFamily="34"/>
              <a:cs typeface="Geneva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kern="0" spc="-79">
                <a:latin typeface="Tahoma" pitchFamily="34"/>
              </a:defRPr>
            </a:pPr>
            <a:r>
              <a:rPr lang="de-DE" sz="1800" b="0" i="0" u="none" strike="noStrike" kern="0" spc="-79" dirty="0" err="1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exhibition</a:t>
            </a:r>
            <a:r>
              <a:rPr lang="de-DE" sz="1800" b="0" i="0" u="none" strike="noStrike" kern="0" spc="-79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and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coffee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sz="1800" b="0" i="0" u="none" strike="noStrike" kern="0" spc="-79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breaks</a:t>
            </a:r>
            <a:r>
              <a:rPr lang="de-DE" sz="1800" b="0" i="0" u="none" strike="noStrike" kern="0" spc="-79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8160" y="366119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de-DE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The </a:t>
            </a:r>
            <a:r>
              <a:rPr lang="de-DE" dirty="0" err="1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grand</a:t>
            </a:r>
            <a:r>
              <a:rPr lang="de-DE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Amphitheatre</a:t>
            </a:r>
            <a:r>
              <a:rPr lang="de-DE" dirty="0">
                <a:solidFill>
                  <a:srgbClr val="5E11A6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dedicated</a:t>
            </a:r>
            <a:r>
              <a:rPr lang="de-DE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to</a:t>
            </a:r>
            <a:r>
              <a:rPr lang="de-DE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plenary</a:t>
            </a:r>
            <a:r>
              <a:rPr lang="de-DE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sessions</a:t>
            </a:r>
            <a:r>
              <a:rPr lang="de-DE" dirty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. </a:t>
            </a:r>
            <a:r>
              <a:rPr lang="de-DE" sz="1400" i="1" dirty="0" err="1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Capacity</a:t>
            </a:r>
            <a:r>
              <a:rPr lang="de-DE" sz="1400" i="1" dirty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: 854 </a:t>
            </a:r>
            <a:r>
              <a:rPr lang="de-DE" sz="1400" i="1" dirty="0" err="1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delegates</a:t>
            </a:r>
            <a:endParaRPr lang="de-DE" sz="1400" i="1" dirty="0"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04000" y="366119"/>
            <a:ext cx="46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defRPr sz="1800" kern="0" spc="0">
                <a:latin typeface="Tahoma" pitchFamily="34"/>
              </a:defRPr>
            </a:pPr>
            <a:r>
              <a:rPr lang="de-DE" kern="0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4 </a:t>
            </a:r>
            <a:r>
              <a:rPr lang="de-DE" kern="0" dirty="0" err="1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or</a:t>
            </a:r>
            <a:r>
              <a:rPr lang="de-DE" kern="0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5 large </a:t>
            </a:r>
            <a:r>
              <a:rPr lang="de-DE" kern="0" dirty="0" err="1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Rooms</a:t>
            </a:r>
            <a:r>
              <a:rPr lang="de-DE" kern="0" dirty="0">
                <a:solidFill>
                  <a:srgbClr val="0066CC"/>
                </a:solidFill>
                <a:latin typeface="Tahoma" pitchFamily="34"/>
                <a:ea typeface="Andale Sans UI" pitchFamily="2"/>
                <a:cs typeface="Tahoma" pitchFamily="2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d</a:t>
            </a:r>
            <a:r>
              <a:rPr lang="de-DE" kern="0" dirty="0" err="1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edicated</a:t>
            </a:r>
            <a:r>
              <a:rPr lang="de-DE" kern="0" dirty="0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to</a:t>
            </a:r>
            <a:r>
              <a:rPr lang="de-DE" kern="0" dirty="0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 parallel </a:t>
            </a:r>
            <a:r>
              <a:rPr lang="de-DE" kern="0" dirty="0" err="1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sessions</a:t>
            </a:r>
            <a:r>
              <a:rPr lang="de-DE" kern="0" dirty="0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, </a:t>
            </a:r>
            <a:r>
              <a:rPr lang="de-DE" kern="0" dirty="0" err="1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meetings</a:t>
            </a:r>
            <a:r>
              <a:rPr lang="de-DE" kern="0" dirty="0">
                <a:solidFill>
                  <a:srgbClr val="000000"/>
                </a:solidFill>
                <a:latin typeface="Tahoma" pitchFamily="34"/>
                <a:ea typeface="Geneva" pitchFamily="34"/>
                <a:cs typeface="Geneva" pitchFamily="34"/>
              </a:rPr>
              <a:t>. </a:t>
            </a:r>
            <a:r>
              <a:rPr lang="de-DE" sz="1400" i="1" kern="0" dirty="0" err="1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Capacity</a:t>
            </a:r>
            <a:r>
              <a:rPr lang="de-DE" sz="1400" i="1" kern="0" dirty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: 150 </a:t>
            </a:r>
            <a:r>
              <a:rPr lang="de-DE" sz="1400" i="1" kern="0" dirty="0" err="1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delegates</a:t>
            </a:r>
            <a:r>
              <a:rPr lang="de-DE" sz="1400" i="1" kern="0" dirty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de-DE" sz="1400" i="1" kern="0" dirty="0" err="1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each</a:t>
            </a:r>
            <a:endParaRPr lang="de-DE" sz="1400" i="1" kern="0" dirty="0">
              <a:solidFill>
                <a:srgbClr val="000000"/>
              </a:solidFill>
              <a:latin typeface="Tahoma" pitchFamily="34"/>
              <a:ea typeface="ArialMT" pitchFamily="34"/>
              <a:cs typeface="ArialMT" pitchFamily="34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360000" y="484560"/>
            <a:ext cx="9359640" cy="66780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>
              <a:buNone/>
            </a:pPr>
            <a:r>
              <a:rPr lang="fr-FR" sz="1800" b="1">
                <a:solidFill>
                  <a:srgbClr val="0066CC"/>
                </a:solidFill>
                <a:latin typeface="Tahoma" pitchFamily="34"/>
                <a:cs typeface="Arial" pitchFamily="34"/>
              </a:rPr>
              <a:t>An ample range of accommodations in the close proximity of the venue</a:t>
            </a:r>
          </a:p>
          <a:p>
            <a:pPr marL="0" lvl="0" indent="0" algn="just">
              <a:buNone/>
            </a:pPr>
            <a:endParaRPr lang="fr-FR" sz="1000" i="1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r>
              <a:rPr lang="fr-FR" sz="1800">
                <a:solidFill>
                  <a:srgbClr val="FF3333"/>
                </a:solidFill>
                <a:latin typeface="Tahoma" pitchFamily="34"/>
                <a:cs typeface="Arial" pitchFamily="34"/>
              </a:rPr>
              <a:t>Hotels ****</a:t>
            </a:r>
          </a:p>
          <a:p>
            <a:pPr marL="0" lvl="0" indent="0" algn="l">
              <a:buNone/>
            </a:pPr>
            <a:endParaRPr lang="fr-FR" sz="600" i="1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r>
              <a:rPr lang="fr-FR" sz="1600">
                <a:solidFill>
                  <a:srgbClr val="0066CC"/>
                </a:solidFill>
                <a:latin typeface="Tahoma" pitchFamily="34"/>
                <a:cs typeface="Arial" pitchFamily="34"/>
              </a:rPr>
              <a:t>Hotel d'Orsay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Add.: 93 rue de Lille - 7e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Price: 180 euros - Capacity: 42 rooms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Walking time: 7 min</a:t>
            </a:r>
          </a:p>
          <a:p>
            <a:pPr marL="0" lvl="0" indent="0" algn="l">
              <a:buNone/>
            </a:pPr>
            <a:endParaRPr lang="fr-FR" sz="600" i="1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r>
              <a:rPr lang="fr-FR" sz="1600" spc="-31">
                <a:solidFill>
                  <a:srgbClr val="0066CC"/>
                </a:solidFill>
                <a:latin typeface="Tahoma" pitchFamily="34"/>
                <a:cs typeface="Arial" pitchFamily="34"/>
              </a:rPr>
              <a:t>Hotel Le Bellechasse - Saint Germain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Add.: 8 rue de Bellechasse - 7e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Price: 200 euros - Capacity: 33 rooms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Walking time: 7 min</a:t>
            </a:r>
          </a:p>
          <a:p>
            <a:pPr marL="0" lvl="0" indent="0" algn="l">
              <a:buNone/>
            </a:pPr>
            <a:endParaRPr lang="fr-FR" sz="600" i="1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r>
              <a:rPr lang="fr-FR" sz="1600">
                <a:solidFill>
                  <a:srgbClr val="0066CC"/>
                </a:solidFill>
                <a:latin typeface="Tahoma" pitchFamily="34"/>
                <a:cs typeface="Arial" pitchFamily="34"/>
              </a:rPr>
              <a:t>Hotel Duc de Saint Simon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Add.: 14 rue de Saint-Simon - 7e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Price: 275 euros - Capacity: 34 rooms</a:t>
            </a:r>
          </a:p>
          <a:p>
            <a:pPr marL="0" lvl="0" indent="0" algn="l">
              <a:buNone/>
            </a:pPr>
            <a:r>
              <a:rPr lang="fr-FR" sz="1600" i="1" spc="-20">
                <a:solidFill>
                  <a:srgbClr val="000000"/>
                </a:solidFill>
                <a:latin typeface="Tahoma" pitchFamily="34"/>
                <a:cs typeface="Arial" pitchFamily="34"/>
              </a:rPr>
              <a:t>Transport time: 7 min / Walking time: 10 min</a:t>
            </a:r>
          </a:p>
          <a:p>
            <a:pPr marL="0" lvl="0" indent="0" algn="l">
              <a:buNone/>
            </a:pPr>
            <a:endParaRPr lang="fr-FR" sz="600" i="1">
              <a:solidFill>
                <a:srgbClr val="000000"/>
              </a:solidFill>
              <a:latin typeface="Tahoma" pitchFamily="34"/>
              <a:cs typeface="Arial" pitchFamily="34"/>
            </a:endParaRPr>
          </a:p>
          <a:p>
            <a:pPr marL="0" lvl="0" indent="0" algn="l">
              <a:buNone/>
            </a:pPr>
            <a:r>
              <a:rPr lang="fr-FR" sz="1600">
                <a:solidFill>
                  <a:srgbClr val="0066CC"/>
                </a:solidFill>
                <a:latin typeface="Tahoma" pitchFamily="34"/>
                <a:cs typeface="Arial" pitchFamily="34"/>
              </a:rPr>
              <a:t>Hotel La Comtesse - Paris Tour Eiffel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Add.: 29 Avenue de Tourville - 7e</a:t>
            </a:r>
          </a:p>
          <a:p>
            <a:pPr marL="0" lvl="0" indent="0" algn="l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Price: 220 euros - Capacity: 40 rooms</a:t>
            </a:r>
          </a:p>
          <a:p>
            <a:pPr marL="0" lvl="0" indent="0" algn="just">
              <a:buNone/>
            </a:pPr>
            <a:r>
              <a:rPr lang="fr-FR" sz="1600" i="1" spc="-40">
                <a:solidFill>
                  <a:srgbClr val="000000"/>
                </a:solidFill>
                <a:latin typeface="Tahoma" pitchFamily="34"/>
                <a:cs typeface="Arial" pitchFamily="34"/>
              </a:rPr>
              <a:t>Transport time: 14 min / Walking time: 15 min</a:t>
            </a:r>
          </a:p>
          <a:p>
            <a:pPr marL="0" lvl="0" indent="0" algn="just">
              <a:buNone/>
            </a:pPr>
            <a:endParaRPr lang="fr-FR" sz="1000" i="1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r>
              <a:rPr lang="fr-FR" sz="1800">
                <a:solidFill>
                  <a:srgbClr val="FF3333"/>
                </a:solidFill>
                <a:latin typeface="Tahoma" pitchFamily="34"/>
                <a:cs typeface="Arial" pitchFamily="34"/>
              </a:rPr>
              <a:t>Hotels***</a:t>
            </a:r>
          </a:p>
          <a:p>
            <a:pPr marL="0" lvl="0" indent="0" algn="just">
              <a:buNone/>
            </a:pPr>
            <a:endParaRPr lang="fr-FR" sz="600" b="1">
              <a:solidFill>
                <a:srgbClr val="0066CC"/>
              </a:solidFill>
              <a:latin typeface="Tahoma" pitchFamily="34"/>
              <a:cs typeface="Arial" pitchFamily="34"/>
            </a:endParaRPr>
          </a:p>
          <a:p>
            <a:pPr marL="0" lvl="0" indent="0" algn="just">
              <a:buNone/>
            </a:pPr>
            <a:r>
              <a:rPr lang="fr-FR" sz="1600">
                <a:solidFill>
                  <a:srgbClr val="0066CC"/>
                </a:solidFill>
                <a:latin typeface="Tahoma" pitchFamily="34"/>
                <a:cs typeface="Arial" pitchFamily="34"/>
              </a:rPr>
              <a:t>Hotel Best Western - Tour Eiffel Invalides</a:t>
            </a:r>
          </a:p>
          <a:p>
            <a:pPr marL="0" lvl="0" indent="0" algn="just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Add.: 35 boulevard De La Tour Maubourg - 7e</a:t>
            </a:r>
          </a:p>
          <a:p>
            <a:pPr marL="0" lvl="0" indent="0" algn="just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Price: 115 euros - Capacity: 30 rooms</a:t>
            </a:r>
          </a:p>
          <a:p>
            <a:pPr marL="0" lvl="0" indent="0" algn="just">
              <a:buNone/>
            </a:pPr>
            <a:r>
              <a:rPr lang="fr-FR" sz="1600" i="1">
                <a:solidFill>
                  <a:srgbClr val="000000"/>
                </a:solidFill>
                <a:latin typeface="Tahoma" pitchFamily="34"/>
                <a:cs typeface="Arial" pitchFamily="34"/>
              </a:rPr>
              <a:t>Walking time: 7 min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76846" y="972000"/>
            <a:ext cx="4386307" cy="584989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Hotel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Ibis Paris Tour Montparnasse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Add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.: 22 rue du Maine - 15e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Price: 90 euros -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Capacity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: 45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rooms</a:t>
            </a:r>
            <a:endParaRPr lang="fr-FR" sz="1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Transport time: </a:t>
            </a:r>
            <a:r>
              <a:rPr lang="fr-FR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13 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min /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Walking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time: </a:t>
            </a:r>
            <a:r>
              <a:rPr lang="fr-FR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29 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min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Hotel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Ibis – Paris Tour Eiffel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Add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.: 2 rue Cambronne - 15e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Price: 105 euros -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Capacity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: 527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rooms</a:t>
            </a:r>
            <a:endParaRPr lang="fr-FR" sz="1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Transport time: </a:t>
            </a:r>
            <a:r>
              <a:rPr lang="fr-FR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12 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min /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Walking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time: </a:t>
            </a:r>
            <a:r>
              <a:rPr lang="fr-FR" sz="1600" b="0" i="1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27 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min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6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Inter-</a:t>
            </a:r>
            <a:r>
              <a:rPr lang="fr-FR" sz="16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hotel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Lecourbe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Add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.: 28 rue Lecourbe - 15e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Price: 95 euros -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Capacity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: 44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rooms</a:t>
            </a:r>
            <a:endParaRPr lang="fr-FR" sz="1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600" b="0" i="1" u="none" strike="noStrike" kern="1200" spc="-4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Transport time: 19 min / </a:t>
            </a:r>
            <a:r>
              <a:rPr lang="fr-FR" sz="1600" b="0" i="1" u="none" strike="noStrike" kern="1200" spc="-4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Walking</a:t>
            </a:r>
            <a:r>
              <a:rPr lang="fr-FR" sz="1600" b="0" i="1" u="none" strike="noStrike" kern="1200" spc="-4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time: 28 min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fr-FR" sz="1000" b="0" i="1" u="none" strike="noStrike" kern="1200" spc="-4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-40" dirty="0" err="1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rial" pitchFamily="34"/>
                <a:cs typeface="Arial" pitchFamily="34"/>
              </a:rPr>
              <a:t>Hotels</a:t>
            </a:r>
            <a:r>
              <a:rPr lang="fr-FR" sz="1800" b="0" i="0" u="none" strike="noStrike" kern="1200" spc="-40" dirty="0">
                <a:ln>
                  <a:noFill/>
                </a:ln>
                <a:solidFill>
                  <a:srgbClr val="FF3333"/>
                </a:solidFill>
                <a:latin typeface="Tahoma" pitchFamily="34"/>
                <a:ea typeface="Arial" pitchFamily="34"/>
                <a:cs typeface="Arial" pitchFamily="34"/>
              </a:rPr>
              <a:t>**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600" b="0" i="0" u="none" strike="noStrike" kern="1200" dirty="0">
              <a:ln>
                <a:noFill/>
              </a:ln>
              <a:solidFill>
                <a:srgbClr val="0066CC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Hotel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restaurant Campanile - Tour Eiffel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Add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.: 30 rue Saint Charles - 15e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Price: 80 euros -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Capacity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: 76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rooms</a:t>
            </a:r>
            <a:endParaRPr lang="fr-FR" sz="1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Transport time: 20 min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600" b="0" i="1" u="none" strike="noStrike" kern="1200" dirty="0">
              <a:ln>
                <a:noFill/>
              </a:ln>
              <a:solidFill>
                <a:srgbClr val="0066CC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0" u="none" strike="noStrike" kern="1200" dirty="0" err="1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Hotel</a:t>
            </a:r>
            <a:r>
              <a:rPr lang="fr-FR" sz="1600" b="0" i="0" u="none" strike="noStrike" kern="1200" dirty="0">
                <a:ln>
                  <a:noFill/>
                </a:ln>
                <a:solidFill>
                  <a:srgbClr val="0066CC"/>
                </a:solidFill>
                <a:latin typeface="Tahoma" pitchFamily="34"/>
                <a:ea typeface="Arial" pitchFamily="34"/>
                <a:cs typeface="Arial" pitchFamily="34"/>
              </a:rPr>
              <a:t> de la Tour Eiffel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Add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.: 17 rue de l'exposition - 7e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Price: 95 euros -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Capacity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: 24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rooms</a:t>
            </a:r>
            <a:endParaRPr lang="fr-FR" sz="1600" b="0" i="1" u="none" strike="noStrike" kern="1200" dirty="0">
              <a:ln>
                <a:noFill/>
              </a:ln>
              <a:solidFill>
                <a:srgbClr val="000000"/>
              </a:solidFill>
              <a:latin typeface="Tahoma" pitchFamily="34"/>
              <a:ea typeface="Arial" pitchFamily="34"/>
              <a:cs typeface="Arial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Transport time: 18 min / </a:t>
            </a:r>
            <a:r>
              <a:rPr lang="fr-FR" sz="1600" b="0" i="1" u="none" strike="noStrike" kern="1200" dirty="0" err="1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Walking</a:t>
            </a:r>
            <a:r>
              <a:rPr lang="fr-FR" sz="1600" b="0" i="1" u="none" strike="noStrike" kern="1200" dirty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Arial" pitchFamily="34"/>
                <a:cs typeface="Arial" pitchFamily="34"/>
              </a:rPr>
              <a:t> time: 16 min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64061" y="6840000"/>
            <a:ext cx="4027939" cy="326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rgbClr val="0066CC"/>
                </a:solidFill>
                <a:latin typeface="Arial" pitchFamily="18"/>
                <a:ea typeface="Andale Sans UI" pitchFamily="2"/>
                <a:cs typeface="Tahoma" pitchFamily="2"/>
              </a:rPr>
              <a:t>A detailed list of hotels will be provided</a:t>
            </a:r>
            <a:endParaRPr lang="en-GB" sz="1600" b="1" i="0" u="none" strike="noStrike" kern="1200" dirty="0">
              <a:ln>
                <a:noFill/>
              </a:ln>
              <a:solidFill>
                <a:srgbClr val="0066CC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60000" y="325800"/>
            <a:ext cx="9359640" cy="6726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l">
              <a:buNone/>
            </a:pPr>
            <a:r>
              <a:rPr lang="fr-FR" sz="2200" dirty="0">
                <a:solidFill>
                  <a:srgbClr val="FF3333"/>
                </a:solidFill>
                <a:latin typeface="Tahoma" pitchFamily="34"/>
              </a:rPr>
              <a:t>3. An </a:t>
            </a:r>
            <a:r>
              <a:rPr lang="fr-FR" sz="2200" dirty="0" err="1">
                <a:solidFill>
                  <a:srgbClr val="FF3333"/>
                </a:solidFill>
                <a:latin typeface="Tahoma" pitchFamily="34"/>
              </a:rPr>
              <a:t>experienced</a:t>
            </a:r>
            <a:r>
              <a:rPr lang="fr-FR" sz="2200" dirty="0">
                <a:solidFill>
                  <a:srgbClr val="FF3333"/>
                </a:solidFill>
                <a:latin typeface="Tahoma" pitchFamily="34"/>
              </a:rPr>
              <a:t> Local </a:t>
            </a:r>
            <a:r>
              <a:rPr lang="fr-FR" sz="2200" dirty="0" err="1">
                <a:solidFill>
                  <a:srgbClr val="FF3333"/>
                </a:solidFill>
                <a:latin typeface="Tahoma" pitchFamily="34"/>
              </a:rPr>
              <a:t>Organizing</a:t>
            </a:r>
            <a:r>
              <a:rPr lang="fr-FR" sz="2200" dirty="0">
                <a:solidFill>
                  <a:srgbClr val="FF3333"/>
                </a:solidFill>
                <a:latin typeface="Tahoma" pitchFamily="34"/>
              </a:rPr>
              <a:t> </a:t>
            </a:r>
            <a:r>
              <a:rPr lang="fr-FR" sz="2200" dirty="0" err="1">
                <a:solidFill>
                  <a:srgbClr val="FF3333"/>
                </a:solidFill>
                <a:latin typeface="Tahoma" pitchFamily="34"/>
              </a:rPr>
              <a:t>Committee</a:t>
            </a:r>
            <a:endParaRPr lang="fr-FR" sz="2200" dirty="0">
              <a:solidFill>
                <a:srgbClr val="FF3333"/>
              </a:solidFill>
              <a:latin typeface="Tahoma" pitchFamily="34"/>
            </a:endParaRPr>
          </a:p>
          <a:p>
            <a:pPr lvl="0" algn="l">
              <a:buNone/>
            </a:pPr>
            <a:endParaRPr lang="fr-FR" sz="1800" dirty="0">
              <a:solidFill>
                <a:srgbClr val="5E11A6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The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Conference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co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-chairs</a:t>
            </a:r>
          </a:p>
          <a:p>
            <a:pPr lvl="0" algn="l">
              <a:buNone/>
            </a:pPr>
            <a:endParaRPr lang="fr-FR" sz="1000" dirty="0">
              <a:solidFill>
                <a:srgbClr val="5E11A6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5E11A6"/>
                </a:solidFill>
                <a:latin typeface="Tahoma" pitchFamily="34"/>
              </a:rPr>
              <a:t>      </a:t>
            </a:r>
            <a:r>
              <a:rPr lang="fr-FR" sz="1600" dirty="0">
                <a:solidFill>
                  <a:srgbClr val="0066CC"/>
                </a:solidFill>
                <a:latin typeface="Tahoma" pitchFamily="34"/>
              </a:rPr>
              <a:t>Carlo SIRTORI</a:t>
            </a:r>
            <a:r>
              <a:rPr lang="fr-FR" sz="1600" dirty="0">
                <a:solidFill>
                  <a:srgbClr val="5E11A6"/>
                </a:solidFill>
                <a:latin typeface="Tahoma" pitchFamily="34"/>
              </a:rPr>
              <a:t> - </a:t>
            </a:r>
            <a:r>
              <a:rPr lang="fr-FR" sz="1600" dirty="0" err="1">
                <a:solidFill>
                  <a:srgbClr val="000000"/>
                </a:solidFill>
                <a:latin typeface="Tahoma" pitchFamily="34"/>
              </a:rPr>
              <a:t>University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 Denis Diderot, Paris</a:t>
            </a:r>
          </a:p>
          <a:p>
            <a:pPr lvl="0">
              <a:buNone/>
            </a:pPr>
            <a:endParaRPr lang="fr-FR" sz="6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5E11A6"/>
                </a:solidFill>
                <a:latin typeface="Tahoma" pitchFamily="34"/>
              </a:rPr>
              <a:t>      </a:t>
            </a:r>
            <a:r>
              <a:rPr lang="fr-FR" sz="1600" dirty="0">
                <a:solidFill>
                  <a:srgbClr val="0066CC"/>
                </a:solidFill>
                <a:latin typeface="Tahoma" pitchFamily="34"/>
              </a:rPr>
              <a:t>Jérôme TIGNON</a:t>
            </a:r>
            <a:r>
              <a:rPr lang="fr-FR" sz="1600" dirty="0">
                <a:solidFill>
                  <a:srgbClr val="5E11A6"/>
                </a:solidFill>
                <a:latin typeface="Tahoma" pitchFamily="34"/>
              </a:rPr>
              <a:t> - 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UPMC,</a:t>
            </a:r>
            <a:r>
              <a:rPr lang="fr-FR" sz="1600" dirty="0">
                <a:solidFill>
                  <a:srgbClr val="5E11A6"/>
                </a:solidFill>
                <a:latin typeface="Tahoma" pitchFamily="34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Ecole Normale Supérieure, Paris</a:t>
            </a:r>
          </a:p>
          <a:p>
            <a:pPr lvl="0">
              <a:buNone/>
            </a:pPr>
            <a:endParaRPr lang="fr-FR" sz="1000" dirty="0">
              <a:solidFill>
                <a:srgbClr val="5E11A6"/>
              </a:solidFill>
              <a:latin typeface="Tahoma" pitchFamily="34"/>
            </a:endParaRPr>
          </a:p>
          <a:p>
            <a:pPr lvl="0">
              <a:buNone/>
            </a:pPr>
            <a:endParaRPr lang="fr-FR" sz="1000" dirty="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The Local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Organizing</a:t>
            </a:r>
            <a:r>
              <a:rPr lang="fr-FR" sz="1800" dirty="0">
                <a:solidFill>
                  <a:srgbClr val="0066CC"/>
                </a:solidFill>
                <a:latin typeface="Tahoma" pitchFamily="34"/>
              </a:rPr>
              <a:t> </a:t>
            </a:r>
            <a:r>
              <a:rPr lang="fr-FR" sz="1800" dirty="0" err="1">
                <a:solidFill>
                  <a:srgbClr val="0066CC"/>
                </a:solidFill>
                <a:latin typeface="Tahoma" pitchFamily="34"/>
              </a:rPr>
              <a:t>Committee</a:t>
            </a:r>
            <a:endParaRPr lang="fr-FR" sz="1800" dirty="0">
              <a:solidFill>
                <a:srgbClr val="0066CC"/>
              </a:solidFill>
              <a:latin typeface="Tahoma" pitchFamily="34"/>
            </a:endParaRPr>
          </a:p>
          <a:p>
            <a:pPr lvl="0">
              <a:buNone/>
            </a:pPr>
            <a:endParaRPr lang="fr-FR" sz="1000" dirty="0">
              <a:solidFill>
                <a:srgbClr val="FF3333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Jean-Louis COUTAZ (</a:t>
            </a:r>
            <a:r>
              <a:rPr lang="fr-FR" sz="1600" dirty="0" err="1">
                <a:solidFill>
                  <a:srgbClr val="000000"/>
                </a:solidFill>
                <a:latin typeface="Tahoma" pitchFamily="34"/>
              </a:rPr>
              <a:t>University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 of Savoie, Chambéry)</a:t>
            </a:r>
          </a:p>
          <a:p>
            <a:pPr lvl="0">
              <a:buNone/>
            </a:pPr>
            <a:endParaRPr lang="fr-FR" sz="6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Jean LEOTIN (Université Toulouse 3, Toulouse)</a:t>
            </a:r>
          </a:p>
          <a:p>
            <a:pPr lvl="0">
              <a:buNone/>
            </a:pPr>
            <a:endParaRPr lang="fr-FR" sz="6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Jean-François LAMPIN (CNRS, </a:t>
            </a:r>
            <a:r>
              <a:rPr lang="fr-FR" sz="1600" dirty="0" err="1">
                <a:solidFill>
                  <a:srgbClr val="000000"/>
                </a:solidFill>
                <a:latin typeface="Tahoma" pitchFamily="34"/>
              </a:rPr>
              <a:t>University</a:t>
            </a:r>
            <a:r>
              <a:rPr lang="fr-FR" sz="1600" dirty="0">
                <a:solidFill>
                  <a:srgbClr val="000000"/>
                </a:solidFill>
                <a:latin typeface="Tahoma" pitchFamily="34"/>
              </a:rPr>
              <a:t> Lille 1, Lille)</a:t>
            </a:r>
          </a:p>
          <a:p>
            <a:pPr lvl="0">
              <a:buNone/>
            </a:pPr>
            <a:endParaRPr lang="fr-FR" sz="600" dirty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Angela VASANELLI (</a:t>
            </a:r>
            <a:r>
              <a:rPr lang="fr-FR" sz="1600" dirty="0" err="1">
                <a:latin typeface="Tahoma" pitchFamily="34"/>
              </a:rPr>
              <a:t>University</a:t>
            </a:r>
            <a:r>
              <a:rPr lang="fr-FR" sz="1600" dirty="0">
                <a:latin typeface="Tahoma" pitchFamily="34"/>
              </a:rPr>
              <a:t> Paris-Diderot, Paris)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Juliette MANGENEY (CNRS, Ecole Normale Supérieure, Paris)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Wojciech KNAP (CNRS, </a:t>
            </a:r>
            <a:r>
              <a:rPr lang="fr-FR" sz="1600" dirty="0" err="1">
                <a:latin typeface="Tahoma" pitchFamily="34"/>
              </a:rPr>
              <a:t>University</a:t>
            </a:r>
            <a:r>
              <a:rPr lang="fr-FR" sz="1600" dirty="0">
                <a:latin typeface="Tahoma" pitchFamily="34"/>
              </a:rPr>
              <a:t> Montpellier 2, Montpellier)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 err="1">
                <a:latin typeface="Tahoma" pitchFamily="34"/>
              </a:rPr>
              <a:t>Sukhdeep</a:t>
            </a:r>
            <a:r>
              <a:rPr lang="fr-FR" sz="1600" dirty="0">
                <a:latin typeface="Tahoma" pitchFamily="34"/>
              </a:rPr>
              <a:t> DHILLON (CNRS, Ecole Normale Supérieure, Paris)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 err="1">
                <a:latin typeface="Tahoma" pitchFamily="34"/>
              </a:rPr>
              <a:t>Yanko</a:t>
            </a:r>
            <a:r>
              <a:rPr lang="fr-FR" sz="1600" dirty="0">
                <a:latin typeface="Tahoma" pitchFamily="34"/>
              </a:rPr>
              <a:t> TODOROV (CNRS, </a:t>
            </a:r>
            <a:r>
              <a:rPr lang="fr-FR" sz="1600" dirty="0" err="1">
                <a:latin typeface="Tahoma" pitchFamily="34"/>
              </a:rPr>
              <a:t>University</a:t>
            </a:r>
            <a:r>
              <a:rPr lang="fr-FR" sz="1600" dirty="0">
                <a:latin typeface="Tahoma" pitchFamily="34"/>
              </a:rPr>
              <a:t> Paris-Diderot, Paris)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Gaël MOURET (</a:t>
            </a:r>
            <a:r>
              <a:rPr lang="fr-FR" sz="1600" dirty="0" err="1">
                <a:latin typeface="Tahoma" pitchFamily="34"/>
              </a:rPr>
              <a:t>University</a:t>
            </a:r>
            <a:r>
              <a:rPr lang="fr-FR" sz="1600" dirty="0">
                <a:latin typeface="Tahoma" pitchFamily="34"/>
              </a:rPr>
              <a:t> Littoral Côte d'Opale, Dunkerque)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Patrick MOUNAIX (CNRS, </a:t>
            </a:r>
            <a:r>
              <a:rPr lang="fr-FR" sz="1600" dirty="0" err="1">
                <a:latin typeface="Tahoma" pitchFamily="34"/>
              </a:rPr>
              <a:t>University</a:t>
            </a:r>
            <a:r>
              <a:rPr lang="fr-FR" sz="1600" dirty="0">
                <a:latin typeface="Tahoma" pitchFamily="34"/>
              </a:rPr>
              <a:t> Bordeaux, Bordeaux)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Emilien PEYTAVIT (CNRS, </a:t>
            </a:r>
            <a:r>
              <a:rPr lang="fr-FR" sz="1600" dirty="0" err="1">
                <a:latin typeface="Tahoma" pitchFamily="34"/>
              </a:rPr>
              <a:t>University</a:t>
            </a:r>
            <a:r>
              <a:rPr lang="fr-FR" sz="1600" dirty="0">
                <a:latin typeface="Tahoma" pitchFamily="34"/>
              </a:rPr>
              <a:t> Lille 1, Lille)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Jean CHAZELAS (Thales, Elancourt)</a:t>
            </a:r>
          </a:p>
          <a:p>
            <a:pPr lvl="0">
              <a:buNone/>
            </a:pPr>
            <a:endParaRPr lang="fr-FR" sz="600" dirty="0">
              <a:latin typeface="Tahoma" pitchFamily="34"/>
            </a:endParaRPr>
          </a:p>
          <a:p>
            <a:pPr lvl="0">
              <a:buNone/>
            </a:pPr>
            <a:r>
              <a:rPr lang="fr-FR" sz="1600" dirty="0">
                <a:latin typeface="Tahoma" pitchFamily="34"/>
              </a:rPr>
              <a:t>Daniel DOLFI (Thales, Palaiseau)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00001" y="5174544"/>
            <a:ext cx="3420831" cy="191766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lvl="0" hangingPunct="0"/>
            <a:r>
              <a:rPr lang="en-GB" sz="1600" dirty="0" smtClean="0">
                <a:solidFill>
                  <a:srgbClr val="0066CC"/>
                </a:solidFill>
                <a:latin typeface="Tahoma" pitchFamily="34"/>
                <a:ea typeface="ArialMT" pitchFamily="34"/>
                <a:cs typeface="ArialMT" pitchFamily="34"/>
              </a:rPr>
              <a:t>The LOC will be assisted by a Professional Conference Organizer</a:t>
            </a:r>
          </a:p>
          <a:p>
            <a:pPr lvl="0" hangingPunct="0"/>
            <a:endParaRPr lang="en-GB" sz="600" dirty="0" smtClean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  <a:p>
            <a:pPr lvl="0" algn="just" hangingPunct="0"/>
            <a:r>
              <a:rPr lang="en-GB" sz="1600" i="1" dirty="0" err="1" smtClean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ellipse&amp;co</a:t>
            </a:r>
            <a:r>
              <a:rPr lang="en-GB" sz="1600" i="1" dirty="0" smtClean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is</a:t>
            </a:r>
            <a:r>
              <a:rPr lang="en-GB" sz="1600" i="1" dirty="0" smtClean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ahoma" pitchFamily="34"/>
                <a:ea typeface="ArialMT" pitchFamily="34"/>
                <a:cs typeface="ArialMT" pitchFamily="34"/>
              </a:rPr>
              <a:t>a </a:t>
            </a:r>
            <a:r>
              <a:rPr lang="en-GB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French company specialised in the organisation and administration of scientific events.</a:t>
            </a:r>
          </a:p>
          <a:p>
            <a:pPr lvl="0" algn="just" hangingPunct="0"/>
            <a:r>
              <a:rPr lang="en-GB" sz="1600" i="1" dirty="0" err="1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ellipse&amp;co</a:t>
            </a:r>
            <a:r>
              <a:rPr lang="en-GB" sz="1600" dirty="0" smtClean="0">
                <a:solidFill>
                  <a:srgbClr val="000000"/>
                </a:solidFill>
                <a:latin typeface="Tahoma" pitchFamily="34"/>
                <a:ea typeface="Andale Sans UI" pitchFamily="2"/>
                <a:cs typeface="Tahoma" pitchFamily="2"/>
              </a:rPr>
              <a:t> has a over 13 years experience in organising events.</a:t>
            </a:r>
            <a:endParaRPr lang="en-GB" sz="1600" dirty="0">
              <a:solidFill>
                <a:srgbClr val="000000"/>
              </a:solidFill>
              <a:latin typeface="Tahoma" pitchFamily="34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1431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indent="0" algn="l">
              <a:buNone/>
            </a:pPr>
            <a:endParaRPr lang="en-GB" sz="1800" dirty="0" smtClean="0">
              <a:solidFill>
                <a:srgbClr val="0066CC"/>
              </a:solidFill>
              <a:latin typeface="Tahoma" pitchFamily="34"/>
            </a:endParaRPr>
          </a:p>
          <a:p>
            <a:pPr lvl="0" indent="0" algn="l">
              <a:buNone/>
            </a:pPr>
            <a:endParaRPr lang="en-GB" sz="1800" dirty="0">
              <a:solidFill>
                <a:srgbClr val="0066CC"/>
              </a:solidFill>
              <a:latin typeface="Tahoma" pitchFamily="34"/>
            </a:endParaRPr>
          </a:p>
          <a:p>
            <a:pPr lvl="0" indent="0" algn="l">
              <a:buNone/>
            </a:pPr>
            <a:r>
              <a:rPr lang="en-GB" sz="1800" dirty="0" smtClean="0">
                <a:solidFill>
                  <a:srgbClr val="0066CC"/>
                </a:solidFill>
                <a:latin typeface="Tahoma" pitchFamily="34"/>
              </a:rPr>
              <a:t>The conference organization will be implemented by the Local Organizing Committee following the guidelines of the International Society of Infrared, </a:t>
            </a:r>
            <a:r>
              <a:rPr lang="en-GB" sz="1800" dirty="0" err="1" smtClean="0">
                <a:solidFill>
                  <a:srgbClr val="0066CC"/>
                </a:solidFill>
                <a:latin typeface="Tahoma" pitchFamily="34"/>
              </a:rPr>
              <a:t>Millimeter</a:t>
            </a:r>
            <a:r>
              <a:rPr lang="en-GB" sz="1800" dirty="0" smtClean="0">
                <a:solidFill>
                  <a:srgbClr val="0066CC"/>
                </a:solidFill>
                <a:latin typeface="Tahoma" pitchFamily="34"/>
              </a:rPr>
              <a:t>, and Terahertz Waves.</a:t>
            </a:r>
          </a:p>
          <a:p>
            <a:pPr lvl="0">
              <a:buNone/>
            </a:pPr>
            <a:endParaRPr lang="en-GB" sz="1000" dirty="0" smtClean="0">
              <a:solidFill>
                <a:srgbClr val="161413"/>
              </a:solidFill>
              <a:latin typeface="Tahoma" pitchFamily="34"/>
            </a:endParaRPr>
          </a:p>
          <a:p>
            <a:pPr lvl="0">
              <a:buNone/>
            </a:pPr>
            <a:endParaRPr lang="en-GB" sz="1000" dirty="0" smtClean="0">
              <a:solidFill>
                <a:srgbClr val="161413"/>
              </a:solidFill>
              <a:latin typeface="Tahoma" pitchFamily="34"/>
            </a:endParaRPr>
          </a:p>
          <a:p>
            <a:pPr lvl="0">
              <a:buNone/>
            </a:pPr>
            <a:endParaRPr lang="en-GB" sz="1400" dirty="0" smtClean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endParaRPr lang="en-GB" sz="1400" dirty="0" smtClean="0">
              <a:solidFill>
                <a:srgbClr val="000000"/>
              </a:solidFill>
              <a:latin typeface="Tahoma" pitchFamily="34"/>
            </a:endParaRPr>
          </a:p>
          <a:p>
            <a:pPr lvl="0">
              <a:buNone/>
            </a:pPr>
            <a:r>
              <a:rPr lang="en-GB" sz="1800" dirty="0" smtClean="0">
                <a:solidFill>
                  <a:srgbClr val="000000"/>
                </a:solidFill>
                <a:latin typeface="Tahoma" pitchFamily="34"/>
              </a:rPr>
              <a:t>	The LOC will</a:t>
            </a:r>
          </a:p>
          <a:p>
            <a:pPr lvl="0">
              <a:buNone/>
            </a:pPr>
            <a:endParaRPr lang="en-GB" sz="1000" dirty="0" smtClean="0">
              <a:latin typeface="Tahoma" pitchFamily="34"/>
            </a:endParaRPr>
          </a:p>
          <a:p>
            <a:pPr lvl="1" algn="just">
              <a:spcAft>
                <a:spcPts val="12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CC"/>
                </a:solidFill>
                <a:latin typeface="Tahoma" pitchFamily="34"/>
              </a:rPr>
              <a:t>exchange regularly on the organization </a:t>
            </a:r>
            <a:r>
              <a:rPr lang="en-GB" sz="1600" dirty="0" smtClean="0">
                <a:latin typeface="Tahoma" pitchFamily="34"/>
              </a:rPr>
              <a:t>with IOC</a:t>
            </a:r>
            <a:endParaRPr lang="en-GB" sz="1600" dirty="0" smtClean="0">
              <a:latin typeface="Tahoma" pitchFamily="34"/>
              <a:cs typeface="Arial" pitchFamily="34"/>
            </a:endParaRPr>
          </a:p>
          <a:p>
            <a:pPr lvl="1" algn="just">
              <a:spcAft>
                <a:spcPts val="12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CC"/>
                </a:solidFill>
                <a:latin typeface="Tahoma" pitchFamily="34"/>
              </a:rPr>
              <a:t>use the support of the SFP</a:t>
            </a:r>
            <a:r>
              <a:rPr lang="en-GB" sz="1600" dirty="0" smtClean="0">
                <a:latin typeface="Tahoma" pitchFamily="34"/>
              </a:rPr>
              <a:t> (French Physical Society) for promoting the conference widely</a:t>
            </a:r>
          </a:p>
          <a:p>
            <a:pPr lvl="1" algn="just">
              <a:spcAft>
                <a:spcPts val="12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CC"/>
                </a:solidFill>
                <a:latin typeface="Tahoma" pitchFamily="34"/>
              </a:rPr>
              <a:t>expand the announcement to related communities</a:t>
            </a:r>
            <a:r>
              <a:rPr lang="en-GB" sz="1600" dirty="0" smtClean="0">
                <a:latin typeface="Tahoma" pitchFamily="34"/>
              </a:rPr>
              <a:t> in </a:t>
            </a:r>
            <a:r>
              <a:rPr lang="en-GB" sz="1600" dirty="0" smtClean="0">
                <a:latin typeface="Tahoma" pitchFamily="34"/>
                <a:cs typeface="Arial" pitchFamily="34"/>
              </a:rPr>
              <a:t>the areas and disciplines involving infrared, </a:t>
            </a:r>
            <a:r>
              <a:rPr lang="en-GB" sz="1600" dirty="0" err="1" smtClean="0">
                <a:latin typeface="Tahoma" pitchFamily="34"/>
                <a:cs typeface="Arial" pitchFamily="34"/>
              </a:rPr>
              <a:t>millimeter</a:t>
            </a:r>
            <a:r>
              <a:rPr lang="en-GB" sz="1600" dirty="0" smtClean="0">
                <a:latin typeface="Tahoma" pitchFamily="34"/>
                <a:cs typeface="Arial" pitchFamily="34"/>
              </a:rPr>
              <a:t> and terahertz waves</a:t>
            </a:r>
            <a:endParaRPr lang="en-GB" sz="1600" dirty="0" smtClean="0">
              <a:latin typeface="Tahoma" pitchFamily="34"/>
            </a:endParaRPr>
          </a:p>
          <a:p>
            <a:pPr lvl="1" algn="just">
              <a:spcAft>
                <a:spcPts val="12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CC"/>
                </a:solidFill>
                <a:latin typeface="Tahoma" pitchFamily="34"/>
              </a:rPr>
              <a:t>design a dedicated conference website</a:t>
            </a:r>
            <a:endParaRPr lang="en-GB" sz="1600" dirty="0" smtClean="0">
              <a:latin typeface="Tahoma" pitchFamily="34"/>
            </a:endParaRPr>
          </a:p>
          <a:p>
            <a:pPr lvl="1" algn="just">
              <a:spcAft>
                <a:spcPts val="12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CC"/>
                </a:solidFill>
                <a:latin typeface="Tahoma" pitchFamily="34"/>
              </a:rPr>
              <a:t>extend this mailing list</a:t>
            </a:r>
            <a:r>
              <a:rPr lang="en-GB" sz="1600" dirty="0" smtClean="0">
                <a:latin typeface="Tahoma" pitchFamily="34"/>
              </a:rPr>
              <a:t> to all French institutions potentially interested by this conference but not used yet to participating</a:t>
            </a:r>
          </a:p>
          <a:p>
            <a:pPr lvl="1" algn="just">
              <a:spcAft>
                <a:spcPts val="12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66CC"/>
                </a:solidFill>
                <a:latin typeface="Tahoma" pitchFamily="34"/>
              </a:rPr>
              <a:t>Organise a school (classes and labs) prior to the conference</a:t>
            </a:r>
            <a:r>
              <a:rPr lang="en-GB" sz="1600" dirty="0" smtClean="0">
                <a:solidFill>
                  <a:schemeClr val="tx1"/>
                </a:solidFill>
                <a:latin typeface="Tahoma" pitchFamily="34"/>
              </a:rPr>
              <a:t> at the CNRS IEMN at Lille, 1h train from Paris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x-none" smtClean="0"/>
              <a:t> IRMMW-THz 2019</a:t>
            </a:r>
            <a:endParaRPr lang="x-none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59280" y="360000"/>
            <a:ext cx="9359640" cy="666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5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75000"/>
              <a:buFont typeface="StarSymbol"/>
              <a:buChar char="–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x-none" sz="283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2200" dirty="0">
                <a:solidFill>
                  <a:srgbClr val="FF3333"/>
                </a:solidFill>
                <a:latin typeface="Tahoma" pitchFamily="34"/>
              </a:rPr>
              <a:t>4. An exciting conference program</a:t>
            </a:r>
          </a:p>
          <a:p>
            <a:pPr lvl="0">
              <a:buNone/>
            </a:pPr>
            <a:endParaRPr lang="en-US" sz="1400" dirty="0"/>
          </a:p>
          <a:p>
            <a:pPr lvl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66CC"/>
                </a:solidFill>
              </a:rPr>
              <a:t>Proposed date: September 1-6, 2019</a:t>
            </a:r>
          </a:p>
          <a:p>
            <a:pPr lvl="0">
              <a:buNone/>
            </a:pPr>
            <a:endParaRPr lang="en-US" sz="1400" dirty="0"/>
          </a:p>
          <a:p>
            <a:pPr lvl="0">
              <a:buNone/>
            </a:pPr>
            <a:r>
              <a:rPr lang="en-US" dirty="0"/>
              <a:t>    </a:t>
            </a:r>
            <a:r>
              <a:rPr lang="en-US" i="1" dirty="0"/>
              <a:t>Option: September 8-13, 2019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1880" y="1907629"/>
            <a:ext cx="7704856" cy="50405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mmwth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12670</TotalTime>
  <Words>2032</Words>
  <Application>Microsoft Macintosh PowerPoint</Application>
  <PresentationFormat>Personnalisé</PresentationFormat>
  <Paragraphs>529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5" baseType="lpstr">
      <vt:lpstr>Andale Sans UI</vt:lpstr>
      <vt:lpstr>Arial</vt:lpstr>
      <vt:lpstr>Arial-BoldMT</vt:lpstr>
      <vt:lpstr>ArialMT</vt:lpstr>
      <vt:lpstr>Calibri</vt:lpstr>
      <vt:lpstr>Geneva</vt:lpstr>
      <vt:lpstr>Lucida Sans</vt:lpstr>
      <vt:lpstr>Mangal</vt:lpstr>
      <vt:lpstr>Microsoft YaHei</vt:lpstr>
      <vt:lpstr>StarSymbol</vt:lpstr>
      <vt:lpstr>Tahoma</vt:lpstr>
      <vt:lpstr>Times New Roman</vt:lpstr>
      <vt:lpstr>Wingdings</vt:lpstr>
      <vt:lpstr>irmmwthz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BARATIER</dc:creator>
  <cp:lastModifiedBy>Utilisateur de Microsoft Office</cp:lastModifiedBy>
  <cp:revision>569</cp:revision>
  <dcterms:created xsi:type="dcterms:W3CDTF">2009-04-16T11:32:32Z</dcterms:created>
  <dcterms:modified xsi:type="dcterms:W3CDTF">2017-09-04T23:03:48Z</dcterms:modified>
</cp:coreProperties>
</file>