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1" r:id="rId2"/>
    <p:sldId id="274" r:id="rId3"/>
    <p:sldId id="256" r:id="rId4"/>
    <p:sldId id="272" r:id="rId5"/>
    <p:sldId id="264" r:id="rId6"/>
    <p:sldId id="270" r:id="rId7"/>
    <p:sldId id="266" r:id="rId8"/>
    <p:sldId id="259" r:id="rId9"/>
    <p:sldId id="268" r:id="rId10"/>
    <p:sldId id="269" r:id="rId11"/>
    <p:sldId id="257" r:id="rId12"/>
    <p:sldId id="273" r:id="rId13"/>
    <p:sldId id="263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0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36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88E32-75F4-46AD-8BA4-0F88B688EE2A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D9C56D-F4BE-4AD2-A15C-8023F06E78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064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Espace réservé des commentaires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77067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7531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171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3496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9691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1806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3235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4166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256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725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798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567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FF0674-DF97-4A73-86AD-886C7AA36E96}" type="datetimeFigureOut">
              <a:rPr lang="fr-FR" smtClean="0"/>
              <a:t>01/09/2019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30195-DC63-4C16-BC82-EA2D83E709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0208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8"/>
            <a:ext cx="12192000" cy="6857143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664188" y="2329646"/>
            <a:ext cx="44197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chemeClr val="bg1"/>
                </a:solidFill>
              </a:rPr>
              <a:t>Carlo </a:t>
            </a:r>
            <a:r>
              <a:rPr lang="en-US" sz="2400" b="1" dirty="0" smtClean="0">
                <a:solidFill>
                  <a:schemeClr val="bg1"/>
                </a:solidFill>
              </a:rPr>
              <a:t>Sirtori, </a:t>
            </a:r>
            <a:r>
              <a:rPr lang="fr-FR" sz="2400" b="1" dirty="0" err="1" smtClean="0">
                <a:solidFill>
                  <a:schemeClr val="bg1"/>
                </a:solidFill>
              </a:rPr>
              <a:t>Jero</a:t>
            </a:r>
            <a:r>
              <a:rPr lang="en-US" sz="2400" b="1" dirty="0" smtClean="0">
                <a:solidFill>
                  <a:schemeClr val="bg1"/>
                </a:solidFill>
              </a:rPr>
              <a:t>me </a:t>
            </a:r>
            <a:r>
              <a:rPr lang="en-US" sz="2400" b="1" dirty="0" err="1" smtClean="0">
                <a:solidFill>
                  <a:schemeClr val="bg1"/>
                </a:solidFill>
              </a:rPr>
              <a:t>Tignon</a:t>
            </a:r>
            <a:endParaRPr lang="en-US" sz="2400" b="1" dirty="0" smtClean="0">
              <a:solidFill>
                <a:schemeClr val="bg1"/>
              </a:solidFill>
            </a:endParaRPr>
          </a:p>
          <a:p>
            <a:pPr algn="r"/>
            <a:r>
              <a:rPr lang="en-US" sz="2400" b="1" dirty="0" smtClean="0">
                <a:solidFill>
                  <a:schemeClr val="bg1"/>
                </a:solidFill>
              </a:rPr>
              <a:t>General Chairs of the conference</a:t>
            </a:r>
            <a:endParaRPr lang="fr-FR" sz="2400" b="1" dirty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23" t="37414" r="54946" b="52005"/>
          <a:stretch/>
        </p:blipFill>
        <p:spPr>
          <a:xfrm>
            <a:off x="2271090" y="2484782"/>
            <a:ext cx="4124739" cy="72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52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t="75420"/>
          <a:stretch/>
        </p:blipFill>
        <p:spPr>
          <a:xfrm>
            <a:off x="127704" y="2970349"/>
            <a:ext cx="11952000" cy="241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9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Acknowledgements</a:t>
            </a:r>
            <a:endParaRPr lang="en-US" sz="3600" b="1" dirty="0">
              <a:solidFill>
                <a:srgbClr val="800000"/>
              </a:solidFill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 dirty="0">
              <a:solidFill>
                <a:srgbClr val="20456E"/>
              </a:solidFill>
              <a:ea typeface="ＭＳ Ｐゴシック" charset="0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521299" y="1118799"/>
            <a:ext cx="11537534" cy="547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80000"/>
              </a:spcBef>
              <a:spcAft>
                <a:spcPct val="20000"/>
              </a:spcAft>
              <a:buClr>
                <a:srgbClr val="FF6600"/>
              </a:buClr>
              <a:buSzPct val="80000"/>
              <a:buFont typeface="Wingdings 2" panose="05020102010507070707" pitchFamily="18" charset="2"/>
              <a:defRPr sz="2000">
                <a:solidFill>
                  <a:srgbClr val="FF7300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8788" indent="-268288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anose="05000000000000000000" pitchFamily="2" charset="2"/>
              <a:buChar char="u"/>
              <a:defRPr sz="1900" b="1">
                <a:solidFill>
                  <a:srgbClr val="323265"/>
                </a:solidFill>
                <a:latin typeface="Arial" charset="0"/>
                <a:ea typeface="Arial" charset="0"/>
                <a:cs typeface="+mn-cs"/>
              </a:defRPr>
            </a:lvl2pPr>
            <a:lvl3pPr marL="858838" indent="-209550" algn="l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33CC33"/>
              </a:buClr>
              <a:buSzPct val="80000"/>
              <a:buFont typeface="Wingdings" panose="05000000000000000000" pitchFamily="2" charset="2"/>
              <a:buChar char="£"/>
              <a:defRPr sz="1600">
                <a:solidFill>
                  <a:srgbClr val="336699"/>
                </a:solidFill>
                <a:latin typeface="Arial" charset="0"/>
                <a:ea typeface="Arial" charset="0"/>
                <a:cs typeface="+mn-cs"/>
              </a:defRPr>
            </a:lvl3pPr>
            <a:lvl4pPr marL="1238250" indent="-188913" algn="l" rtl="0" eaLnBrk="0" fontAlgn="base" hangingPunct="0">
              <a:spcBef>
                <a:spcPct val="5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  <a:defRPr sz="15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4pPr>
            <a:lvl5pPr marL="1608138" indent="-179388" algn="l" rtl="0" eaLnBrk="0" fontAlgn="base" hangingPunct="0">
              <a:spcBef>
                <a:spcPct val="20000"/>
              </a:spcBef>
              <a:spcAft>
                <a:spcPct val="0"/>
              </a:spcAft>
              <a:buSzPct val="45000"/>
              <a:buFont typeface="Wingdings" panose="05000000000000000000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5pPr>
            <a:lvl6pPr marL="20653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6pPr>
            <a:lvl7pPr marL="25225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7pPr>
            <a:lvl8pPr marL="29797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8pPr>
            <a:lvl9pPr marL="34369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Technical </a:t>
            </a: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Programme Committee</a:t>
            </a:r>
          </a:p>
          <a:p>
            <a:pPr lvl="2">
              <a:spcBef>
                <a:spcPct val="0"/>
              </a:spcBef>
              <a:buClr>
                <a:srgbClr val="FF6600"/>
              </a:buClr>
              <a:buFont typeface="Wingdings" panose="05000000000000000000" pitchFamily="2" charset="2"/>
              <a:buChar char="§"/>
              <a:defRPr/>
            </a:pPr>
            <a:r>
              <a:rPr lang="en-GB" altLang="fr-FR" sz="2000" kern="0" dirty="0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Chairman: </a:t>
            </a:r>
            <a:r>
              <a:rPr lang="en-GB" altLang="fr-FR" sz="2000" kern="0" dirty="0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Jean-Louis </a:t>
            </a:r>
            <a:r>
              <a:rPr lang="en-GB" altLang="fr-FR" sz="2000" kern="0" dirty="0" err="1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Coutaz</a:t>
            </a:r>
            <a:r>
              <a:rPr lang="en-GB" altLang="fr-FR" sz="2000" kern="0" dirty="0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, </a:t>
            </a:r>
            <a:r>
              <a:rPr lang="en-GB" altLang="fr-FR" sz="2000" kern="0" dirty="0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co</a:t>
            </a:r>
            <a:r>
              <a:rPr lang="en-US" altLang="fr-FR" sz="2000" kern="0" dirty="0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-chairwoman </a:t>
            </a:r>
            <a:r>
              <a:rPr lang="en-GB" altLang="fr-FR" sz="2000" kern="0" dirty="0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Juliette </a:t>
            </a:r>
            <a:r>
              <a:rPr lang="en-GB" altLang="fr-FR" sz="2000" kern="0" dirty="0" err="1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Mangenay</a:t>
            </a:r>
            <a:r>
              <a:rPr lang="en-GB" altLang="fr-FR" sz="2000" kern="0" dirty="0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 </a:t>
            </a:r>
            <a:endParaRPr lang="en-GB" altLang="fr-FR" sz="2000" kern="0" dirty="0" smtClean="0">
              <a:solidFill>
                <a:srgbClr val="323265"/>
              </a:solidFill>
              <a:latin typeface="+mn-lt"/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GB" altLang="fr-FR" sz="2400" kern="0" dirty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Organising </a:t>
            </a: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Committee</a:t>
            </a:r>
            <a:endParaRPr lang="en-GB" altLang="fr-FR" sz="2400" kern="0" dirty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GB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 err="1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ellipse&amp;co</a:t>
            </a: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 CEO – </a:t>
            </a:r>
            <a:r>
              <a:rPr lang="en-GB" altLang="fr-FR" sz="2400" kern="0" dirty="0" err="1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Armelle</a:t>
            </a: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 </a:t>
            </a:r>
            <a:r>
              <a:rPr lang="en-GB" altLang="fr-FR" sz="2400" kern="0" dirty="0" err="1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Gouilloux</a:t>
            </a:r>
            <a:endParaRPr lang="en-GB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defRPr/>
            </a:pPr>
            <a:endParaRPr lang="en-GB" altLang="fr-FR" sz="2400" kern="0" dirty="0">
              <a:solidFill>
                <a:srgbClr val="323265"/>
              </a:solidFill>
              <a:ea typeface="ＭＳ Ｐゴシック" charset="-128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>
                <a:solidFill>
                  <a:srgbClr val="323265"/>
                </a:solidFill>
                <a:ea typeface="ＭＳ Ｐゴシック" charset="-128"/>
              </a:rPr>
              <a:t>IEMN </a:t>
            </a: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</a:rPr>
              <a:t>Student </a:t>
            </a:r>
            <a:r>
              <a:rPr lang="en-US" altLang="fr-FR" sz="2400" kern="0" dirty="0">
                <a:solidFill>
                  <a:srgbClr val="323265"/>
                </a:solidFill>
                <a:ea typeface="ＭＳ Ｐゴシック" charset="-128"/>
              </a:rPr>
              <a:t>Workshop - </a:t>
            </a:r>
            <a:r>
              <a:rPr lang="en-US" altLang="fr-FR" sz="2400" i="1" kern="0" dirty="0">
                <a:solidFill>
                  <a:srgbClr val="323265"/>
                </a:solidFill>
                <a:ea typeface="ＭＳ Ｐゴシック" charset="-128"/>
              </a:rPr>
              <a:t>Training on selected THz/MIR experimental </a:t>
            </a:r>
            <a:r>
              <a:rPr lang="en-US" altLang="fr-FR" sz="2400" i="1" kern="0" dirty="0" smtClean="0">
                <a:solidFill>
                  <a:srgbClr val="323265"/>
                </a:solidFill>
                <a:ea typeface="ＭＳ Ｐゴシック" charset="-128"/>
              </a:rPr>
              <a:t>techniques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altLang="fr-FR" sz="2400" i="1" kern="0" dirty="0">
              <a:solidFill>
                <a:srgbClr val="323265"/>
              </a:solidFill>
              <a:ea typeface="ＭＳ Ｐゴシック" charset="-128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</a:rPr>
              <a:t>IRMMW-THz (</a:t>
            </a:r>
            <a:r>
              <a:rPr lang="en-US" altLang="fr-FR" sz="2400" kern="0" dirty="0">
                <a:solidFill>
                  <a:srgbClr val="323265"/>
                </a:solidFill>
                <a:ea typeface="ＭＳ Ｐゴシック" charset="-128"/>
              </a:rPr>
              <a:t>Dan </a:t>
            </a: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</a:rPr>
              <a:t>and </a:t>
            </a:r>
            <a:r>
              <a:rPr lang="en-US" altLang="fr-FR" sz="2400" kern="0" dirty="0">
                <a:solidFill>
                  <a:srgbClr val="323265"/>
                </a:solidFill>
                <a:ea typeface="ＭＳ Ｐゴシック" charset="-128"/>
              </a:rPr>
              <a:t>Peter </a:t>
            </a: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</a:rPr>
              <a:t>)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altLang="fr-FR" sz="2400" i="1" kern="0" dirty="0">
              <a:solidFill>
                <a:srgbClr val="323265"/>
              </a:solidFill>
              <a:ea typeface="ＭＳ Ｐゴシック" charset="-128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>
                <a:solidFill>
                  <a:srgbClr val="323265"/>
                </a:solidFill>
                <a:ea typeface="ＭＳ Ｐゴシック" charset="-128"/>
              </a:rPr>
              <a:t>Exhibitors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altLang="fr-FR" sz="2400" kern="0" dirty="0" smtClean="0">
              <a:solidFill>
                <a:srgbClr val="323265"/>
              </a:solidFill>
              <a:ea typeface="ＭＳ Ｐゴシック" charset="-128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</a:rPr>
              <a:t>Sponsors</a:t>
            </a:r>
            <a:endParaRPr lang="en-US" altLang="fr-FR" sz="2400" kern="0" dirty="0">
              <a:solidFill>
                <a:srgbClr val="323265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873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Sponsors</a:t>
            </a:r>
            <a:endParaRPr lang="en-US" sz="3600" b="1" dirty="0">
              <a:solidFill>
                <a:srgbClr val="800000"/>
              </a:solidFill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>
              <a:solidFill>
                <a:srgbClr val="20456E"/>
              </a:solidFill>
              <a:ea typeface="ＭＳ Ｐゴシック" charset="0"/>
            </a:endParaRPr>
          </a:p>
        </p:txBody>
      </p:sp>
      <p:pic>
        <p:nvPicPr>
          <p:cNvPr id="4" name="Image 3" descr="SLIDE_SPONSORS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1"/>
          <a:stretch/>
        </p:blipFill>
        <p:spPr>
          <a:xfrm>
            <a:off x="115559" y="866274"/>
            <a:ext cx="11659892" cy="5890661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3216" y="1116458"/>
            <a:ext cx="2124000" cy="1395552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97318" y="866274"/>
            <a:ext cx="114249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Pl</a:t>
            </a:r>
            <a:r>
              <a:rPr lang="en-US" sz="2000" b="1" dirty="0" err="1" smtClean="0">
                <a:solidFill>
                  <a:srgbClr val="FF0000"/>
                </a:solidFill>
              </a:rPr>
              <a:t>atinum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798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647226" y="4009284"/>
            <a:ext cx="5160681" cy="2612684"/>
            <a:chOff x="550974" y="3749402"/>
            <a:chExt cx="5160681" cy="2612684"/>
          </a:xfrm>
        </p:grpSpPr>
        <p:sp>
          <p:nvSpPr>
            <p:cNvPr id="9" name="Rectangle 8"/>
            <p:cNvSpPr/>
            <p:nvPr/>
          </p:nvSpPr>
          <p:spPr>
            <a:xfrm>
              <a:off x="550974" y="3749402"/>
              <a:ext cx="5160681" cy="2612684"/>
            </a:xfrm>
            <a:prstGeom prst="rect">
              <a:avLst/>
            </a:prstGeom>
            <a:blipFill>
              <a:blip r:embed="rId3"/>
              <a:stretch>
                <a:fillRect/>
              </a:stretch>
            </a:blipFill>
            <a:ln w="0">
              <a:solidFill>
                <a:srgbClr val="0066CC"/>
              </a:solidFill>
              <a:prstDash val="solid"/>
            </a:ln>
          </p:spPr>
          <p:txBody>
            <a:bodyPr vert="horz" wrap="none" lIns="81646" tIns="40823" rIns="81646" bIns="40823" anchor="ctr" anchorCtr="1" compatLnSpc="0"/>
            <a:lstStyle/>
            <a:p>
              <a:pPr algn="ctr" hangingPunct="0"/>
              <a:r>
                <a:rPr lang="de-DE" sz="1633" dirty="0">
                  <a:latin typeface="Arial" pitchFamily="18"/>
                  <a:ea typeface="Andale Sans UI" pitchFamily="2"/>
                  <a:cs typeface="Tahoma" pitchFamily="2"/>
                </a:rPr>
                <a:t>0</a:t>
              </a: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1093971" y="5952698"/>
              <a:ext cx="39785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hangingPunct="0"/>
              <a:r>
                <a:rPr lang="en-GB" i="1" dirty="0" smtClean="0">
                  <a:solidFill>
                    <a:schemeClr val="bg1"/>
                  </a:solidFill>
                  <a:ea typeface="Andale Sans UI" pitchFamily="2"/>
                  <a:cs typeface="Tahoma" pitchFamily="2"/>
                </a:rPr>
                <a:t>Grand Amphitheatre</a:t>
              </a:r>
              <a:r>
                <a:rPr lang="en-GB" dirty="0" smtClean="0">
                  <a:solidFill>
                    <a:schemeClr val="bg1"/>
                  </a:solidFill>
                  <a:ea typeface="Andale Sans UI" pitchFamily="2"/>
                  <a:cs typeface="Tahoma" pitchFamily="2"/>
                </a:rPr>
                <a:t> - plenary sessions</a:t>
              </a:r>
              <a:endParaRPr lang="en-GB" i="1" dirty="0">
                <a:solidFill>
                  <a:schemeClr val="bg1"/>
                </a:solidFill>
                <a:ea typeface="ArialMT" pitchFamily="34"/>
                <a:cs typeface="ArialMT" pitchFamily="34"/>
              </a:endParaRPr>
            </a:p>
          </p:txBody>
        </p:sp>
      </p:grp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The venue: </a:t>
            </a:r>
            <a:r>
              <a:rPr lang="en-US" sz="3600" b="1" i="1" dirty="0" err="1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Maison</a:t>
            </a:r>
            <a:r>
              <a:rPr lang="en-US" sz="3600" b="1" i="1" dirty="0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 de la </a:t>
            </a:r>
            <a:r>
              <a:rPr lang="en-US" sz="3600" b="1" i="1" dirty="0" err="1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Chimie</a:t>
            </a:r>
            <a:endParaRPr lang="en-US" sz="3600" b="1" i="1" dirty="0">
              <a:solidFill>
                <a:srgbClr val="800000"/>
              </a:solidFill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17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>
              <a:solidFill>
                <a:srgbClr val="20456E"/>
              </a:solidFill>
              <a:ea typeface="ＭＳ Ｐゴシック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1641108" y="972924"/>
            <a:ext cx="8646783" cy="2656902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20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20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20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6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2000" b="0" i="0" u="none" strike="noStrike" kern="1200">
              <a:ln>
                <a:noFill/>
              </a:ln>
              <a:solidFill>
                <a:srgbClr val="5E11A6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6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de-DE" sz="18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81908" y="3215650"/>
            <a:ext cx="4887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None/>
            </a:pPr>
            <a:r>
              <a:rPr lang="fr-FR" b="1" dirty="0" smtClean="0">
                <a:solidFill>
                  <a:schemeClr val="bg1"/>
                </a:solidFill>
              </a:rPr>
              <a:t>28 rue </a:t>
            </a:r>
            <a:r>
              <a:rPr lang="fr-FR" b="1" dirty="0">
                <a:solidFill>
                  <a:schemeClr val="bg1"/>
                </a:solidFill>
              </a:rPr>
              <a:t>Saint-Dominique 7</a:t>
            </a:r>
            <a:r>
              <a:rPr lang="fr-FR" b="1" baseline="30000" dirty="0">
                <a:solidFill>
                  <a:schemeClr val="bg1"/>
                </a:solidFill>
              </a:rPr>
              <a:t>th</a:t>
            </a:r>
            <a:r>
              <a:rPr lang="fr-FR" b="1" dirty="0">
                <a:solidFill>
                  <a:schemeClr val="bg1"/>
                </a:solidFill>
              </a:rPr>
              <a:t> arrondissement, Paris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6113482" y="4009284"/>
            <a:ext cx="5182693" cy="2626249"/>
            <a:chOff x="5988354" y="2696187"/>
            <a:chExt cx="5182693" cy="2626249"/>
          </a:xfrm>
        </p:grpSpPr>
        <p:sp>
          <p:nvSpPr>
            <p:cNvPr id="10" name="Rectangle 9"/>
            <p:cNvSpPr/>
            <p:nvPr/>
          </p:nvSpPr>
          <p:spPr>
            <a:xfrm>
              <a:off x="5988354" y="2696187"/>
              <a:ext cx="5182693" cy="2626249"/>
            </a:xfrm>
            <a:prstGeom prst="rect">
              <a:avLst/>
            </a:prstGeom>
            <a:blipFill>
              <a:blip r:embed="rId5"/>
              <a:stretch>
                <a:fillRect/>
              </a:stretch>
            </a:blipFill>
            <a:ln w="0">
              <a:solidFill>
                <a:srgbClr val="0066CC"/>
              </a:solidFill>
              <a:prstDash val="solid"/>
            </a:ln>
          </p:spPr>
          <p:txBody>
            <a:bodyPr vert="horz" wrap="none" lIns="81646" tIns="40823" rIns="81646" bIns="40823" anchor="ctr" anchorCtr="1" compatLnSpc="0"/>
            <a:lstStyle/>
            <a:p>
              <a:pPr hangingPunct="0"/>
              <a:endParaRPr lang="de-DE" sz="1633">
                <a:latin typeface="Arial" pitchFamily="18"/>
                <a:ea typeface="Andale Sans UI" pitchFamily="2"/>
                <a:cs typeface="Tahoma" pitchFamily="2"/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6052181" y="4909134"/>
              <a:ext cx="50550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>
                  <a:solidFill>
                    <a:schemeClr val="bg1"/>
                  </a:solidFill>
                </a:rPr>
                <a:t>Salon</a:t>
              </a:r>
              <a:r>
                <a:rPr lang="en-US" dirty="0">
                  <a:solidFill>
                    <a:schemeClr val="bg1"/>
                  </a:solidFill>
                </a:rPr>
                <a:t> - </a:t>
              </a:r>
              <a:r>
                <a:rPr lang="en-US" dirty="0" smtClean="0">
                  <a:solidFill>
                    <a:schemeClr val="bg1"/>
                  </a:solidFill>
                </a:rPr>
                <a:t>poster sessions, exhibition </a:t>
              </a:r>
              <a:r>
                <a:rPr lang="en-US" dirty="0">
                  <a:solidFill>
                    <a:schemeClr val="bg1"/>
                  </a:solidFill>
                </a:rPr>
                <a:t>and coffee breaks</a:t>
              </a:r>
              <a:endParaRPr lang="fr-F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219553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Overview of the conference </a:t>
            </a:r>
            <a:r>
              <a:rPr lang="en-US" sz="3600" b="1" dirty="0" err="1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programme</a:t>
            </a:r>
            <a:endParaRPr lang="en-US" sz="3600" b="1" dirty="0">
              <a:solidFill>
                <a:srgbClr val="800000"/>
              </a:solidFill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>
              <a:solidFill>
                <a:srgbClr val="20456E"/>
              </a:solidFill>
              <a:ea typeface="ＭＳ Ｐゴシック" charset="0"/>
            </a:endParaRPr>
          </a:p>
        </p:txBody>
      </p:sp>
      <p:sp>
        <p:nvSpPr>
          <p:cNvPr id="15" name="Espace réservé du contenu 2"/>
          <p:cNvSpPr txBox="1">
            <a:spLocks/>
          </p:cNvSpPr>
          <p:nvPr/>
        </p:nvSpPr>
        <p:spPr bwMode="auto">
          <a:xfrm>
            <a:off x="994890" y="1686690"/>
            <a:ext cx="9565606" cy="3775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80000"/>
              </a:spcBef>
              <a:spcAft>
                <a:spcPct val="20000"/>
              </a:spcAft>
              <a:buClr>
                <a:srgbClr val="FF6600"/>
              </a:buClr>
              <a:buSzPct val="80000"/>
              <a:buFont typeface="Wingdings 2" panose="05020102010507070707" pitchFamily="18" charset="2"/>
              <a:defRPr sz="2000">
                <a:solidFill>
                  <a:srgbClr val="FF7300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8788" indent="-268288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anose="05000000000000000000" pitchFamily="2" charset="2"/>
              <a:buChar char="u"/>
              <a:defRPr sz="1900" b="1">
                <a:solidFill>
                  <a:srgbClr val="323265"/>
                </a:solidFill>
                <a:latin typeface="Arial" charset="0"/>
                <a:ea typeface="Arial" charset="0"/>
                <a:cs typeface="+mn-cs"/>
              </a:defRPr>
            </a:lvl2pPr>
            <a:lvl3pPr marL="858838" indent="-209550" algn="l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33CC33"/>
              </a:buClr>
              <a:buSzPct val="80000"/>
              <a:buFont typeface="Wingdings" panose="05000000000000000000" pitchFamily="2" charset="2"/>
              <a:buChar char="£"/>
              <a:defRPr sz="1600">
                <a:solidFill>
                  <a:srgbClr val="336699"/>
                </a:solidFill>
                <a:latin typeface="Arial" charset="0"/>
                <a:ea typeface="Arial" charset="0"/>
                <a:cs typeface="+mn-cs"/>
              </a:defRPr>
            </a:lvl3pPr>
            <a:lvl4pPr marL="1238250" indent="-188913" algn="l" rtl="0" eaLnBrk="0" fontAlgn="base" hangingPunct="0">
              <a:spcBef>
                <a:spcPct val="5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  <a:defRPr sz="15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4pPr>
            <a:lvl5pPr marL="1608138" indent="-179388" algn="l" rtl="0" eaLnBrk="0" fontAlgn="base" hangingPunct="0">
              <a:spcBef>
                <a:spcPct val="20000"/>
              </a:spcBef>
              <a:spcAft>
                <a:spcPct val="0"/>
              </a:spcAft>
              <a:buSzPct val="45000"/>
              <a:buFont typeface="Wingdings" panose="05000000000000000000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5pPr>
            <a:lvl6pPr marL="20653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6pPr>
            <a:lvl7pPr marL="25225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7pPr>
            <a:lvl8pPr marL="29797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8pPr>
            <a:lvl9pPr marL="34369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Plenary </a:t>
            </a:r>
            <a:r>
              <a:rPr lang="en-GB" altLang="fr-FR" sz="2400" kern="0" dirty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session starts </a:t>
            </a:r>
            <a:r>
              <a:rPr lang="en-GB" altLang="fr-FR" sz="2400" kern="0" dirty="0">
                <a:solidFill>
                  <a:srgbClr val="002060"/>
                </a:solidFill>
                <a:ea typeface="ＭＳ Ｐゴシック" charset="-128"/>
                <a:sym typeface="Wingdings" panose="05000000000000000000" pitchFamily="2" charset="2"/>
              </a:rPr>
              <a:t>everyday at </a:t>
            </a:r>
            <a:r>
              <a:rPr lang="en-GB" altLang="fr-FR" sz="2400" kern="0" dirty="0" smtClean="0">
                <a:solidFill>
                  <a:srgbClr val="002060"/>
                </a:solidFill>
                <a:ea typeface="ＭＳ Ｐゴシック" charset="-128"/>
                <a:sym typeface="Wingdings" panose="05000000000000000000" pitchFamily="2" charset="2"/>
              </a:rPr>
              <a:t>9:00 (daily announcements 8:50)</a:t>
            </a:r>
            <a:endParaRPr lang="en-GB" altLang="fr-FR" sz="2400" kern="0" dirty="0">
              <a:solidFill>
                <a:srgbClr val="002060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GB" altLang="fr-FR" sz="2400" kern="0" dirty="0" smtClean="0">
              <a:solidFill>
                <a:srgbClr val="002060"/>
              </a:solidFill>
              <a:ea typeface="ＭＳ Ｐゴシック" charset="-128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>
                <a:solidFill>
                  <a:srgbClr val="002060"/>
                </a:solidFill>
                <a:ea typeface="ＭＳ Ｐゴシック" charset="-128"/>
              </a:rPr>
              <a:t>Poster sessions (with wine and cheese!) close the scientific programme everyday but </a:t>
            </a:r>
            <a:r>
              <a:rPr lang="en-GB" altLang="fr-FR" sz="2400" kern="0" dirty="0" smtClean="0">
                <a:solidFill>
                  <a:srgbClr val="002060"/>
                </a:solidFill>
                <a:ea typeface="ＭＳ Ｐゴシック" charset="-128"/>
              </a:rPr>
              <a:t>Friday</a:t>
            </a:r>
            <a:endParaRPr lang="en-GB" altLang="fr-FR" sz="2400" kern="0" dirty="0" smtClean="0">
              <a:solidFill>
                <a:srgbClr val="002060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GB" altLang="fr-FR" sz="2400" kern="0" dirty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>
                <a:solidFill>
                  <a:srgbClr val="323265"/>
                </a:solidFill>
                <a:ea typeface="ＭＳ Ｐゴシック" charset="-128"/>
              </a:rPr>
              <a:t>Conference Banquet on the Seine river </a:t>
            </a:r>
            <a:r>
              <a:rPr lang="en-GB" altLang="fr-FR" sz="2400" kern="0" dirty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 Wednesday 8:00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GB" altLang="fr-FR" sz="2400" kern="0" dirty="0" smtClean="0">
              <a:solidFill>
                <a:srgbClr val="002060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 smtClean="0">
                <a:solidFill>
                  <a:srgbClr val="002060"/>
                </a:solidFill>
                <a:ea typeface="ＭＳ Ｐゴシック" charset="-128"/>
                <a:sym typeface="Wingdings" panose="05000000000000000000" pitchFamily="2" charset="2"/>
              </a:rPr>
              <a:t>Two awards ceremonies:</a:t>
            </a:r>
            <a:endParaRPr lang="en-GB" altLang="fr-FR" sz="2400" kern="0" dirty="0">
              <a:solidFill>
                <a:srgbClr val="002060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 marL="1092200" lvl="4" indent="-342900">
              <a:spcBef>
                <a:spcPct val="0"/>
              </a:spcBef>
              <a:buClr>
                <a:srgbClr val="FF6600"/>
              </a:buClr>
              <a:buFont typeface="Wingdings" panose="05000000000000000000" pitchFamily="2" charset="2"/>
              <a:buChar char="q"/>
              <a:defRPr/>
            </a:pPr>
            <a:r>
              <a:rPr lang="en-GB" altLang="fr-FR" sz="2000" b="1" kern="0" dirty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IRMMW-THz Awards </a:t>
            </a:r>
            <a:r>
              <a:rPr lang="en-GB" altLang="fr-FR" sz="2000" kern="0" dirty="0" smtClean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(</a:t>
            </a:r>
            <a:r>
              <a:rPr lang="en-GB" altLang="fr-FR" sz="2000" dirty="0" smtClean="0">
                <a:solidFill>
                  <a:srgbClr val="002060"/>
                </a:solidFill>
                <a:ea typeface="ＭＳ Ｐゴシック" charset="-128"/>
                <a:sym typeface="Wingdings" panose="05000000000000000000" pitchFamily="2" charset="2"/>
              </a:rPr>
              <a:t>K.</a:t>
            </a:r>
            <a:r>
              <a:rPr lang="en-GB" sz="2000" dirty="0" smtClean="0">
                <a:solidFill>
                  <a:srgbClr val="002060"/>
                </a:solidFill>
              </a:rPr>
              <a:t> Button, Y.S.A. &amp; B.S.A.</a:t>
            </a:r>
            <a:r>
              <a:rPr lang="en-GB" altLang="fr-FR" sz="2000" kern="0" dirty="0" smtClean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)</a:t>
            </a:r>
            <a:r>
              <a:rPr lang="en-GB" altLang="fr-FR" sz="2000" b="1" kern="0" dirty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	</a:t>
            </a:r>
            <a:r>
              <a:rPr lang="en-GB" altLang="fr-FR" sz="2000" kern="0" dirty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 Thursday 12:30</a:t>
            </a:r>
          </a:p>
          <a:p>
            <a:pPr marL="1092200" lvl="4" indent="-342900">
              <a:spcBef>
                <a:spcPct val="0"/>
              </a:spcBef>
              <a:buClr>
                <a:srgbClr val="FF6600"/>
              </a:buClr>
              <a:buFont typeface="Wingdings" panose="05000000000000000000" pitchFamily="2" charset="2"/>
              <a:buChar char="q"/>
              <a:defRPr/>
            </a:pPr>
            <a:r>
              <a:rPr lang="en-GB" altLang="fr-FR" sz="2000" b="1" kern="0" dirty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Paris 2019 Awards</a:t>
            </a:r>
            <a:r>
              <a:rPr lang="en-GB" altLang="fr-FR" sz="2000" kern="0" dirty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 </a:t>
            </a:r>
            <a:r>
              <a:rPr lang="en-GB" altLang="fr-FR" sz="2000" kern="0" dirty="0" smtClean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 (</a:t>
            </a:r>
            <a:r>
              <a:rPr lang="en-GB" altLang="fr-FR" sz="2000" kern="0" dirty="0" err="1" smtClean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GdR</a:t>
            </a:r>
            <a:r>
              <a:rPr lang="en-GB" altLang="fr-FR" sz="2000" kern="0" dirty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, Swiss </a:t>
            </a:r>
            <a:r>
              <a:rPr lang="en-GB" altLang="fr-FR" sz="2000" kern="0" dirty="0" smtClean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THz </a:t>
            </a:r>
            <a:r>
              <a:rPr lang="en-GB" altLang="fr-FR" sz="2000" kern="0" dirty="0">
                <a:solidFill>
                  <a:srgbClr val="002060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Prize)</a:t>
            </a:r>
            <a:r>
              <a:rPr lang="en-GB" altLang="fr-FR" sz="2000" kern="0" dirty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	</a:t>
            </a:r>
            <a:r>
              <a:rPr lang="en-GB" altLang="fr-FR" sz="2000" kern="0" dirty="0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		  </a:t>
            </a:r>
            <a:r>
              <a:rPr lang="en-GB" altLang="fr-FR" sz="2000" kern="0" dirty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Friday      12:45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GB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88835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570" y="1252561"/>
            <a:ext cx="8693833" cy="52467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11570" y="1055077"/>
            <a:ext cx="1872000" cy="271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Monday 2</a:t>
            </a:r>
            <a:r>
              <a:rPr lang="en-US" sz="1600" baseline="30000" dirty="0" smtClean="0"/>
              <a:t>nd</a:t>
            </a:r>
            <a:r>
              <a:rPr lang="en-US" sz="1600" dirty="0" smtClean="0"/>
              <a:t>  </a:t>
            </a:r>
            <a:endParaRPr lang="fr-FR" sz="1600" dirty="0"/>
          </a:p>
        </p:txBody>
      </p:sp>
      <p:sp>
        <p:nvSpPr>
          <p:cNvPr id="7" name="Rectangle 6"/>
          <p:cNvSpPr/>
          <p:nvPr/>
        </p:nvSpPr>
        <p:spPr>
          <a:xfrm>
            <a:off x="3591953" y="1055076"/>
            <a:ext cx="1872000" cy="271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Tuesday 3</a:t>
            </a:r>
            <a:r>
              <a:rPr lang="en-US" sz="1600" baseline="30000" dirty="0" smtClean="0"/>
              <a:t>rd</a:t>
            </a:r>
            <a:r>
              <a:rPr lang="en-US" sz="1600" dirty="0" smtClean="0"/>
              <a:t> </a:t>
            </a:r>
            <a:endParaRPr lang="fr-FR" sz="1600" dirty="0"/>
          </a:p>
        </p:txBody>
      </p:sp>
      <p:sp>
        <p:nvSpPr>
          <p:cNvPr id="8" name="Rectangle 7"/>
          <p:cNvSpPr/>
          <p:nvPr/>
        </p:nvSpPr>
        <p:spPr>
          <a:xfrm>
            <a:off x="5472335" y="1055075"/>
            <a:ext cx="1872000" cy="271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Wednesday 4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 </a:t>
            </a:r>
            <a:endParaRPr lang="fr-FR" sz="1600" dirty="0"/>
          </a:p>
        </p:txBody>
      </p:sp>
      <p:sp>
        <p:nvSpPr>
          <p:cNvPr id="9" name="Rectangle 8"/>
          <p:cNvSpPr/>
          <p:nvPr/>
        </p:nvSpPr>
        <p:spPr>
          <a:xfrm>
            <a:off x="7352717" y="1055075"/>
            <a:ext cx="1872000" cy="271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Tuesday 5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 </a:t>
            </a:r>
            <a:endParaRPr lang="fr-FR" sz="1600" dirty="0"/>
          </a:p>
        </p:txBody>
      </p:sp>
      <p:sp>
        <p:nvSpPr>
          <p:cNvPr id="10" name="Rectangle 9"/>
          <p:cNvSpPr/>
          <p:nvPr/>
        </p:nvSpPr>
        <p:spPr>
          <a:xfrm>
            <a:off x="9233096" y="1055075"/>
            <a:ext cx="1188000" cy="2719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Friday 6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</a:t>
            </a:r>
            <a:endParaRPr lang="fr-FR" sz="1600" dirty="0"/>
          </a:p>
        </p:txBody>
      </p:sp>
      <p:sp>
        <p:nvSpPr>
          <p:cNvPr id="12" name="Rectangle 11"/>
          <p:cNvSpPr/>
          <p:nvPr/>
        </p:nvSpPr>
        <p:spPr>
          <a:xfrm>
            <a:off x="1772527" y="1331359"/>
            <a:ext cx="1746000" cy="39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Registration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645876" y="1533915"/>
            <a:ext cx="1728000" cy="39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Registration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511811" y="1538604"/>
            <a:ext cx="1728000" cy="39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Registration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377746" y="1533914"/>
            <a:ext cx="1764000" cy="39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Registration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772527" y="1938910"/>
            <a:ext cx="10440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9 – 10:30</a:t>
            </a:r>
          </a:p>
          <a:p>
            <a:pPr algn="ctr"/>
            <a:r>
              <a:rPr lang="en-US" sz="1400" dirty="0" smtClean="0"/>
              <a:t>Plenary</a:t>
            </a:r>
            <a:endParaRPr lang="fr-FR" sz="1400" dirty="0"/>
          </a:p>
        </p:txBody>
      </p:sp>
      <p:sp>
        <p:nvSpPr>
          <p:cNvPr id="20" name="Rectangle 19"/>
          <p:cNvSpPr/>
          <p:nvPr/>
        </p:nvSpPr>
        <p:spPr>
          <a:xfrm>
            <a:off x="3645876" y="1938910"/>
            <a:ext cx="10440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9 – 10:30</a:t>
            </a:r>
          </a:p>
          <a:p>
            <a:pPr algn="ctr"/>
            <a:r>
              <a:rPr lang="en-US" sz="1400" dirty="0" smtClean="0"/>
              <a:t>Plenary</a:t>
            </a:r>
            <a:endParaRPr lang="fr-FR" sz="1400" dirty="0"/>
          </a:p>
        </p:txBody>
      </p:sp>
      <p:sp>
        <p:nvSpPr>
          <p:cNvPr id="21" name="Rectangle 20"/>
          <p:cNvSpPr/>
          <p:nvPr/>
        </p:nvSpPr>
        <p:spPr>
          <a:xfrm>
            <a:off x="5505158" y="1942467"/>
            <a:ext cx="10440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9 – 10:30</a:t>
            </a:r>
          </a:p>
          <a:p>
            <a:pPr algn="ctr"/>
            <a:r>
              <a:rPr lang="en-US" sz="1400" dirty="0" smtClean="0"/>
              <a:t>Plenary</a:t>
            </a:r>
            <a:endParaRPr lang="fr-FR" sz="1400" dirty="0"/>
          </a:p>
        </p:txBody>
      </p:sp>
      <p:sp>
        <p:nvSpPr>
          <p:cNvPr id="22" name="Rectangle 21"/>
          <p:cNvSpPr/>
          <p:nvPr/>
        </p:nvSpPr>
        <p:spPr>
          <a:xfrm>
            <a:off x="7377746" y="1939290"/>
            <a:ext cx="10440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9 – 10:30</a:t>
            </a:r>
          </a:p>
          <a:p>
            <a:pPr algn="ctr"/>
            <a:r>
              <a:rPr lang="en-US" sz="1400" dirty="0" smtClean="0"/>
              <a:t>Plenary</a:t>
            </a:r>
            <a:endParaRPr lang="fr-FR" sz="1400" dirty="0"/>
          </a:p>
        </p:txBody>
      </p:sp>
      <p:sp>
        <p:nvSpPr>
          <p:cNvPr id="23" name="Rectangle 22"/>
          <p:cNvSpPr/>
          <p:nvPr/>
        </p:nvSpPr>
        <p:spPr>
          <a:xfrm>
            <a:off x="9263075" y="1938910"/>
            <a:ext cx="1080000" cy="61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9 – 10:30</a:t>
            </a:r>
          </a:p>
          <a:p>
            <a:pPr algn="ctr"/>
            <a:r>
              <a:rPr lang="en-US" sz="1400" dirty="0" smtClean="0"/>
              <a:t>Plenary</a:t>
            </a:r>
            <a:endParaRPr lang="fr-FR" sz="1400" dirty="0"/>
          </a:p>
        </p:txBody>
      </p:sp>
      <p:sp>
        <p:nvSpPr>
          <p:cNvPr id="24" name="Rectangle 23"/>
          <p:cNvSpPr/>
          <p:nvPr/>
        </p:nvSpPr>
        <p:spPr>
          <a:xfrm rot="16200000">
            <a:off x="994787" y="3746965"/>
            <a:ext cx="4334899" cy="6914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Exhibition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 rot="16200000">
            <a:off x="2872859" y="3750774"/>
            <a:ext cx="4320000" cy="6914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Exhibition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 rot="16200000">
            <a:off x="4983920" y="3487654"/>
            <a:ext cx="3803137" cy="6914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Exhibition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 rot="16200000">
            <a:off x="7327686" y="2993150"/>
            <a:ext cx="2880000" cy="756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Exhibition</a:t>
            </a:r>
            <a:endParaRPr lang="fr-FR" sz="2400" b="1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516500" y="6185095"/>
            <a:ext cx="1728000" cy="467386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1600" b="1" dirty="0" smtClean="0">
                <a:solidFill>
                  <a:srgbClr val="FF0000"/>
                </a:solidFill>
              </a:rPr>
              <a:t>8:00</a:t>
            </a:r>
          </a:p>
          <a:p>
            <a:pPr algn="ctr">
              <a:lnSpc>
                <a:spcPct val="70000"/>
              </a:lnSpc>
            </a:pPr>
            <a:r>
              <a:rPr lang="en-US" sz="1600" b="1" dirty="0" smtClean="0">
                <a:solidFill>
                  <a:srgbClr val="FF0000"/>
                </a:solidFill>
              </a:rPr>
              <a:t>Banquet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377746" y="3371150"/>
            <a:ext cx="1008000" cy="2721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1600" b="1" dirty="0" smtClean="0">
                <a:solidFill>
                  <a:srgbClr val="FF0000"/>
                </a:solidFill>
              </a:rPr>
              <a:t>Award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265664" y="3997162"/>
            <a:ext cx="1077411" cy="27214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1600" b="1" dirty="0" smtClean="0">
                <a:solidFill>
                  <a:srgbClr val="FF0000"/>
                </a:solidFill>
              </a:rPr>
              <a:t>Award</a:t>
            </a:r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38" name="Forme libre 37"/>
          <p:cNvSpPr/>
          <p:nvPr/>
        </p:nvSpPr>
        <p:spPr>
          <a:xfrm>
            <a:off x="5472335" y="6146874"/>
            <a:ext cx="1601989" cy="543827"/>
          </a:xfrm>
          <a:custGeom>
            <a:avLst/>
            <a:gdLst>
              <a:gd name="connsiteX0" fmla="*/ 628357 w 1266092"/>
              <a:gd name="connsiteY0" fmla="*/ 6014 h 620303"/>
              <a:gd name="connsiteX1" fmla="*/ 914400 w 1266092"/>
              <a:gd name="connsiteY1" fmla="*/ 10703 h 620303"/>
              <a:gd name="connsiteX2" fmla="*/ 998806 w 1266092"/>
              <a:gd name="connsiteY2" fmla="*/ 43527 h 620303"/>
              <a:gd name="connsiteX3" fmla="*/ 1059766 w 1266092"/>
              <a:gd name="connsiteY3" fmla="*/ 62284 h 620303"/>
              <a:gd name="connsiteX4" fmla="*/ 1153551 w 1266092"/>
              <a:gd name="connsiteY4" fmla="*/ 90420 h 620303"/>
              <a:gd name="connsiteX5" fmla="*/ 1200443 w 1266092"/>
              <a:gd name="connsiteY5" fmla="*/ 118555 h 620303"/>
              <a:gd name="connsiteX6" fmla="*/ 1237957 w 1266092"/>
              <a:gd name="connsiteY6" fmla="*/ 170137 h 620303"/>
              <a:gd name="connsiteX7" fmla="*/ 1256714 w 1266092"/>
              <a:gd name="connsiteY7" fmla="*/ 207651 h 620303"/>
              <a:gd name="connsiteX8" fmla="*/ 1266092 w 1266092"/>
              <a:gd name="connsiteY8" fmla="*/ 235786 h 620303"/>
              <a:gd name="connsiteX9" fmla="*/ 1261403 w 1266092"/>
              <a:gd name="connsiteY9" fmla="*/ 329571 h 620303"/>
              <a:gd name="connsiteX10" fmla="*/ 1247335 w 1266092"/>
              <a:gd name="connsiteY10" fmla="*/ 353017 h 620303"/>
              <a:gd name="connsiteX11" fmla="*/ 1191064 w 1266092"/>
              <a:gd name="connsiteY11" fmla="*/ 404598 h 620303"/>
              <a:gd name="connsiteX12" fmla="*/ 1181686 w 1266092"/>
              <a:gd name="connsiteY12" fmla="*/ 413977 h 620303"/>
              <a:gd name="connsiteX13" fmla="*/ 1167618 w 1266092"/>
              <a:gd name="connsiteY13" fmla="*/ 423355 h 620303"/>
              <a:gd name="connsiteX14" fmla="*/ 1111348 w 1266092"/>
              <a:gd name="connsiteY14" fmla="*/ 470247 h 620303"/>
              <a:gd name="connsiteX15" fmla="*/ 1097280 w 1266092"/>
              <a:gd name="connsiteY15" fmla="*/ 474937 h 620303"/>
              <a:gd name="connsiteX16" fmla="*/ 1059766 w 1266092"/>
              <a:gd name="connsiteY16" fmla="*/ 498383 h 620303"/>
              <a:gd name="connsiteX17" fmla="*/ 1045698 w 1266092"/>
              <a:gd name="connsiteY17" fmla="*/ 503072 h 620303"/>
              <a:gd name="connsiteX18" fmla="*/ 975360 w 1266092"/>
              <a:gd name="connsiteY18" fmla="*/ 540586 h 620303"/>
              <a:gd name="connsiteX19" fmla="*/ 942535 w 1266092"/>
              <a:gd name="connsiteY19" fmla="*/ 559343 h 620303"/>
              <a:gd name="connsiteX20" fmla="*/ 900332 w 1266092"/>
              <a:gd name="connsiteY20" fmla="*/ 582789 h 620303"/>
              <a:gd name="connsiteX21" fmla="*/ 858129 w 1266092"/>
              <a:gd name="connsiteY21" fmla="*/ 610924 h 620303"/>
              <a:gd name="connsiteX22" fmla="*/ 801858 w 1266092"/>
              <a:gd name="connsiteY22" fmla="*/ 620303 h 620303"/>
              <a:gd name="connsiteX23" fmla="*/ 698695 w 1266092"/>
              <a:gd name="connsiteY23" fmla="*/ 610924 h 620303"/>
              <a:gd name="connsiteX24" fmla="*/ 661181 w 1266092"/>
              <a:gd name="connsiteY24" fmla="*/ 596857 h 620303"/>
              <a:gd name="connsiteX25" fmla="*/ 623668 w 1266092"/>
              <a:gd name="connsiteY25" fmla="*/ 592167 h 620303"/>
              <a:gd name="connsiteX26" fmla="*/ 562708 w 1266092"/>
              <a:gd name="connsiteY26" fmla="*/ 578100 h 620303"/>
              <a:gd name="connsiteX27" fmla="*/ 506437 w 1266092"/>
              <a:gd name="connsiteY27" fmla="*/ 564032 h 620303"/>
              <a:gd name="connsiteX28" fmla="*/ 478301 w 1266092"/>
              <a:gd name="connsiteY28" fmla="*/ 549964 h 620303"/>
              <a:gd name="connsiteX29" fmla="*/ 436098 w 1266092"/>
              <a:gd name="connsiteY29" fmla="*/ 540586 h 620303"/>
              <a:gd name="connsiteX30" fmla="*/ 398584 w 1266092"/>
              <a:gd name="connsiteY30" fmla="*/ 521829 h 620303"/>
              <a:gd name="connsiteX31" fmla="*/ 361071 w 1266092"/>
              <a:gd name="connsiteY31" fmla="*/ 507761 h 620303"/>
              <a:gd name="connsiteX32" fmla="*/ 342314 w 1266092"/>
              <a:gd name="connsiteY32" fmla="*/ 498383 h 620303"/>
              <a:gd name="connsiteX33" fmla="*/ 295421 w 1266092"/>
              <a:gd name="connsiteY33" fmla="*/ 493694 h 620303"/>
              <a:gd name="connsiteX34" fmla="*/ 262597 w 1266092"/>
              <a:gd name="connsiteY34" fmla="*/ 489004 h 620303"/>
              <a:gd name="connsiteX35" fmla="*/ 220394 w 1266092"/>
              <a:gd name="connsiteY35" fmla="*/ 465558 h 620303"/>
              <a:gd name="connsiteX36" fmla="*/ 206326 w 1266092"/>
              <a:gd name="connsiteY36" fmla="*/ 460869 h 620303"/>
              <a:gd name="connsiteX37" fmla="*/ 178191 w 1266092"/>
              <a:gd name="connsiteY37" fmla="*/ 437423 h 620303"/>
              <a:gd name="connsiteX38" fmla="*/ 164123 w 1266092"/>
              <a:gd name="connsiteY38" fmla="*/ 432734 h 620303"/>
              <a:gd name="connsiteX39" fmla="*/ 145366 w 1266092"/>
              <a:gd name="connsiteY39" fmla="*/ 409287 h 620303"/>
              <a:gd name="connsiteX40" fmla="*/ 131298 w 1266092"/>
              <a:gd name="connsiteY40" fmla="*/ 404598 h 620303"/>
              <a:gd name="connsiteX41" fmla="*/ 70338 w 1266092"/>
              <a:gd name="connsiteY41" fmla="*/ 367084 h 620303"/>
              <a:gd name="connsiteX42" fmla="*/ 56271 w 1266092"/>
              <a:gd name="connsiteY42" fmla="*/ 348327 h 620303"/>
              <a:gd name="connsiteX43" fmla="*/ 32824 w 1266092"/>
              <a:gd name="connsiteY43" fmla="*/ 324881 h 620303"/>
              <a:gd name="connsiteX44" fmla="*/ 18757 w 1266092"/>
              <a:gd name="connsiteY44" fmla="*/ 306124 h 620303"/>
              <a:gd name="connsiteX45" fmla="*/ 0 w 1266092"/>
              <a:gd name="connsiteY45" fmla="*/ 287367 h 620303"/>
              <a:gd name="connsiteX46" fmla="*/ 14068 w 1266092"/>
              <a:gd name="connsiteY46" fmla="*/ 226407 h 620303"/>
              <a:gd name="connsiteX47" fmla="*/ 56271 w 1266092"/>
              <a:gd name="connsiteY47" fmla="*/ 184204 h 620303"/>
              <a:gd name="connsiteX48" fmla="*/ 75028 w 1266092"/>
              <a:gd name="connsiteY48" fmla="*/ 160758 h 620303"/>
              <a:gd name="connsiteX49" fmla="*/ 112541 w 1266092"/>
              <a:gd name="connsiteY49" fmla="*/ 137312 h 620303"/>
              <a:gd name="connsiteX50" fmla="*/ 145366 w 1266092"/>
              <a:gd name="connsiteY50" fmla="*/ 118555 h 620303"/>
              <a:gd name="connsiteX51" fmla="*/ 159434 w 1266092"/>
              <a:gd name="connsiteY51" fmla="*/ 109177 h 620303"/>
              <a:gd name="connsiteX52" fmla="*/ 192258 w 1266092"/>
              <a:gd name="connsiteY52" fmla="*/ 99798 h 620303"/>
              <a:gd name="connsiteX53" fmla="*/ 243840 w 1266092"/>
              <a:gd name="connsiteY53" fmla="*/ 85731 h 620303"/>
              <a:gd name="connsiteX54" fmla="*/ 286043 w 1266092"/>
              <a:gd name="connsiteY54" fmla="*/ 66974 h 620303"/>
              <a:gd name="connsiteX55" fmla="*/ 342314 w 1266092"/>
              <a:gd name="connsiteY55" fmla="*/ 57595 h 620303"/>
              <a:gd name="connsiteX56" fmla="*/ 670560 w 1266092"/>
              <a:gd name="connsiteY56" fmla="*/ 66974 h 62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66092" h="620303">
                <a:moveTo>
                  <a:pt x="628357" y="6014"/>
                </a:moveTo>
                <a:cubicBezTo>
                  <a:pt x="738783" y="-122"/>
                  <a:pt x="782899" y="-5446"/>
                  <a:pt x="914400" y="10703"/>
                </a:cubicBezTo>
                <a:cubicBezTo>
                  <a:pt x="997062" y="20855"/>
                  <a:pt x="956128" y="28464"/>
                  <a:pt x="998806" y="43527"/>
                </a:cubicBezTo>
                <a:cubicBezTo>
                  <a:pt x="1018854" y="50603"/>
                  <a:pt x="1039597" y="55561"/>
                  <a:pt x="1059766" y="62284"/>
                </a:cubicBezTo>
                <a:cubicBezTo>
                  <a:pt x="1151724" y="92937"/>
                  <a:pt x="942523" y="34146"/>
                  <a:pt x="1153551" y="90420"/>
                </a:cubicBezTo>
                <a:cubicBezTo>
                  <a:pt x="1169182" y="99798"/>
                  <a:pt x="1186209" y="107168"/>
                  <a:pt x="1200443" y="118555"/>
                </a:cubicBezTo>
                <a:cubicBezTo>
                  <a:pt x="1213732" y="129186"/>
                  <a:pt x="1229547" y="154519"/>
                  <a:pt x="1237957" y="170137"/>
                </a:cubicBezTo>
                <a:cubicBezTo>
                  <a:pt x="1244585" y="182447"/>
                  <a:pt x="1251207" y="194801"/>
                  <a:pt x="1256714" y="207651"/>
                </a:cubicBezTo>
                <a:cubicBezTo>
                  <a:pt x="1260608" y="216737"/>
                  <a:pt x="1266092" y="235786"/>
                  <a:pt x="1266092" y="235786"/>
                </a:cubicBezTo>
                <a:cubicBezTo>
                  <a:pt x="1264529" y="267048"/>
                  <a:pt x="1266348" y="298663"/>
                  <a:pt x="1261403" y="329571"/>
                </a:cubicBezTo>
                <a:cubicBezTo>
                  <a:pt x="1259963" y="338571"/>
                  <a:pt x="1253029" y="345900"/>
                  <a:pt x="1247335" y="353017"/>
                </a:cubicBezTo>
                <a:cubicBezTo>
                  <a:pt x="1234204" y="369431"/>
                  <a:pt x="1205546" y="391725"/>
                  <a:pt x="1191064" y="404598"/>
                </a:cubicBezTo>
                <a:cubicBezTo>
                  <a:pt x="1187760" y="407535"/>
                  <a:pt x="1185138" y="411215"/>
                  <a:pt x="1181686" y="413977"/>
                </a:cubicBezTo>
                <a:cubicBezTo>
                  <a:pt x="1177285" y="417498"/>
                  <a:pt x="1171830" y="419611"/>
                  <a:pt x="1167618" y="423355"/>
                </a:cubicBezTo>
                <a:cubicBezTo>
                  <a:pt x="1134836" y="452494"/>
                  <a:pt x="1147695" y="450055"/>
                  <a:pt x="1111348" y="470247"/>
                </a:cubicBezTo>
                <a:cubicBezTo>
                  <a:pt x="1107027" y="472648"/>
                  <a:pt x="1101619" y="472570"/>
                  <a:pt x="1097280" y="474937"/>
                </a:cubicBezTo>
                <a:cubicBezTo>
                  <a:pt x="1084335" y="481998"/>
                  <a:pt x="1072712" y="491322"/>
                  <a:pt x="1059766" y="498383"/>
                </a:cubicBezTo>
                <a:cubicBezTo>
                  <a:pt x="1055427" y="500750"/>
                  <a:pt x="1049990" y="500620"/>
                  <a:pt x="1045698" y="503072"/>
                </a:cubicBezTo>
                <a:cubicBezTo>
                  <a:pt x="977160" y="542237"/>
                  <a:pt x="1017531" y="530044"/>
                  <a:pt x="975360" y="540586"/>
                </a:cubicBezTo>
                <a:cubicBezTo>
                  <a:pt x="964418" y="546838"/>
                  <a:pt x="953807" y="553707"/>
                  <a:pt x="942535" y="559343"/>
                </a:cubicBezTo>
                <a:cubicBezTo>
                  <a:pt x="910304" y="575459"/>
                  <a:pt x="949618" y="543361"/>
                  <a:pt x="900332" y="582789"/>
                </a:cubicBezTo>
                <a:cubicBezTo>
                  <a:pt x="876569" y="601799"/>
                  <a:pt x="888884" y="603688"/>
                  <a:pt x="858129" y="610924"/>
                </a:cubicBezTo>
                <a:cubicBezTo>
                  <a:pt x="839619" y="615279"/>
                  <a:pt x="801858" y="620303"/>
                  <a:pt x="801858" y="620303"/>
                </a:cubicBezTo>
                <a:cubicBezTo>
                  <a:pt x="767470" y="617177"/>
                  <a:pt x="732755" y="616601"/>
                  <a:pt x="698695" y="610924"/>
                </a:cubicBezTo>
                <a:cubicBezTo>
                  <a:pt x="685522" y="608728"/>
                  <a:pt x="674137" y="600096"/>
                  <a:pt x="661181" y="596857"/>
                </a:cubicBezTo>
                <a:cubicBezTo>
                  <a:pt x="648956" y="593801"/>
                  <a:pt x="636172" y="593730"/>
                  <a:pt x="623668" y="592167"/>
                </a:cubicBezTo>
                <a:cubicBezTo>
                  <a:pt x="593350" y="571957"/>
                  <a:pt x="624069" y="589257"/>
                  <a:pt x="562708" y="578100"/>
                </a:cubicBezTo>
                <a:cubicBezTo>
                  <a:pt x="543686" y="574641"/>
                  <a:pt x="524779" y="570146"/>
                  <a:pt x="506437" y="564032"/>
                </a:cubicBezTo>
                <a:cubicBezTo>
                  <a:pt x="496489" y="560716"/>
                  <a:pt x="487883" y="554223"/>
                  <a:pt x="478301" y="549964"/>
                </a:cubicBezTo>
                <a:cubicBezTo>
                  <a:pt x="464448" y="543807"/>
                  <a:pt x="451345" y="543127"/>
                  <a:pt x="436098" y="540586"/>
                </a:cubicBezTo>
                <a:cubicBezTo>
                  <a:pt x="397173" y="527611"/>
                  <a:pt x="456163" y="548405"/>
                  <a:pt x="398584" y="521829"/>
                </a:cubicBezTo>
                <a:cubicBezTo>
                  <a:pt x="386459" y="516232"/>
                  <a:pt x="373398" y="512897"/>
                  <a:pt x="361071" y="507761"/>
                </a:cubicBezTo>
                <a:cubicBezTo>
                  <a:pt x="354618" y="505072"/>
                  <a:pt x="349149" y="499848"/>
                  <a:pt x="342314" y="498383"/>
                </a:cubicBezTo>
                <a:cubicBezTo>
                  <a:pt x="326954" y="495092"/>
                  <a:pt x="311022" y="495530"/>
                  <a:pt x="295421" y="493694"/>
                </a:cubicBezTo>
                <a:cubicBezTo>
                  <a:pt x="284444" y="492403"/>
                  <a:pt x="273538" y="490567"/>
                  <a:pt x="262597" y="489004"/>
                </a:cubicBezTo>
                <a:cubicBezTo>
                  <a:pt x="247782" y="480115"/>
                  <a:pt x="236085" y="472283"/>
                  <a:pt x="220394" y="465558"/>
                </a:cubicBezTo>
                <a:cubicBezTo>
                  <a:pt x="215851" y="463611"/>
                  <a:pt x="211015" y="462432"/>
                  <a:pt x="206326" y="460869"/>
                </a:cubicBezTo>
                <a:cubicBezTo>
                  <a:pt x="196948" y="453054"/>
                  <a:pt x="188349" y="444195"/>
                  <a:pt x="178191" y="437423"/>
                </a:cubicBezTo>
                <a:cubicBezTo>
                  <a:pt x="174078" y="434681"/>
                  <a:pt x="167876" y="435951"/>
                  <a:pt x="164123" y="432734"/>
                </a:cubicBezTo>
                <a:cubicBezTo>
                  <a:pt x="156524" y="426220"/>
                  <a:pt x="152965" y="415801"/>
                  <a:pt x="145366" y="409287"/>
                </a:cubicBezTo>
                <a:cubicBezTo>
                  <a:pt x="141613" y="406070"/>
                  <a:pt x="135786" y="406669"/>
                  <a:pt x="131298" y="404598"/>
                </a:cubicBezTo>
                <a:cubicBezTo>
                  <a:pt x="97817" y="389146"/>
                  <a:pt x="89423" y="389350"/>
                  <a:pt x="70338" y="367084"/>
                </a:cubicBezTo>
                <a:cubicBezTo>
                  <a:pt x="65252" y="361150"/>
                  <a:pt x="61463" y="354168"/>
                  <a:pt x="56271" y="348327"/>
                </a:cubicBezTo>
                <a:cubicBezTo>
                  <a:pt x="48928" y="340066"/>
                  <a:pt x="40167" y="333142"/>
                  <a:pt x="32824" y="324881"/>
                </a:cubicBezTo>
                <a:cubicBezTo>
                  <a:pt x="27632" y="319040"/>
                  <a:pt x="23903" y="312006"/>
                  <a:pt x="18757" y="306124"/>
                </a:cubicBezTo>
                <a:cubicBezTo>
                  <a:pt x="12934" y="299470"/>
                  <a:pt x="0" y="287367"/>
                  <a:pt x="0" y="287367"/>
                </a:cubicBezTo>
                <a:cubicBezTo>
                  <a:pt x="4689" y="267047"/>
                  <a:pt x="4082" y="244715"/>
                  <a:pt x="14068" y="226407"/>
                </a:cubicBezTo>
                <a:cubicBezTo>
                  <a:pt x="23595" y="208942"/>
                  <a:pt x="43843" y="199739"/>
                  <a:pt x="56271" y="184204"/>
                </a:cubicBezTo>
                <a:cubicBezTo>
                  <a:pt x="62523" y="176389"/>
                  <a:pt x="67951" y="167835"/>
                  <a:pt x="75028" y="160758"/>
                </a:cubicBezTo>
                <a:cubicBezTo>
                  <a:pt x="107316" y="128470"/>
                  <a:pt x="86519" y="150323"/>
                  <a:pt x="112541" y="137312"/>
                </a:cubicBezTo>
                <a:cubicBezTo>
                  <a:pt x="123813" y="131676"/>
                  <a:pt x="134560" y="125039"/>
                  <a:pt x="145366" y="118555"/>
                </a:cubicBezTo>
                <a:cubicBezTo>
                  <a:pt x="150199" y="115655"/>
                  <a:pt x="154201" y="111270"/>
                  <a:pt x="159434" y="109177"/>
                </a:cubicBezTo>
                <a:cubicBezTo>
                  <a:pt x="169999" y="104951"/>
                  <a:pt x="181382" y="103144"/>
                  <a:pt x="192258" y="99798"/>
                </a:cubicBezTo>
                <a:cubicBezTo>
                  <a:pt x="236445" y="86202"/>
                  <a:pt x="203855" y="93728"/>
                  <a:pt x="243840" y="85731"/>
                </a:cubicBezTo>
                <a:cubicBezTo>
                  <a:pt x="266900" y="71894"/>
                  <a:pt x="262624" y="71365"/>
                  <a:pt x="286043" y="66974"/>
                </a:cubicBezTo>
                <a:cubicBezTo>
                  <a:pt x="304733" y="63470"/>
                  <a:pt x="342314" y="57595"/>
                  <a:pt x="342314" y="57595"/>
                </a:cubicBezTo>
                <a:lnTo>
                  <a:pt x="670560" y="66974"/>
                </a:lnTo>
              </a:path>
            </a:pathLst>
          </a:cu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39" name="Forme libre 38"/>
          <p:cNvSpPr/>
          <p:nvPr/>
        </p:nvSpPr>
        <p:spPr>
          <a:xfrm>
            <a:off x="7201814" y="3287234"/>
            <a:ext cx="1285044" cy="407987"/>
          </a:xfrm>
          <a:custGeom>
            <a:avLst/>
            <a:gdLst>
              <a:gd name="connsiteX0" fmla="*/ 628357 w 1266092"/>
              <a:gd name="connsiteY0" fmla="*/ 6014 h 620303"/>
              <a:gd name="connsiteX1" fmla="*/ 914400 w 1266092"/>
              <a:gd name="connsiteY1" fmla="*/ 10703 h 620303"/>
              <a:gd name="connsiteX2" fmla="*/ 998806 w 1266092"/>
              <a:gd name="connsiteY2" fmla="*/ 43527 h 620303"/>
              <a:gd name="connsiteX3" fmla="*/ 1059766 w 1266092"/>
              <a:gd name="connsiteY3" fmla="*/ 62284 h 620303"/>
              <a:gd name="connsiteX4" fmla="*/ 1153551 w 1266092"/>
              <a:gd name="connsiteY4" fmla="*/ 90420 h 620303"/>
              <a:gd name="connsiteX5" fmla="*/ 1200443 w 1266092"/>
              <a:gd name="connsiteY5" fmla="*/ 118555 h 620303"/>
              <a:gd name="connsiteX6" fmla="*/ 1237957 w 1266092"/>
              <a:gd name="connsiteY6" fmla="*/ 170137 h 620303"/>
              <a:gd name="connsiteX7" fmla="*/ 1256714 w 1266092"/>
              <a:gd name="connsiteY7" fmla="*/ 207651 h 620303"/>
              <a:gd name="connsiteX8" fmla="*/ 1266092 w 1266092"/>
              <a:gd name="connsiteY8" fmla="*/ 235786 h 620303"/>
              <a:gd name="connsiteX9" fmla="*/ 1261403 w 1266092"/>
              <a:gd name="connsiteY9" fmla="*/ 329571 h 620303"/>
              <a:gd name="connsiteX10" fmla="*/ 1247335 w 1266092"/>
              <a:gd name="connsiteY10" fmla="*/ 353017 h 620303"/>
              <a:gd name="connsiteX11" fmla="*/ 1191064 w 1266092"/>
              <a:gd name="connsiteY11" fmla="*/ 404598 h 620303"/>
              <a:gd name="connsiteX12" fmla="*/ 1181686 w 1266092"/>
              <a:gd name="connsiteY12" fmla="*/ 413977 h 620303"/>
              <a:gd name="connsiteX13" fmla="*/ 1167618 w 1266092"/>
              <a:gd name="connsiteY13" fmla="*/ 423355 h 620303"/>
              <a:gd name="connsiteX14" fmla="*/ 1111348 w 1266092"/>
              <a:gd name="connsiteY14" fmla="*/ 470247 h 620303"/>
              <a:gd name="connsiteX15" fmla="*/ 1097280 w 1266092"/>
              <a:gd name="connsiteY15" fmla="*/ 474937 h 620303"/>
              <a:gd name="connsiteX16" fmla="*/ 1059766 w 1266092"/>
              <a:gd name="connsiteY16" fmla="*/ 498383 h 620303"/>
              <a:gd name="connsiteX17" fmla="*/ 1045698 w 1266092"/>
              <a:gd name="connsiteY17" fmla="*/ 503072 h 620303"/>
              <a:gd name="connsiteX18" fmla="*/ 975360 w 1266092"/>
              <a:gd name="connsiteY18" fmla="*/ 540586 h 620303"/>
              <a:gd name="connsiteX19" fmla="*/ 942535 w 1266092"/>
              <a:gd name="connsiteY19" fmla="*/ 559343 h 620303"/>
              <a:gd name="connsiteX20" fmla="*/ 900332 w 1266092"/>
              <a:gd name="connsiteY20" fmla="*/ 582789 h 620303"/>
              <a:gd name="connsiteX21" fmla="*/ 858129 w 1266092"/>
              <a:gd name="connsiteY21" fmla="*/ 610924 h 620303"/>
              <a:gd name="connsiteX22" fmla="*/ 801858 w 1266092"/>
              <a:gd name="connsiteY22" fmla="*/ 620303 h 620303"/>
              <a:gd name="connsiteX23" fmla="*/ 698695 w 1266092"/>
              <a:gd name="connsiteY23" fmla="*/ 610924 h 620303"/>
              <a:gd name="connsiteX24" fmla="*/ 661181 w 1266092"/>
              <a:gd name="connsiteY24" fmla="*/ 596857 h 620303"/>
              <a:gd name="connsiteX25" fmla="*/ 623668 w 1266092"/>
              <a:gd name="connsiteY25" fmla="*/ 592167 h 620303"/>
              <a:gd name="connsiteX26" fmla="*/ 562708 w 1266092"/>
              <a:gd name="connsiteY26" fmla="*/ 578100 h 620303"/>
              <a:gd name="connsiteX27" fmla="*/ 506437 w 1266092"/>
              <a:gd name="connsiteY27" fmla="*/ 564032 h 620303"/>
              <a:gd name="connsiteX28" fmla="*/ 478301 w 1266092"/>
              <a:gd name="connsiteY28" fmla="*/ 549964 h 620303"/>
              <a:gd name="connsiteX29" fmla="*/ 436098 w 1266092"/>
              <a:gd name="connsiteY29" fmla="*/ 540586 h 620303"/>
              <a:gd name="connsiteX30" fmla="*/ 398584 w 1266092"/>
              <a:gd name="connsiteY30" fmla="*/ 521829 h 620303"/>
              <a:gd name="connsiteX31" fmla="*/ 361071 w 1266092"/>
              <a:gd name="connsiteY31" fmla="*/ 507761 h 620303"/>
              <a:gd name="connsiteX32" fmla="*/ 342314 w 1266092"/>
              <a:gd name="connsiteY32" fmla="*/ 498383 h 620303"/>
              <a:gd name="connsiteX33" fmla="*/ 295421 w 1266092"/>
              <a:gd name="connsiteY33" fmla="*/ 493694 h 620303"/>
              <a:gd name="connsiteX34" fmla="*/ 262597 w 1266092"/>
              <a:gd name="connsiteY34" fmla="*/ 489004 h 620303"/>
              <a:gd name="connsiteX35" fmla="*/ 220394 w 1266092"/>
              <a:gd name="connsiteY35" fmla="*/ 465558 h 620303"/>
              <a:gd name="connsiteX36" fmla="*/ 206326 w 1266092"/>
              <a:gd name="connsiteY36" fmla="*/ 460869 h 620303"/>
              <a:gd name="connsiteX37" fmla="*/ 178191 w 1266092"/>
              <a:gd name="connsiteY37" fmla="*/ 437423 h 620303"/>
              <a:gd name="connsiteX38" fmla="*/ 164123 w 1266092"/>
              <a:gd name="connsiteY38" fmla="*/ 432734 h 620303"/>
              <a:gd name="connsiteX39" fmla="*/ 145366 w 1266092"/>
              <a:gd name="connsiteY39" fmla="*/ 409287 h 620303"/>
              <a:gd name="connsiteX40" fmla="*/ 131298 w 1266092"/>
              <a:gd name="connsiteY40" fmla="*/ 404598 h 620303"/>
              <a:gd name="connsiteX41" fmla="*/ 70338 w 1266092"/>
              <a:gd name="connsiteY41" fmla="*/ 367084 h 620303"/>
              <a:gd name="connsiteX42" fmla="*/ 56271 w 1266092"/>
              <a:gd name="connsiteY42" fmla="*/ 348327 h 620303"/>
              <a:gd name="connsiteX43" fmla="*/ 32824 w 1266092"/>
              <a:gd name="connsiteY43" fmla="*/ 324881 h 620303"/>
              <a:gd name="connsiteX44" fmla="*/ 18757 w 1266092"/>
              <a:gd name="connsiteY44" fmla="*/ 306124 h 620303"/>
              <a:gd name="connsiteX45" fmla="*/ 0 w 1266092"/>
              <a:gd name="connsiteY45" fmla="*/ 287367 h 620303"/>
              <a:gd name="connsiteX46" fmla="*/ 14068 w 1266092"/>
              <a:gd name="connsiteY46" fmla="*/ 226407 h 620303"/>
              <a:gd name="connsiteX47" fmla="*/ 56271 w 1266092"/>
              <a:gd name="connsiteY47" fmla="*/ 184204 h 620303"/>
              <a:gd name="connsiteX48" fmla="*/ 75028 w 1266092"/>
              <a:gd name="connsiteY48" fmla="*/ 160758 h 620303"/>
              <a:gd name="connsiteX49" fmla="*/ 112541 w 1266092"/>
              <a:gd name="connsiteY49" fmla="*/ 137312 h 620303"/>
              <a:gd name="connsiteX50" fmla="*/ 145366 w 1266092"/>
              <a:gd name="connsiteY50" fmla="*/ 118555 h 620303"/>
              <a:gd name="connsiteX51" fmla="*/ 159434 w 1266092"/>
              <a:gd name="connsiteY51" fmla="*/ 109177 h 620303"/>
              <a:gd name="connsiteX52" fmla="*/ 192258 w 1266092"/>
              <a:gd name="connsiteY52" fmla="*/ 99798 h 620303"/>
              <a:gd name="connsiteX53" fmla="*/ 243840 w 1266092"/>
              <a:gd name="connsiteY53" fmla="*/ 85731 h 620303"/>
              <a:gd name="connsiteX54" fmla="*/ 286043 w 1266092"/>
              <a:gd name="connsiteY54" fmla="*/ 66974 h 620303"/>
              <a:gd name="connsiteX55" fmla="*/ 342314 w 1266092"/>
              <a:gd name="connsiteY55" fmla="*/ 57595 h 620303"/>
              <a:gd name="connsiteX56" fmla="*/ 670560 w 1266092"/>
              <a:gd name="connsiteY56" fmla="*/ 66974 h 62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66092" h="620303">
                <a:moveTo>
                  <a:pt x="628357" y="6014"/>
                </a:moveTo>
                <a:cubicBezTo>
                  <a:pt x="738783" y="-122"/>
                  <a:pt x="782899" y="-5446"/>
                  <a:pt x="914400" y="10703"/>
                </a:cubicBezTo>
                <a:cubicBezTo>
                  <a:pt x="997062" y="20855"/>
                  <a:pt x="956128" y="28464"/>
                  <a:pt x="998806" y="43527"/>
                </a:cubicBezTo>
                <a:cubicBezTo>
                  <a:pt x="1018854" y="50603"/>
                  <a:pt x="1039597" y="55561"/>
                  <a:pt x="1059766" y="62284"/>
                </a:cubicBezTo>
                <a:cubicBezTo>
                  <a:pt x="1151724" y="92937"/>
                  <a:pt x="942523" y="34146"/>
                  <a:pt x="1153551" y="90420"/>
                </a:cubicBezTo>
                <a:cubicBezTo>
                  <a:pt x="1169182" y="99798"/>
                  <a:pt x="1186209" y="107168"/>
                  <a:pt x="1200443" y="118555"/>
                </a:cubicBezTo>
                <a:cubicBezTo>
                  <a:pt x="1213732" y="129186"/>
                  <a:pt x="1229547" y="154519"/>
                  <a:pt x="1237957" y="170137"/>
                </a:cubicBezTo>
                <a:cubicBezTo>
                  <a:pt x="1244585" y="182447"/>
                  <a:pt x="1251207" y="194801"/>
                  <a:pt x="1256714" y="207651"/>
                </a:cubicBezTo>
                <a:cubicBezTo>
                  <a:pt x="1260608" y="216737"/>
                  <a:pt x="1266092" y="235786"/>
                  <a:pt x="1266092" y="235786"/>
                </a:cubicBezTo>
                <a:cubicBezTo>
                  <a:pt x="1264529" y="267048"/>
                  <a:pt x="1266348" y="298663"/>
                  <a:pt x="1261403" y="329571"/>
                </a:cubicBezTo>
                <a:cubicBezTo>
                  <a:pt x="1259963" y="338571"/>
                  <a:pt x="1253029" y="345900"/>
                  <a:pt x="1247335" y="353017"/>
                </a:cubicBezTo>
                <a:cubicBezTo>
                  <a:pt x="1234204" y="369431"/>
                  <a:pt x="1205546" y="391725"/>
                  <a:pt x="1191064" y="404598"/>
                </a:cubicBezTo>
                <a:cubicBezTo>
                  <a:pt x="1187760" y="407535"/>
                  <a:pt x="1185138" y="411215"/>
                  <a:pt x="1181686" y="413977"/>
                </a:cubicBezTo>
                <a:cubicBezTo>
                  <a:pt x="1177285" y="417498"/>
                  <a:pt x="1171830" y="419611"/>
                  <a:pt x="1167618" y="423355"/>
                </a:cubicBezTo>
                <a:cubicBezTo>
                  <a:pt x="1134836" y="452494"/>
                  <a:pt x="1147695" y="450055"/>
                  <a:pt x="1111348" y="470247"/>
                </a:cubicBezTo>
                <a:cubicBezTo>
                  <a:pt x="1107027" y="472648"/>
                  <a:pt x="1101619" y="472570"/>
                  <a:pt x="1097280" y="474937"/>
                </a:cubicBezTo>
                <a:cubicBezTo>
                  <a:pt x="1084335" y="481998"/>
                  <a:pt x="1072712" y="491322"/>
                  <a:pt x="1059766" y="498383"/>
                </a:cubicBezTo>
                <a:cubicBezTo>
                  <a:pt x="1055427" y="500750"/>
                  <a:pt x="1049990" y="500620"/>
                  <a:pt x="1045698" y="503072"/>
                </a:cubicBezTo>
                <a:cubicBezTo>
                  <a:pt x="977160" y="542237"/>
                  <a:pt x="1017531" y="530044"/>
                  <a:pt x="975360" y="540586"/>
                </a:cubicBezTo>
                <a:cubicBezTo>
                  <a:pt x="964418" y="546838"/>
                  <a:pt x="953807" y="553707"/>
                  <a:pt x="942535" y="559343"/>
                </a:cubicBezTo>
                <a:cubicBezTo>
                  <a:pt x="910304" y="575459"/>
                  <a:pt x="949618" y="543361"/>
                  <a:pt x="900332" y="582789"/>
                </a:cubicBezTo>
                <a:cubicBezTo>
                  <a:pt x="876569" y="601799"/>
                  <a:pt x="888884" y="603688"/>
                  <a:pt x="858129" y="610924"/>
                </a:cubicBezTo>
                <a:cubicBezTo>
                  <a:pt x="839619" y="615279"/>
                  <a:pt x="801858" y="620303"/>
                  <a:pt x="801858" y="620303"/>
                </a:cubicBezTo>
                <a:cubicBezTo>
                  <a:pt x="767470" y="617177"/>
                  <a:pt x="732755" y="616601"/>
                  <a:pt x="698695" y="610924"/>
                </a:cubicBezTo>
                <a:cubicBezTo>
                  <a:pt x="685522" y="608728"/>
                  <a:pt x="674137" y="600096"/>
                  <a:pt x="661181" y="596857"/>
                </a:cubicBezTo>
                <a:cubicBezTo>
                  <a:pt x="648956" y="593801"/>
                  <a:pt x="636172" y="593730"/>
                  <a:pt x="623668" y="592167"/>
                </a:cubicBezTo>
                <a:cubicBezTo>
                  <a:pt x="593350" y="571957"/>
                  <a:pt x="624069" y="589257"/>
                  <a:pt x="562708" y="578100"/>
                </a:cubicBezTo>
                <a:cubicBezTo>
                  <a:pt x="543686" y="574641"/>
                  <a:pt x="524779" y="570146"/>
                  <a:pt x="506437" y="564032"/>
                </a:cubicBezTo>
                <a:cubicBezTo>
                  <a:pt x="496489" y="560716"/>
                  <a:pt x="487883" y="554223"/>
                  <a:pt x="478301" y="549964"/>
                </a:cubicBezTo>
                <a:cubicBezTo>
                  <a:pt x="464448" y="543807"/>
                  <a:pt x="451345" y="543127"/>
                  <a:pt x="436098" y="540586"/>
                </a:cubicBezTo>
                <a:cubicBezTo>
                  <a:pt x="397173" y="527611"/>
                  <a:pt x="456163" y="548405"/>
                  <a:pt x="398584" y="521829"/>
                </a:cubicBezTo>
                <a:cubicBezTo>
                  <a:pt x="386459" y="516232"/>
                  <a:pt x="373398" y="512897"/>
                  <a:pt x="361071" y="507761"/>
                </a:cubicBezTo>
                <a:cubicBezTo>
                  <a:pt x="354618" y="505072"/>
                  <a:pt x="349149" y="499848"/>
                  <a:pt x="342314" y="498383"/>
                </a:cubicBezTo>
                <a:cubicBezTo>
                  <a:pt x="326954" y="495092"/>
                  <a:pt x="311022" y="495530"/>
                  <a:pt x="295421" y="493694"/>
                </a:cubicBezTo>
                <a:cubicBezTo>
                  <a:pt x="284444" y="492403"/>
                  <a:pt x="273538" y="490567"/>
                  <a:pt x="262597" y="489004"/>
                </a:cubicBezTo>
                <a:cubicBezTo>
                  <a:pt x="247782" y="480115"/>
                  <a:pt x="236085" y="472283"/>
                  <a:pt x="220394" y="465558"/>
                </a:cubicBezTo>
                <a:cubicBezTo>
                  <a:pt x="215851" y="463611"/>
                  <a:pt x="211015" y="462432"/>
                  <a:pt x="206326" y="460869"/>
                </a:cubicBezTo>
                <a:cubicBezTo>
                  <a:pt x="196948" y="453054"/>
                  <a:pt x="188349" y="444195"/>
                  <a:pt x="178191" y="437423"/>
                </a:cubicBezTo>
                <a:cubicBezTo>
                  <a:pt x="174078" y="434681"/>
                  <a:pt x="167876" y="435951"/>
                  <a:pt x="164123" y="432734"/>
                </a:cubicBezTo>
                <a:cubicBezTo>
                  <a:pt x="156524" y="426220"/>
                  <a:pt x="152965" y="415801"/>
                  <a:pt x="145366" y="409287"/>
                </a:cubicBezTo>
                <a:cubicBezTo>
                  <a:pt x="141613" y="406070"/>
                  <a:pt x="135786" y="406669"/>
                  <a:pt x="131298" y="404598"/>
                </a:cubicBezTo>
                <a:cubicBezTo>
                  <a:pt x="97817" y="389146"/>
                  <a:pt x="89423" y="389350"/>
                  <a:pt x="70338" y="367084"/>
                </a:cubicBezTo>
                <a:cubicBezTo>
                  <a:pt x="65252" y="361150"/>
                  <a:pt x="61463" y="354168"/>
                  <a:pt x="56271" y="348327"/>
                </a:cubicBezTo>
                <a:cubicBezTo>
                  <a:pt x="48928" y="340066"/>
                  <a:pt x="40167" y="333142"/>
                  <a:pt x="32824" y="324881"/>
                </a:cubicBezTo>
                <a:cubicBezTo>
                  <a:pt x="27632" y="319040"/>
                  <a:pt x="23903" y="312006"/>
                  <a:pt x="18757" y="306124"/>
                </a:cubicBezTo>
                <a:cubicBezTo>
                  <a:pt x="12934" y="299470"/>
                  <a:pt x="0" y="287367"/>
                  <a:pt x="0" y="287367"/>
                </a:cubicBezTo>
                <a:cubicBezTo>
                  <a:pt x="4689" y="267047"/>
                  <a:pt x="4082" y="244715"/>
                  <a:pt x="14068" y="226407"/>
                </a:cubicBezTo>
                <a:cubicBezTo>
                  <a:pt x="23595" y="208942"/>
                  <a:pt x="43843" y="199739"/>
                  <a:pt x="56271" y="184204"/>
                </a:cubicBezTo>
                <a:cubicBezTo>
                  <a:pt x="62523" y="176389"/>
                  <a:pt x="67951" y="167835"/>
                  <a:pt x="75028" y="160758"/>
                </a:cubicBezTo>
                <a:cubicBezTo>
                  <a:pt x="107316" y="128470"/>
                  <a:pt x="86519" y="150323"/>
                  <a:pt x="112541" y="137312"/>
                </a:cubicBezTo>
                <a:cubicBezTo>
                  <a:pt x="123813" y="131676"/>
                  <a:pt x="134560" y="125039"/>
                  <a:pt x="145366" y="118555"/>
                </a:cubicBezTo>
                <a:cubicBezTo>
                  <a:pt x="150199" y="115655"/>
                  <a:pt x="154201" y="111270"/>
                  <a:pt x="159434" y="109177"/>
                </a:cubicBezTo>
                <a:cubicBezTo>
                  <a:pt x="169999" y="104951"/>
                  <a:pt x="181382" y="103144"/>
                  <a:pt x="192258" y="99798"/>
                </a:cubicBezTo>
                <a:cubicBezTo>
                  <a:pt x="236445" y="86202"/>
                  <a:pt x="203855" y="93728"/>
                  <a:pt x="243840" y="85731"/>
                </a:cubicBezTo>
                <a:cubicBezTo>
                  <a:pt x="266900" y="71894"/>
                  <a:pt x="262624" y="71365"/>
                  <a:pt x="286043" y="66974"/>
                </a:cubicBezTo>
                <a:cubicBezTo>
                  <a:pt x="304733" y="63470"/>
                  <a:pt x="342314" y="57595"/>
                  <a:pt x="342314" y="57595"/>
                </a:cubicBezTo>
                <a:lnTo>
                  <a:pt x="670560" y="66974"/>
                </a:lnTo>
              </a:path>
            </a:pathLst>
          </a:cu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40" name="Forme libre 39"/>
          <p:cNvSpPr/>
          <p:nvPr/>
        </p:nvSpPr>
        <p:spPr>
          <a:xfrm>
            <a:off x="9120359" y="3929242"/>
            <a:ext cx="1285044" cy="407987"/>
          </a:xfrm>
          <a:custGeom>
            <a:avLst/>
            <a:gdLst>
              <a:gd name="connsiteX0" fmla="*/ 628357 w 1266092"/>
              <a:gd name="connsiteY0" fmla="*/ 6014 h 620303"/>
              <a:gd name="connsiteX1" fmla="*/ 914400 w 1266092"/>
              <a:gd name="connsiteY1" fmla="*/ 10703 h 620303"/>
              <a:gd name="connsiteX2" fmla="*/ 998806 w 1266092"/>
              <a:gd name="connsiteY2" fmla="*/ 43527 h 620303"/>
              <a:gd name="connsiteX3" fmla="*/ 1059766 w 1266092"/>
              <a:gd name="connsiteY3" fmla="*/ 62284 h 620303"/>
              <a:gd name="connsiteX4" fmla="*/ 1153551 w 1266092"/>
              <a:gd name="connsiteY4" fmla="*/ 90420 h 620303"/>
              <a:gd name="connsiteX5" fmla="*/ 1200443 w 1266092"/>
              <a:gd name="connsiteY5" fmla="*/ 118555 h 620303"/>
              <a:gd name="connsiteX6" fmla="*/ 1237957 w 1266092"/>
              <a:gd name="connsiteY6" fmla="*/ 170137 h 620303"/>
              <a:gd name="connsiteX7" fmla="*/ 1256714 w 1266092"/>
              <a:gd name="connsiteY7" fmla="*/ 207651 h 620303"/>
              <a:gd name="connsiteX8" fmla="*/ 1266092 w 1266092"/>
              <a:gd name="connsiteY8" fmla="*/ 235786 h 620303"/>
              <a:gd name="connsiteX9" fmla="*/ 1261403 w 1266092"/>
              <a:gd name="connsiteY9" fmla="*/ 329571 h 620303"/>
              <a:gd name="connsiteX10" fmla="*/ 1247335 w 1266092"/>
              <a:gd name="connsiteY10" fmla="*/ 353017 h 620303"/>
              <a:gd name="connsiteX11" fmla="*/ 1191064 w 1266092"/>
              <a:gd name="connsiteY11" fmla="*/ 404598 h 620303"/>
              <a:gd name="connsiteX12" fmla="*/ 1181686 w 1266092"/>
              <a:gd name="connsiteY12" fmla="*/ 413977 h 620303"/>
              <a:gd name="connsiteX13" fmla="*/ 1167618 w 1266092"/>
              <a:gd name="connsiteY13" fmla="*/ 423355 h 620303"/>
              <a:gd name="connsiteX14" fmla="*/ 1111348 w 1266092"/>
              <a:gd name="connsiteY14" fmla="*/ 470247 h 620303"/>
              <a:gd name="connsiteX15" fmla="*/ 1097280 w 1266092"/>
              <a:gd name="connsiteY15" fmla="*/ 474937 h 620303"/>
              <a:gd name="connsiteX16" fmla="*/ 1059766 w 1266092"/>
              <a:gd name="connsiteY16" fmla="*/ 498383 h 620303"/>
              <a:gd name="connsiteX17" fmla="*/ 1045698 w 1266092"/>
              <a:gd name="connsiteY17" fmla="*/ 503072 h 620303"/>
              <a:gd name="connsiteX18" fmla="*/ 975360 w 1266092"/>
              <a:gd name="connsiteY18" fmla="*/ 540586 h 620303"/>
              <a:gd name="connsiteX19" fmla="*/ 942535 w 1266092"/>
              <a:gd name="connsiteY19" fmla="*/ 559343 h 620303"/>
              <a:gd name="connsiteX20" fmla="*/ 900332 w 1266092"/>
              <a:gd name="connsiteY20" fmla="*/ 582789 h 620303"/>
              <a:gd name="connsiteX21" fmla="*/ 858129 w 1266092"/>
              <a:gd name="connsiteY21" fmla="*/ 610924 h 620303"/>
              <a:gd name="connsiteX22" fmla="*/ 801858 w 1266092"/>
              <a:gd name="connsiteY22" fmla="*/ 620303 h 620303"/>
              <a:gd name="connsiteX23" fmla="*/ 698695 w 1266092"/>
              <a:gd name="connsiteY23" fmla="*/ 610924 h 620303"/>
              <a:gd name="connsiteX24" fmla="*/ 661181 w 1266092"/>
              <a:gd name="connsiteY24" fmla="*/ 596857 h 620303"/>
              <a:gd name="connsiteX25" fmla="*/ 623668 w 1266092"/>
              <a:gd name="connsiteY25" fmla="*/ 592167 h 620303"/>
              <a:gd name="connsiteX26" fmla="*/ 562708 w 1266092"/>
              <a:gd name="connsiteY26" fmla="*/ 578100 h 620303"/>
              <a:gd name="connsiteX27" fmla="*/ 506437 w 1266092"/>
              <a:gd name="connsiteY27" fmla="*/ 564032 h 620303"/>
              <a:gd name="connsiteX28" fmla="*/ 478301 w 1266092"/>
              <a:gd name="connsiteY28" fmla="*/ 549964 h 620303"/>
              <a:gd name="connsiteX29" fmla="*/ 436098 w 1266092"/>
              <a:gd name="connsiteY29" fmla="*/ 540586 h 620303"/>
              <a:gd name="connsiteX30" fmla="*/ 398584 w 1266092"/>
              <a:gd name="connsiteY30" fmla="*/ 521829 h 620303"/>
              <a:gd name="connsiteX31" fmla="*/ 361071 w 1266092"/>
              <a:gd name="connsiteY31" fmla="*/ 507761 h 620303"/>
              <a:gd name="connsiteX32" fmla="*/ 342314 w 1266092"/>
              <a:gd name="connsiteY32" fmla="*/ 498383 h 620303"/>
              <a:gd name="connsiteX33" fmla="*/ 295421 w 1266092"/>
              <a:gd name="connsiteY33" fmla="*/ 493694 h 620303"/>
              <a:gd name="connsiteX34" fmla="*/ 262597 w 1266092"/>
              <a:gd name="connsiteY34" fmla="*/ 489004 h 620303"/>
              <a:gd name="connsiteX35" fmla="*/ 220394 w 1266092"/>
              <a:gd name="connsiteY35" fmla="*/ 465558 h 620303"/>
              <a:gd name="connsiteX36" fmla="*/ 206326 w 1266092"/>
              <a:gd name="connsiteY36" fmla="*/ 460869 h 620303"/>
              <a:gd name="connsiteX37" fmla="*/ 178191 w 1266092"/>
              <a:gd name="connsiteY37" fmla="*/ 437423 h 620303"/>
              <a:gd name="connsiteX38" fmla="*/ 164123 w 1266092"/>
              <a:gd name="connsiteY38" fmla="*/ 432734 h 620303"/>
              <a:gd name="connsiteX39" fmla="*/ 145366 w 1266092"/>
              <a:gd name="connsiteY39" fmla="*/ 409287 h 620303"/>
              <a:gd name="connsiteX40" fmla="*/ 131298 w 1266092"/>
              <a:gd name="connsiteY40" fmla="*/ 404598 h 620303"/>
              <a:gd name="connsiteX41" fmla="*/ 70338 w 1266092"/>
              <a:gd name="connsiteY41" fmla="*/ 367084 h 620303"/>
              <a:gd name="connsiteX42" fmla="*/ 56271 w 1266092"/>
              <a:gd name="connsiteY42" fmla="*/ 348327 h 620303"/>
              <a:gd name="connsiteX43" fmla="*/ 32824 w 1266092"/>
              <a:gd name="connsiteY43" fmla="*/ 324881 h 620303"/>
              <a:gd name="connsiteX44" fmla="*/ 18757 w 1266092"/>
              <a:gd name="connsiteY44" fmla="*/ 306124 h 620303"/>
              <a:gd name="connsiteX45" fmla="*/ 0 w 1266092"/>
              <a:gd name="connsiteY45" fmla="*/ 287367 h 620303"/>
              <a:gd name="connsiteX46" fmla="*/ 14068 w 1266092"/>
              <a:gd name="connsiteY46" fmla="*/ 226407 h 620303"/>
              <a:gd name="connsiteX47" fmla="*/ 56271 w 1266092"/>
              <a:gd name="connsiteY47" fmla="*/ 184204 h 620303"/>
              <a:gd name="connsiteX48" fmla="*/ 75028 w 1266092"/>
              <a:gd name="connsiteY48" fmla="*/ 160758 h 620303"/>
              <a:gd name="connsiteX49" fmla="*/ 112541 w 1266092"/>
              <a:gd name="connsiteY49" fmla="*/ 137312 h 620303"/>
              <a:gd name="connsiteX50" fmla="*/ 145366 w 1266092"/>
              <a:gd name="connsiteY50" fmla="*/ 118555 h 620303"/>
              <a:gd name="connsiteX51" fmla="*/ 159434 w 1266092"/>
              <a:gd name="connsiteY51" fmla="*/ 109177 h 620303"/>
              <a:gd name="connsiteX52" fmla="*/ 192258 w 1266092"/>
              <a:gd name="connsiteY52" fmla="*/ 99798 h 620303"/>
              <a:gd name="connsiteX53" fmla="*/ 243840 w 1266092"/>
              <a:gd name="connsiteY53" fmla="*/ 85731 h 620303"/>
              <a:gd name="connsiteX54" fmla="*/ 286043 w 1266092"/>
              <a:gd name="connsiteY54" fmla="*/ 66974 h 620303"/>
              <a:gd name="connsiteX55" fmla="*/ 342314 w 1266092"/>
              <a:gd name="connsiteY55" fmla="*/ 57595 h 620303"/>
              <a:gd name="connsiteX56" fmla="*/ 670560 w 1266092"/>
              <a:gd name="connsiteY56" fmla="*/ 66974 h 62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66092" h="620303">
                <a:moveTo>
                  <a:pt x="628357" y="6014"/>
                </a:moveTo>
                <a:cubicBezTo>
                  <a:pt x="738783" y="-122"/>
                  <a:pt x="782899" y="-5446"/>
                  <a:pt x="914400" y="10703"/>
                </a:cubicBezTo>
                <a:cubicBezTo>
                  <a:pt x="997062" y="20855"/>
                  <a:pt x="956128" y="28464"/>
                  <a:pt x="998806" y="43527"/>
                </a:cubicBezTo>
                <a:cubicBezTo>
                  <a:pt x="1018854" y="50603"/>
                  <a:pt x="1039597" y="55561"/>
                  <a:pt x="1059766" y="62284"/>
                </a:cubicBezTo>
                <a:cubicBezTo>
                  <a:pt x="1151724" y="92937"/>
                  <a:pt x="942523" y="34146"/>
                  <a:pt x="1153551" y="90420"/>
                </a:cubicBezTo>
                <a:cubicBezTo>
                  <a:pt x="1169182" y="99798"/>
                  <a:pt x="1186209" y="107168"/>
                  <a:pt x="1200443" y="118555"/>
                </a:cubicBezTo>
                <a:cubicBezTo>
                  <a:pt x="1213732" y="129186"/>
                  <a:pt x="1229547" y="154519"/>
                  <a:pt x="1237957" y="170137"/>
                </a:cubicBezTo>
                <a:cubicBezTo>
                  <a:pt x="1244585" y="182447"/>
                  <a:pt x="1251207" y="194801"/>
                  <a:pt x="1256714" y="207651"/>
                </a:cubicBezTo>
                <a:cubicBezTo>
                  <a:pt x="1260608" y="216737"/>
                  <a:pt x="1266092" y="235786"/>
                  <a:pt x="1266092" y="235786"/>
                </a:cubicBezTo>
                <a:cubicBezTo>
                  <a:pt x="1264529" y="267048"/>
                  <a:pt x="1266348" y="298663"/>
                  <a:pt x="1261403" y="329571"/>
                </a:cubicBezTo>
                <a:cubicBezTo>
                  <a:pt x="1259963" y="338571"/>
                  <a:pt x="1253029" y="345900"/>
                  <a:pt x="1247335" y="353017"/>
                </a:cubicBezTo>
                <a:cubicBezTo>
                  <a:pt x="1234204" y="369431"/>
                  <a:pt x="1205546" y="391725"/>
                  <a:pt x="1191064" y="404598"/>
                </a:cubicBezTo>
                <a:cubicBezTo>
                  <a:pt x="1187760" y="407535"/>
                  <a:pt x="1185138" y="411215"/>
                  <a:pt x="1181686" y="413977"/>
                </a:cubicBezTo>
                <a:cubicBezTo>
                  <a:pt x="1177285" y="417498"/>
                  <a:pt x="1171830" y="419611"/>
                  <a:pt x="1167618" y="423355"/>
                </a:cubicBezTo>
                <a:cubicBezTo>
                  <a:pt x="1134836" y="452494"/>
                  <a:pt x="1147695" y="450055"/>
                  <a:pt x="1111348" y="470247"/>
                </a:cubicBezTo>
                <a:cubicBezTo>
                  <a:pt x="1107027" y="472648"/>
                  <a:pt x="1101619" y="472570"/>
                  <a:pt x="1097280" y="474937"/>
                </a:cubicBezTo>
                <a:cubicBezTo>
                  <a:pt x="1084335" y="481998"/>
                  <a:pt x="1072712" y="491322"/>
                  <a:pt x="1059766" y="498383"/>
                </a:cubicBezTo>
                <a:cubicBezTo>
                  <a:pt x="1055427" y="500750"/>
                  <a:pt x="1049990" y="500620"/>
                  <a:pt x="1045698" y="503072"/>
                </a:cubicBezTo>
                <a:cubicBezTo>
                  <a:pt x="977160" y="542237"/>
                  <a:pt x="1017531" y="530044"/>
                  <a:pt x="975360" y="540586"/>
                </a:cubicBezTo>
                <a:cubicBezTo>
                  <a:pt x="964418" y="546838"/>
                  <a:pt x="953807" y="553707"/>
                  <a:pt x="942535" y="559343"/>
                </a:cubicBezTo>
                <a:cubicBezTo>
                  <a:pt x="910304" y="575459"/>
                  <a:pt x="949618" y="543361"/>
                  <a:pt x="900332" y="582789"/>
                </a:cubicBezTo>
                <a:cubicBezTo>
                  <a:pt x="876569" y="601799"/>
                  <a:pt x="888884" y="603688"/>
                  <a:pt x="858129" y="610924"/>
                </a:cubicBezTo>
                <a:cubicBezTo>
                  <a:pt x="839619" y="615279"/>
                  <a:pt x="801858" y="620303"/>
                  <a:pt x="801858" y="620303"/>
                </a:cubicBezTo>
                <a:cubicBezTo>
                  <a:pt x="767470" y="617177"/>
                  <a:pt x="732755" y="616601"/>
                  <a:pt x="698695" y="610924"/>
                </a:cubicBezTo>
                <a:cubicBezTo>
                  <a:pt x="685522" y="608728"/>
                  <a:pt x="674137" y="600096"/>
                  <a:pt x="661181" y="596857"/>
                </a:cubicBezTo>
                <a:cubicBezTo>
                  <a:pt x="648956" y="593801"/>
                  <a:pt x="636172" y="593730"/>
                  <a:pt x="623668" y="592167"/>
                </a:cubicBezTo>
                <a:cubicBezTo>
                  <a:pt x="593350" y="571957"/>
                  <a:pt x="624069" y="589257"/>
                  <a:pt x="562708" y="578100"/>
                </a:cubicBezTo>
                <a:cubicBezTo>
                  <a:pt x="543686" y="574641"/>
                  <a:pt x="524779" y="570146"/>
                  <a:pt x="506437" y="564032"/>
                </a:cubicBezTo>
                <a:cubicBezTo>
                  <a:pt x="496489" y="560716"/>
                  <a:pt x="487883" y="554223"/>
                  <a:pt x="478301" y="549964"/>
                </a:cubicBezTo>
                <a:cubicBezTo>
                  <a:pt x="464448" y="543807"/>
                  <a:pt x="451345" y="543127"/>
                  <a:pt x="436098" y="540586"/>
                </a:cubicBezTo>
                <a:cubicBezTo>
                  <a:pt x="397173" y="527611"/>
                  <a:pt x="456163" y="548405"/>
                  <a:pt x="398584" y="521829"/>
                </a:cubicBezTo>
                <a:cubicBezTo>
                  <a:pt x="386459" y="516232"/>
                  <a:pt x="373398" y="512897"/>
                  <a:pt x="361071" y="507761"/>
                </a:cubicBezTo>
                <a:cubicBezTo>
                  <a:pt x="354618" y="505072"/>
                  <a:pt x="349149" y="499848"/>
                  <a:pt x="342314" y="498383"/>
                </a:cubicBezTo>
                <a:cubicBezTo>
                  <a:pt x="326954" y="495092"/>
                  <a:pt x="311022" y="495530"/>
                  <a:pt x="295421" y="493694"/>
                </a:cubicBezTo>
                <a:cubicBezTo>
                  <a:pt x="284444" y="492403"/>
                  <a:pt x="273538" y="490567"/>
                  <a:pt x="262597" y="489004"/>
                </a:cubicBezTo>
                <a:cubicBezTo>
                  <a:pt x="247782" y="480115"/>
                  <a:pt x="236085" y="472283"/>
                  <a:pt x="220394" y="465558"/>
                </a:cubicBezTo>
                <a:cubicBezTo>
                  <a:pt x="215851" y="463611"/>
                  <a:pt x="211015" y="462432"/>
                  <a:pt x="206326" y="460869"/>
                </a:cubicBezTo>
                <a:cubicBezTo>
                  <a:pt x="196948" y="453054"/>
                  <a:pt x="188349" y="444195"/>
                  <a:pt x="178191" y="437423"/>
                </a:cubicBezTo>
                <a:cubicBezTo>
                  <a:pt x="174078" y="434681"/>
                  <a:pt x="167876" y="435951"/>
                  <a:pt x="164123" y="432734"/>
                </a:cubicBezTo>
                <a:cubicBezTo>
                  <a:pt x="156524" y="426220"/>
                  <a:pt x="152965" y="415801"/>
                  <a:pt x="145366" y="409287"/>
                </a:cubicBezTo>
                <a:cubicBezTo>
                  <a:pt x="141613" y="406070"/>
                  <a:pt x="135786" y="406669"/>
                  <a:pt x="131298" y="404598"/>
                </a:cubicBezTo>
                <a:cubicBezTo>
                  <a:pt x="97817" y="389146"/>
                  <a:pt x="89423" y="389350"/>
                  <a:pt x="70338" y="367084"/>
                </a:cubicBezTo>
                <a:cubicBezTo>
                  <a:pt x="65252" y="361150"/>
                  <a:pt x="61463" y="354168"/>
                  <a:pt x="56271" y="348327"/>
                </a:cubicBezTo>
                <a:cubicBezTo>
                  <a:pt x="48928" y="340066"/>
                  <a:pt x="40167" y="333142"/>
                  <a:pt x="32824" y="324881"/>
                </a:cubicBezTo>
                <a:cubicBezTo>
                  <a:pt x="27632" y="319040"/>
                  <a:pt x="23903" y="312006"/>
                  <a:pt x="18757" y="306124"/>
                </a:cubicBezTo>
                <a:cubicBezTo>
                  <a:pt x="12934" y="299470"/>
                  <a:pt x="0" y="287367"/>
                  <a:pt x="0" y="287367"/>
                </a:cubicBezTo>
                <a:cubicBezTo>
                  <a:pt x="4689" y="267047"/>
                  <a:pt x="4082" y="244715"/>
                  <a:pt x="14068" y="226407"/>
                </a:cubicBezTo>
                <a:cubicBezTo>
                  <a:pt x="23595" y="208942"/>
                  <a:pt x="43843" y="199739"/>
                  <a:pt x="56271" y="184204"/>
                </a:cubicBezTo>
                <a:cubicBezTo>
                  <a:pt x="62523" y="176389"/>
                  <a:pt x="67951" y="167835"/>
                  <a:pt x="75028" y="160758"/>
                </a:cubicBezTo>
                <a:cubicBezTo>
                  <a:pt x="107316" y="128470"/>
                  <a:pt x="86519" y="150323"/>
                  <a:pt x="112541" y="137312"/>
                </a:cubicBezTo>
                <a:cubicBezTo>
                  <a:pt x="123813" y="131676"/>
                  <a:pt x="134560" y="125039"/>
                  <a:pt x="145366" y="118555"/>
                </a:cubicBezTo>
                <a:cubicBezTo>
                  <a:pt x="150199" y="115655"/>
                  <a:pt x="154201" y="111270"/>
                  <a:pt x="159434" y="109177"/>
                </a:cubicBezTo>
                <a:cubicBezTo>
                  <a:pt x="169999" y="104951"/>
                  <a:pt x="181382" y="103144"/>
                  <a:pt x="192258" y="99798"/>
                </a:cubicBezTo>
                <a:cubicBezTo>
                  <a:pt x="236445" y="86202"/>
                  <a:pt x="203855" y="93728"/>
                  <a:pt x="243840" y="85731"/>
                </a:cubicBezTo>
                <a:cubicBezTo>
                  <a:pt x="266900" y="71894"/>
                  <a:pt x="262624" y="71365"/>
                  <a:pt x="286043" y="66974"/>
                </a:cubicBezTo>
                <a:cubicBezTo>
                  <a:pt x="304733" y="63470"/>
                  <a:pt x="342314" y="57595"/>
                  <a:pt x="342314" y="57595"/>
                </a:cubicBezTo>
                <a:lnTo>
                  <a:pt x="670560" y="66974"/>
                </a:lnTo>
              </a:path>
            </a:pathLst>
          </a:cu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777340" y="5734929"/>
            <a:ext cx="1044000" cy="5215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18:15 – 19:30</a:t>
            </a:r>
          </a:p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Posters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643152" y="5734929"/>
            <a:ext cx="1044000" cy="5215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18:15 – 19:30</a:t>
            </a:r>
          </a:p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Posters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509462" y="5237656"/>
            <a:ext cx="1044000" cy="5215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17 – 18:15</a:t>
            </a:r>
          </a:p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Posters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7358494" y="5725081"/>
            <a:ext cx="1044000" cy="52155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18:15 – 19:30</a:t>
            </a:r>
          </a:p>
          <a:p>
            <a:pPr algn="ctr">
              <a:lnSpc>
                <a:spcPct val="70000"/>
              </a:lnSpc>
            </a:pPr>
            <a:r>
              <a:rPr lang="en-US" sz="1200" b="1" dirty="0" smtClean="0">
                <a:solidFill>
                  <a:schemeClr val="tx1"/>
                </a:solidFill>
              </a:rPr>
              <a:t>Posters</a:t>
            </a:r>
            <a:endParaRPr lang="fr-FR" sz="1200" b="1" dirty="0">
              <a:solidFill>
                <a:schemeClr val="tx1"/>
              </a:solidFill>
            </a:endParaRPr>
          </a:p>
        </p:txBody>
      </p:sp>
      <p:sp>
        <p:nvSpPr>
          <p:cNvPr id="45" name="Rectangle 44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Overview of the conference </a:t>
            </a:r>
            <a:r>
              <a:rPr lang="en-US" sz="3600" b="1" dirty="0" err="1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programme</a:t>
            </a:r>
            <a:endParaRPr lang="en-US" sz="3600" b="1" dirty="0">
              <a:solidFill>
                <a:srgbClr val="800000"/>
              </a:solidFill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>
              <a:solidFill>
                <a:srgbClr val="20456E"/>
              </a:solidFill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6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2"/>
          <p:cNvSpPr txBox="1">
            <a:spLocks/>
          </p:cNvSpPr>
          <p:nvPr/>
        </p:nvSpPr>
        <p:spPr bwMode="auto">
          <a:xfrm>
            <a:off x="872621" y="1104360"/>
            <a:ext cx="9565606" cy="5753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80000"/>
              </a:spcBef>
              <a:spcAft>
                <a:spcPct val="20000"/>
              </a:spcAft>
              <a:buClr>
                <a:srgbClr val="FF6600"/>
              </a:buClr>
              <a:buSzPct val="80000"/>
              <a:buFont typeface="Wingdings 2" panose="05020102010507070707" pitchFamily="18" charset="2"/>
              <a:defRPr sz="2000">
                <a:solidFill>
                  <a:srgbClr val="FF7300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8788" indent="-268288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anose="05000000000000000000" pitchFamily="2" charset="2"/>
              <a:buChar char="u"/>
              <a:defRPr sz="1900" b="1">
                <a:solidFill>
                  <a:srgbClr val="323265"/>
                </a:solidFill>
                <a:latin typeface="Arial" charset="0"/>
                <a:ea typeface="Arial" charset="0"/>
                <a:cs typeface="+mn-cs"/>
              </a:defRPr>
            </a:lvl2pPr>
            <a:lvl3pPr marL="858838" indent="-209550" algn="l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33CC33"/>
              </a:buClr>
              <a:buSzPct val="80000"/>
              <a:buFont typeface="Wingdings" panose="05000000000000000000" pitchFamily="2" charset="2"/>
              <a:buChar char="£"/>
              <a:defRPr sz="1600">
                <a:solidFill>
                  <a:srgbClr val="336699"/>
                </a:solidFill>
                <a:latin typeface="Arial" charset="0"/>
                <a:ea typeface="Arial" charset="0"/>
                <a:cs typeface="+mn-cs"/>
              </a:defRPr>
            </a:lvl3pPr>
            <a:lvl4pPr marL="1238250" indent="-188913" algn="l" rtl="0" eaLnBrk="0" fontAlgn="base" hangingPunct="0">
              <a:spcBef>
                <a:spcPct val="5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  <a:defRPr sz="15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4pPr>
            <a:lvl5pPr marL="1608138" indent="-179388" algn="l" rtl="0" eaLnBrk="0" fontAlgn="base" hangingPunct="0">
              <a:spcBef>
                <a:spcPct val="20000"/>
              </a:spcBef>
              <a:spcAft>
                <a:spcPct val="0"/>
              </a:spcAft>
              <a:buSzPct val="45000"/>
              <a:buFont typeface="Wingdings" panose="05000000000000000000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5pPr>
            <a:lvl6pPr marL="20653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6pPr>
            <a:lvl7pPr marL="25225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7pPr>
            <a:lvl8pPr marL="29797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8pPr>
            <a:lvl9pPr marL="34369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b="1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1015 abstracts </a:t>
            </a:r>
            <a:r>
              <a:rPr lang="en-US" altLang="fr-FR" sz="2400" b="1" kern="0" dirty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received</a:t>
            </a:r>
            <a:endParaRPr lang="en-US" altLang="fr-FR" sz="2400" b="1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altLang="fr-FR" sz="2400" kern="0" dirty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10 plenaries (first plenary by G. </a:t>
            </a:r>
            <a:r>
              <a:rPr lang="en-US" altLang="fr-FR" sz="2400" kern="0" dirty="0" err="1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Mourou</a:t>
            </a: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, Nobel 2018)</a:t>
            </a:r>
            <a:endParaRPr lang="en-US" altLang="fr-FR" sz="2400" kern="0" dirty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78 </a:t>
            </a: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keynotes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374 regular oral presentations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defRPr/>
            </a:pPr>
            <a:endParaRPr lang="en-US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Numbers of IRMMW-THz </a:t>
            </a:r>
            <a:r>
              <a:rPr lang="en-US" sz="3600" b="1" dirty="0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2019</a:t>
            </a:r>
            <a:endParaRPr lang="en-US" sz="3600" b="1" dirty="0">
              <a:solidFill>
                <a:srgbClr val="800000"/>
              </a:solidFill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>
              <a:solidFill>
                <a:srgbClr val="20456E"/>
              </a:solidFill>
              <a:ea typeface="ＭＳ Ｐゴシック" charset="0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6665425" y="3190290"/>
            <a:ext cx="5683417" cy="3229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80000"/>
              </a:spcBef>
              <a:spcAft>
                <a:spcPct val="20000"/>
              </a:spcAft>
              <a:buClr>
                <a:srgbClr val="FF6600"/>
              </a:buClr>
              <a:buSzPct val="80000"/>
              <a:buFont typeface="Wingdings 2" panose="05020102010507070707" pitchFamily="18" charset="2"/>
              <a:defRPr sz="2000">
                <a:solidFill>
                  <a:srgbClr val="FF7300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8788" indent="-268288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anose="05000000000000000000" pitchFamily="2" charset="2"/>
              <a:buChar char="u"/>
              <a:defRPr sz="1900" b="1">
                <a:solidFill>
                  <a:srgbClr val="323265"/>
                </a:solidFill>
                <a:latin typeface="Arial" charset="0"/>
                <a:ea typeface="Arial" charset="0"/>
                <a:cs typeface="+mn-cs"/>
              </a:defRPr>
            </a:lvl2pPr>
            <a:lvl3pPr marL="858838" indent="-209550" algn="l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33CC33"/>
              </a:buClr>
              <a:buSzPct val="80000"/>
              <a:buFont typeface="Wingdings" panose="05000000000000000000" pitchFamily="2" charset="2"/>
              <a:buChar char="£"/>
              <a:defRPr sz="1600">
                <a:solidFill>
                  <a:srgbClr val="336699"/>
                </a:solidFill>
                <a:latin typeface="Arial" charset="0"/>
                <a:ea typeface="Arial" charset="0"/>
                <a:cs typeface="+mn-cs"/>
              </a:defRPr>
            </a:lvl3pPr>
            <a:lvl4pPr marL="1238250" indent="-188913" algn="l" rtl="0" eaLnBrk="0" fontAlgn="base" hangingPunct="0">
              <a:spcBef>
                <a:spcPct val="5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  <a:defRPr sz="15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4pPr>
            <a:lvl5pPr marL="1608138" indent="-179388" algn="l" rtl="0" eaLnBrk="0" fontAlgn="base" hangingPunct="0">
              <a:spcBef>
                <a:spcPct val="20000"/>
              </a:spcBef>
              <a:spcAft>
                <a:spcPct val="0"/>
              </a:spcAft>
              <a:buSzPct val="45000"/>
              <a:buFont typeface="Wingdings" panose="05000000000000000000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5pPr>
            <a:lvl6pPr marL="20653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6pPr>
            <a:lvl7pPr marL="25225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7pPr>
            <a:lvl8pPr marL="29797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8pPr>
            <a:lvl9pPr marL="34369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0"/>
              </a:spcAft>
              <a:defRPr/>
            </a:pPr>
            <a:endParaRPr lang="en-US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445 posters 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defRPr/>
            </a:pPr>
            <a:endParaRPr lang="en-US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80 topical sessions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12% rejection rate </a:t>
            </a: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US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b="1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950 participants</a:t>
            </a:r>
          </a:p>
        </p:txBody>
      </p:sp>
    </p:spTree>
    <p:extLst>
      <p:ext uri="{BB962C8B-B14F-4D97-AF65-F5344CB8AC3E}">
        <p14:creationId xmlns:p14="http://schemas.microsoft.com/office/powerpoint/2010/main" val="127927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Some statistics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>
              <a:solidFill>
                <a:srgbClr val="20456E"/>
              </a:solidFill>
              <a:ea typeface="ＭＳ Ｐゴシック" charset="0"/>
            </a:endParaRPr>
          </a:p>
        </p:txBody>
      </p:sp>
      <p:grpSp>
        <p:nvGrpSpPr>
          <p:cNvPr id="25" name="Groupe 24"/>
          <p:cNvGrpSpPr/>
          <p:nvPr/>
        </p:nvGrpSpPr>
        <p:grpSpPr>
          <a:xfrm>
            <a:off x="272420" y="1197806"/>
            <a:ext cx="8514315" cy="5553159"/>
            <a:chOff x="1417827" y="1178026"/>
            <a:chExt cx="8514315" cy="5553159"/>
          </a:xfrm>
        </p:grpSpPr>
        <p:pic>
          <p:nvPicPr>
            <p:cNvPr id="6" name="Image 5"/>
            <p:cNvPicPr>
              <a:picLocks noChangeAspect="1"/>
            </p:cNvPicPr>
            <p:nvPr/>
          </p:nvPicPr>
          <p:blipFill rotWithShape="1">
            <a:blip r:embed="rId2"/>
            <a:srcRect r="33172" b="31934"/>
            <a:stretch/>
          </p:blipFill>
          <p:spPr>
            <a:xfrm>
              <a:off x="1592982" y="1178026"/>
              <a:ext cx="8224786" cy="5553159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8032282" y="3572657"/>
              <a:ext cx="1785486" cy="102027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333898" y="5578171"/>
              <a:ext cx="1785486" cy="59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321042" y="5476620"/>
              <a:ext cx="1664430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A5A5A5"/>
                  </a:solidFill>
                  <a:latin typeface="+mn-lt"/>
                  <a:ea typeface="+mn-ea"/>
                  <a:cs typeface="+mn-cs"/>
                </a:defRPr>
              </a:pPr>
              <a:fld id="{4A0AA031-03A0-405C-8F37-3D4EDF38FB0D}" type="CATEGORYNAME">
                <a:rPr lang="en-US" sz="2000"/>
                <a:pPr algn="ctr">
                  <a:defRPr sz="2000" b="1" i="0" u="none" strike="noStrike" kern="1200" spc="0" baseline="0">
                    <a:solidFill>
                      <a:srgbClr val="A5A5A5"/>
                    </a:solidFill>
                    <a:latin typeface="+mn-lt"/>
                    <a:ea typeface="+mn-ea"/>
                    <a:cs typeface="+mn-cs"/>
                  </a:defRPr>
                </a:pPr>
                <a:t>Germany</a:t>
              </a:fld>
              <a:r>
                <a:rPr lang="en-US" sz="2000" dirty="0"/>
                <a:t> </a:t>
              </a:r>
              <a:fld id="{2A22AFDC-2CF5-4CA3-ADEE-95252E20E35E}" type="PERCENTAGE">
                <a:rPr lang="en-US" sz="2000"/>
                <a:pPr algn="ctr">
                  <a:defRPr sz="2000" b="1" i="0" u="none" strike="noStrike" kern="1200" spc="0" baseline="0">
                    <a:solidFill>
                      <a:srgbClr val="A5A5A5"/>
                    </a:solidFill>
                    <a:latin typeface="+mn-lt"/>
                    <a:ea typeface="+mn-ea"/>
                    <a:cs typeface="+mn-cs"/>
                  </a:defRPr>
                </a:pPr>
                <a:t>12%</a:t>
              </a:fld>
              <a:endParaRPr lang="en-US" sz="20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7139539" y="1442566"/>
              <a:ext cx="1785486" cy="59711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172199" y="1816915"/>
              <a:ext cx="1290738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5B9BD5"/>
                  </a:solidFill>
                  <a:latin typeface="+mn-lt"/>
                  <a:ea typeface="+mn-ea"/>
                  <a:cs typeface="+mn-cs"/>
                </a:defRPr>
              </a:pPr>
              <a:fld id="{90E05511-C82A-4CB8-B322-70271091EBCE}" type="CATEGORYNAME">
                <a:rPr lang="en-US" sz="2000"/>
                <a:pPr algn="ctr">
                  <a:defRPr sz="2000" b="1" i="0" u="none" strike="noStrike" kern="1200" spc="0" baseline="0">
                    <a:solidFill>
                      <a:srgbClr val="5B9BD5"/>
                    </a:solidFill>
                    <a:latin typeface="+mn-lt"/>
                    <a:ea typeface="+mn-ea"/>
                    <a:cs typeface="+mn-cs"/>
                  </a:defRPr>
                </a:pPr>
                <a:t>China</a:t>
              </a:fld>
              <a:r>
                <a:rPr lang="en-US" sz="2000" dirty="0"/>
                <a:t> </a:t>
              </a:r>
              <a:fld id="{D0BD5D9B-A508-4428-A650-469A83009940}" type="PERCENTAGE">
                <a:rPr lang="en-US" sz="2000"/>
                <a:pPr algn="ctr">
                  <a:defRPr sz="2000" b="1" i="0" u="none" strike="noStrike" kern="1200" spc="0" baseline="0">
                    <a:solidFill>
                      <a:srgbClr val="5B9BD5"/>
                    </a:solidFill>
                    <a:latin typeface="+mn-lt"/>
                    <a:ea typeface="+mn-ea"/>
                    <a:cs typeface="+mn-cs"/>
                  </a:defRPr>
                </a:pPr>
                <a:t>20%</a:t>
              </a:fld>
              <a:endParaRPr lang="en-US" sz="2000" dirty="0"/>
            </a:p>
          </p:txBody>
        </p:sp>
        <p:sp>
          <p:nvSpPr>
            <p:cNvPr id="2" name="Rectangle 1"/>
            <p:cNvSpPr/>
            <p:nvPr/>
          </p:nvSpPr>
          <p:spPr>
            <a:xfrm>
              <a:off x="5200379" y="6275099"/>
              <a:ext cx="130356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FFC000"/>
                  </a:solidFill>
                  <a:latin typeface="+mn-lt"/>
                  <a:ea typeface="+mn-ea"/>
                  <a:cs typeface="+mn-cs"/>
                </a:defRPr>
              </a:pPr>
              <a:fld id="{1E76CA2C-3471-4779-842D-A0C53F659C67}" type="CATEGORYNAME">
                <a:rPr lang="en-US" sz="2000"/>
                <a:pPr algn="ctr">
                  <a:defRPr sz="2000" b="1" i="0" u="none" strike="noStrike" kern="1200" spc="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t>Japan</a:t>
              </a:fld>
              <a:r>
                <a:rPr lang="en-US" sz="2000" dirty="0"/>
                <a:t> </a:t>
              </a:r>
              <a:fld id="{5E028CFE-BF7E-40F2-9760-B004468A6ADF}" type="PERCENTAGE">
                <a:rPr lang="en-US" sz="2000"/>
                <a:pPr algn="ctr">
                  <a:defRPr sz="2000" b="1" i="0" u="none" strike="noStrike" kern="1200" spc="0" baseline="0">
                    <a:solidFill>
                      <a:srgbClr val="FFC000"/>
                    </a:solidFill>
                    <a:latin typeface="+mn-lt"/>
                    <a:ea typeface="+mn-ea"/>
                    <a:cs typeface="+mn-cs"/>
                  </a:defRPr>
                </a:pPr>
                <a:t>11%</a:t>
              </a:fld>
              <a:endParaRPr lang="en-US" sz="2000" dirty="0"/>
            </a:p>
          </p:txBody>
        </p:sp>
        <p:sp>
          <p:nvSpPr>
            <p:cNvPr id="3" name="Rectangle 2"/>
            <p:cNvSpPr/>
            <p:nvPr/>
          </p:nvSpPr>
          <p:spPr>
            <a:xfrm>
              <a:off x="3235624" y="5822954"/>
              <a:ext cx="126425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4472C4"/>
                  </a:solidFill>
                  <a:latin typeface="+mn-lt"/>
                  <a:ea typeface="+mn-ea"/>
                  <a:cs typeface="+mn-cs"/>
                </a:defRPr>
              </a:pPr>
              <a:fld id="{1C2F3EE2-9699-4823-8377-C1507CECCCB4}" type="CATEGORYNAME">
                <a:rPr lang="en-US" sz="2000"/>
                <a:pPr algn="ctr">
                  <a:defRPr sz="2000" b="1" i="0" u="none" strike="noStrike" kern="1200" spc="0" baseline="0">
                    <a:solidFill>
                      <a:srgbClr val="4472C4"/>
                    </a:solidFill>
                    <a:latin typeface="+mn-lt"/>
                    <a:ea typeface="+mn-ea"/>
                    <a:cs typeface="+mn-cs"/>
                  </a:defRPr>
                </a:pPr>
                <a:t>France</a:t>
              </a:fld>
              <a:r>
                <a:rPr lang="en-US" sz="2000" dirty="0"/>
                <a:t> </a:t>
              </a:r>
              <a:fld id="{574C0597-8A30-43C0-AB61-AE44C2AF5459}" type="PERCENTAGE">
                <a:rPr lang="en-US" sz="2000"/>
                <a:pPr algn="ctr">
                  <a:defRPr sz="2000" b="1" i="0" u="none" strike="noStrike" kern="1200" spc="0" baseline="0">
                    <a:solidFill>
                      <a:srgbClr val="4472C4"/>
                    </a:solidFill>
                    <a:latin typeface="+mn-lt"/>
                    <a:ea typeface="+mn-ea"/>
                    <a:cs typeface="+mn-cs"/>
                  </a:defRPr>
                </a:pPr>
                <a:t>9%</a:t>
              </a:fld>
              <a:endParaRPr lang="en-US" sz="2000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1417827" y="4968789"/>
              <a:ext cx="2281778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70AD47"/>
                  </a:solidFill>
                  <a:latin typeface="+mn-lt"/>
                  <a:ea typeface="+mn-ea"/>
                  <a:cs typeface="+mn-cs"/>
                </a:defRPr>
              </a:pPr>
              <a:fld id="{BCBDA1DA-AA76-4B84-9E67-37A397965D99}" type="CATEGORYNAME">
                <a:rPr lang="en-US"/>
                <a:pPr algn="ctr">
                  <a:defRPr sz="2000" b="1" i="0" u="none" strike="noStrike" kern="1200" spc="0" baseline="0">
                    <a:solidFill>
                      <a:srgbClr val="70AD47"/>
                    </a:solidFill>
                    <a:latin typeface="+mn-lt"/>
                    <a:ea typeface="+mn-ea"/>
                    <a:cs typeface="+mn-cs"/>
                  </a:defRPr>
                </a:pPr>
                <a:t>United Kingdom</a:t>
              </a:fld>
              <a:r>
                <a:rPr lang="en-US" dirty="0"/>
                <a:t> </a:t>
              </a:r>
              <a:fld id="{18647D24-968C-4114-B2A7-86EF9DECC57F}" type="PERCENTAGE">
                <a:rPr lang="en-US" smtClean="0"/>
                <a:pPr algn="ctr">
                  <a:defRPr sz="2000" b="1" i="0" u="none" strike="noStrike" kern="1200" spc="0" baseline="0">
                    <a:solidFill>
                      <a:srgbClr val="70AD47"/>
                    </a:solidFill>
                    <a:latin typeface="+mn-lt"/>
                    <a:ea typeface="+mn-ea"/>
                    <a:cs typeface="+mn-cs"/>
                  </a:defRPr>
                </a:pPr>
                <a:t>6%</a:t>
              </a:fld>
              <a:endParaRPr lang="en-US" dirty="0" smtClean="0"/>
            </a:p>
            <a:p>
              <a:pPr algn="ctr">
                <a:defRPr sz="2000" b="1" i="0" u="none" strike="noStrike" kern="1200" spc="0" baseline="0">
                  <a:solidFill>
                    <a:srgbClr val="70AD47"/>
                  </a:solidFill>
                  <a:latin typeface="+mn-lt"/>
                  <a:ea typeface="+mn-ea"/>
                  <a:cs typeface="+mn-cs"/>
                </a:defRPr>
              </a:pP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435518" y="4082796"/>
              <a:ext cx="198650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5B9BD5">
                      <a:lumMod val="60000"/>
                    </a:srgbClr>
                  </a:solidFill>
                  <a:latin typeface="+mn-lt"/>
                  <a:ea typeface="+mn-ea"/>
                  <a:cs typeface="+mn-cs"/>
                </a:defRPr>
              </a:pPr>
              <a:fld id="{3C49B0E4-3029-4F28-9415-DE555CD901B0}" type="CATEGORYNAME">
                <a:rPr lang="en-US" smtClean="0"/>
                <a:pPr algn="ctr">
                  <a:defRPr sz="2000" b="1" i="0" u="none" strike="noStrike" kern="1200" spc="0" baseline="0">
                    <a:solidFill>
                      <a:srgbClr val="5B9BD5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United States</a:t>
              </a:fld>
              <a:r>
                <a:rPr lang="en-US" dirty="0" smtClean="0"/>
                <a:t> </a:t>
              </a:r>
              <a:fld id="{EA254D92-53CC-417A-A8B6-BFB64340E8DE}" type="PERCENTAGE">
                <a:rPr lang="en-US"/>
                <a:pPr algn="ctr">
                  <a:defRPr sz="2000" b="1" i="0" u="none" strike="noStrike" kern="1200" spc="0" baseline="0">
                    <a:solidFill>
                      <a:srgbClr val="5B9BD5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6%</a:t>
              </a:fld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8038801" y="3671068"/>
              <a:ext cx="189334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ED7D31"/>
                  </a:solidFill>
                  <a:latin typeface="+mn-lt"/>
                  <a:ea typeface="+mn-ea"/>
                  <a:cs typeface="+mn-cs"/>
                </a:defRPr>
              </a:pPr>
              <a:fld id="{6662F823-1D7A-4DE6-97C7-F6A3F5F6C58B}" type="CATEGORYNAME">
                <a:rPr lang="en-US"/>
                <a:pPr algn="ctr">
                  <a:defRPr sz="2000" b="1" i="0" u="none" strike="noStrike" kern="1200" spc="0" baseline="0">
                    <a:solidFill>
                      <a:srgbClr val="ED7D31"/>
                    </a:solidFill>
                    <a:latin typeface="+mn-lt"/>
                    <a:ea typeface="+mn-ea"/>
                    <a:cs typeface="+mn-cs"/>
                  </a:defRPr>
                </a:pPr>
                <a:t>Russian Federation</a:t>
              </a:fld>
              <a:r>
                <a:rPr lang="en-US" dirty="0"/>
                <a:t> </a:t>
              </a:r>
              <a:fld id="{5FABE617-F870-4EE0-AC97-1F98286410FC}" type="PERCENTAGE">
                <a:rPr lang="en-US"/>
                <a:pPr algn="ctr">
                  <a:defRPr sz="2000" b="1" i="0" u="none" strike="noStrike" kern="1200" spc="0" baseline="0">
                    <a:solidFill>
                      <a:srgbClr val="ED7D31"/>
                    </a:solidFill>
                    <a:latin typeface="+mn-lt"/>
                    <a:ea typeface="+mn-ea"/>
                    <a:cs typeface="+mn-cs"/>
                  </a:defRPr>
                </a:pPr>
                <a:t>12%</a:t>
              </a:fld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2321289" y="3527887"/>
              <a:ext cx="1025345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ED7D31">
                      <a:lumMod val="60000"/>
                    </a:srgbClr>
                  </a:solidFill>
                  <a:latin typeface="+mn-lt"/>
                  <a:ea typeface="+mn-ea"/>
                  <a:cs typeface="+mn-cs"/>
                </a:defRPr>
              </a:pPr>
              <a:fld id="{AFEF5D31-2764-4374-9F2E-E87A11AADF82}" type="CATEGORYNAME">
                <a:rPr lang="en-US"/>
                <a:pPr algn="ctr">
                  <a:defRPr sz="2000" b="1" i="0" u="none" strike="noStrike" kern="1200" spc="0" baseline="0">
                    <a:solidFill>
                      <a:srgbClr val="ED7D31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Italy</a:t>
              </a:fld>
              <a:r>
                <a:rPr lang="en-US" dirty="0"/>
                <a:t> </a:t>
              </a:r>
              <a:fld id="{3551EC11-566B-4310-9D0B-A6AE332BC133}" type="PERCENTAGE">
                <a:rPr lang="en-US"/>
                <a:pPr algn="ctr">
                  <a:defRPr sz="2000" b="1" i="0" u="none" strike="noStrike" kern="1200" spc="0" baseline="0">
                    <a:solidFill>
                      <a:srgbClr val="ED7D31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2%</a:t>
              </a:fld>
              <a:endParaRPr lang="en-US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2321289" y="3185533"/>
              <a:ext cx="109356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A5A5A5">
                      <a:lumMod val="60000"/>
                    </a:srgbClr>
                  </a:solidFill>
                  <a:latin typeface="+mn-lt"/>
                  <a:ea typeface="+mn-ea"/>
                  <a:cs typeface="+mn-cs"/>
                </a:defRPr>
              </a:pPr>
              <a:fld id="{A9856754-055D-41F6-BDAB-E5A4BA87CEE5}" type="CATEGORYNAME">
                <a:rPr lang="en-US"/>
                <a:pPr algn="ctr">
                  <a:defRPr sz="2000" b="1" i="0" u="none" strike="noStrike" kern="1200" spc="0" baseline="0">
                    <a:solidFill>
                      <a:srgbClr val="A5A5A5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India</a:t>
              </a:fld>
              <a:r>
                <a:rPr lang="en-US" dirty="0"/>
                <a:t> </a:t>
              </a:r>
              <a:fld id="{B84DCEC5-3AA6-4B6D-9613-9167E22D615E}" type="PERCENTAGE">
                <a:rPr lang="en-US"/>
                <a:pPr algn="ctr">
                  <a:defRPr sz="2000" b="1" i="0" u="none" strike="noStrike" kern="1200" spc="0" baseline="0">
                    <a:solidFill>
                      <a:srgbClr val="A5A5A5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2%</a:t>
              </a:fld>
              <a:endParaRPr lang="en-US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321289" y="2839199"/>
              <a:ext cx="117955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FFC000">
                      <a:lumMod val="60000"/>
                    </a:srgbClr>
                  </a:solidFill>
                  <a:latin typeface="+mn-lt"/>
                  <a:ea typeface="+mn-ea"/>
                  <a:cs typeface="+mn-cs"/>
                </a:defRPr>
              </a:pPr>
              <a:fld id="{7DD765CB-8EF6-4270-9AC4-922104963891}" type="CATEGORYNAME">
                <a:rPr lang="en-US"/>
                <a:pPr algn="ctr">
                  <a:defRPr sz="2000" b="1" i="0" u="none" strike="noStrike" kern="1200" spc="0" baseline="0">
                    <a:solidFill>
                      <a:srgbClr val="FFC000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Korea</a:t>
              </a:fld>
              <a:r>
                <a:rPr lang="en-US" dirty="0"/>
                <a:t> </a:t>
              </a:r>
              <a:fld id="{22EBF568-C979-4A7B-8A7A-4AE77EDDAD4D}" type="PERCENTAGE">
                <a:rPr lang="en-US"/>
                <a:pPr algn="ctr">
                  <a:defRPr sz="2000" b="1" i="0" u="none" strike="noStrike" kern="1200" spc="0" baseline="0">
                    <a:solidFill>
                      <a:srgbClr val="FFC000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2%</a:t>
              </a:fld>
              <a:endParaRPr lang="en-US" dirty="0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834484" y="2547471"/>
              <a:ext cx="180459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4472C4">
                      <a:lumMod val="60000"/>
                    </a:srgbClr>
                  </a:solidFill>
                  <a:latin typeface="+mn-lt"/>
                  <a:ea typeface="+mn-ea"/>
                  <a:cs typeface="+mn-cs"/>
                </a:defRPr>
              </a:pPr>
              <a:fld id="{A497E0CE-ECC2-4409-B0A8-8B1B50887475}" type="CATEGORYNAME">
                <a:rPr lang="en-US"/>
                <a:pPr algn="ctr">
                  <a:defRPr sz="2000" b="1" i="0" u="none" strike="noStrike" kern="1200" spc="0" baseline="0">
                    <a:solidFill>
                      <a:srgbClr val="4472C4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Switzerland</a:t>
              </a:fld>
              <a:r>
                <a:rPr lang="en-US" dirty="0"/>
                <a:t> </a:t>
              </a:r>
              <a:fld id="{8B620A16-38E9-4558-8D62-08D19F0535FD}" type="PERCENTAGE">
                <a:rPr lang="en-US"/>
                <a:pPr algn="ctr">
                  <a:defRPr sz="2000" b="1" i="0" u="none" strike="noStrike" kern="1200" spc="0" baseline="0">
                    <a:solidFill>
                      <a:srgbClr val="4472C4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2%</a:t>
              </a:fld>
              <a:endParaRPr lang="en-US" dirty="0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3105285" y="1574349"/>
              <a:ext cx="1409424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>
                <a:defRPr sz="2000" b="1" i="0" u="none" strike="noStrike" kern="1200" spc="0" baseline="0">
                  <a:solidFill>
                    <a:srgbClr val="70AD47">
                      <a:lumMod val="60000"/>
                    </a:srgbClr>
                  </a:solidFill>
                  <a:latin typeface="+mn-lt"/>
                  <a:ea typeface="+mn-ea"/>
                  <a:cs typeface="+mn-cs"/>
                </a:defRPr>
              </a:pPr>
              <a:fld id="{536DC088-3E47-421C-AC48-4EDCA92B3E61}" type="CATEGORYNAME">
                <a:rPr lang="en-US"/>
                <a:pPr algn="ctr">
                  <a:defRPr sz="2000" b="1" i="0" u="none" strike="noStrike" kern="1200" spc="0" baseline="0">
                    <a:solidFill>
                      <a:srgbClr val="70AD47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Others</a:t>
              </a:fld>
              <a:r>
                <a:rPr lang="en-US" dirty="0"/>
                <a:t> </a:t>
              </a:r>
              <a:fld id="{0C14C4F0-DDB6-49CF-90E8-82381038534F}" type="PERCENTAGE">
                <a:rPr lang="en-US"/>
                <a:pPr algn="ctr">
                  <a:defRPr sz="2000" b="1" i="0" u="none" strike="noStrike" kern="1200" spc="0" baseline="0">
                    <a:solidFill>
                      <a:srgbClr val="70AD47">
                        <a:lumMod val="6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t>16%</a:t>
              </a:fld>
              <a:endParaRPr lang="en-US" dirty="0"/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3220169" y="762842"/>
            <a:ext cx="25523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Submissions</a:t>
            </a:r>
            <a:endParaRPr lang="fr-FR" sz="3600" b="1" dirty="0">
              <a:solidFill>
                <a:srgbClr val="00206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9109176" y="881651"/>
            <a:ext cx="1291187" cy="40626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fld id="{536DC088-3E47-421C-AC48-4EDCA92B3E61}" type="CATEGORYNAME">
              <a:rPr lang="en-US" sz="2000" smtClean="0"/>
              <a:pPr>
                <a:defRPr sz="2000" b="1" i="0" u="none" strike="noStrike" kern="1200" spc="0" baseline="0">
                  <a:solidFill>
                    <a:srgbClr val="70AD47">
                      <a:lumMod val="60000"/>
                    </a:srgbClr>
                  </a:solidFill>
                  <a:latin typeface="+mn-lt"/>
                  <a:ea typeface="+mn-ea"/>
                  <a:cs typeface="+mn-cs"/>
                </a:defRPr>
              </a:pPr>
              <a:t>Others</a:t>
            </a:fld>
            <a:r>
              <a:rPr lang="en-US" sz="2000" dirty="0" smtClean="0"/>
              <a:t>: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Australia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Netherlands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Taiwan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Spain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Lithuania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Canada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Poland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Sweden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Denmark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Greece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Hungary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Armenia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Austria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Czech Republic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Israel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>
                <a:solidFill>
                  <a:srgbClr val="002060"/>
                </a:solidFill>
              </a:rPr>
              <a:t>Belgium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>
                <a:solidFill>
                  <a:srgbClr val="002060"/>
                </a:solidFill>
              </a:rPr>
              <a:t>Mexico</a:t>
            </a:r>
            <a:endParaRPr lang="en-US" sz="1400" dirty="0">
              <a:solidFill>
                <a:srgbClr val="002060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0392679" y="1203583"/>
            <a:ext cx="254026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smtClean="0">
                <a:solidFill>
                  <a:srgbClr val="002060"/>
                </a:solidFill>
              </a:rPr>
              <a:t>Ukraine</a:t>
            </a:r>
            <a:endParaRPr lang="en-US" sz="1400" dirty="0">
              <a:solidFill>
                <a:srgbClr val="002060"/>
              </a:solidFill>
            </a:endParaRP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Hong Kong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Turkey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Brazil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Ireland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New Zealand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Romania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Thailand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Chile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Algeria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Finland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Iran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Philippines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Pakistan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Slovenia</a:t>
            </a:r>
          </a:p>
          <a:p>
            <a:pPr>
              <a:defRPr sz="2000" b="1" i="0" u="none" strike="noStrike" kern="1200" spc="0" baseline="0">
                <a:solidFill>
                  <a:srgbClr val="70AD47">
                    <a:lumMod val="6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>
                <a:solidFill>
                  <a:srgbClr val="002060"/>
                </a:solidFill>
              </a:rPr>
              <a:t>United Arab </a:t>
            </a:r>
            <a:r>
              <a:rPr lang="en-US" sz="1400" dirty="0" smtClean="0">
                <a:solidFill>
                  <a:srgbClr val="002060"/>
                </a:solidFill>
              </a:rPr>
              <a:t>Emirates</a:t>
            </a:r>
            <a:endParaRPr lang="en-US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4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Some statistics</a:t>
            </a: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>
              <a:solidFill>
                <a:srgbClr val="20456E"/>
              </a:solidFill>
              <a:ea typeface="ＭＳ Ｐゴシック" charset="0"/>
            </a:endParaRPr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 rotWithShape="1">
          <a:blip r:embed="rId2"/>
          <a:srcRect l="21744" t="46666" r="19721"/>
          <a:stretch/>
        </p:blipFill>
        <p:spPr>
          <a:xfrm>
            <a:off x="7762375" y="1448930"/>
            <a:ext cx="4542198" cy="4171648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1688" y="1128046"/>
            <a:ext cx="7832247" cy="5620623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3220169" y="762842"/>
            <a:ext cx="1363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002060"/>
                </a:solidFill>
              </a:rPr>
              <a:t>Topics</a:t>
            </a:r>
            <a:endParaRPr lang="fr-FR" sz="3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13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Exhibition</a:t>
            </a:r>
            <a:endParaRPr lang="en-US" sz="3600" b="1" dirty="0">
              <a:solidFill>
                <a:srgbClr val="800000"/>
              </a:solidFill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 dirty="0">
              <a:solidFill>
                <a:srgbClr val="20456E"/>
              </a:solidFill>
              <a:ea typeface="ＭＳ Ｐゴシック" charset="0"/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1433767" y="812992"/>
            <a:ext cx="8296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29 exhibitors are presents this year at the conference! </a:t>
            </a:r>
            <a:endParaRPr lang="fr-FR" sz="2800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1384" r="2823"/>
          <a:stretch/>
        </p:blipFill>
        <p:spPr>
          <a:xfrm>
            <a:off x="0" y="1416290"/>
            <a:ext cx="12055643" cy="3258829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t="44461"/>
          <a:stretch/>
        </p:blipFill>
        <p:spPr>
          <a:xfrm>
            <a:off x="6150295" y="5702259"/>
            <a:ext cx="3240000" cy="89167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l="78375" t="48804" r="2823" b="36477"/>
          <a:stretch/>
        </p:blipFill>
        <p:spPr>
          <a:xfrm>
            <a:off x="1783882" y="5783192"/>
            <a:ext cx="3600000" cy="72980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784080" y="2998269"/>
            <a:ext cx="2271563" cy="1342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2890389" y="5064383"/>
            <a:ext cx="5870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 demonstrations of THz technologies 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103732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0" y="188640"/>
            <a:ext cx="1056049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Difficulities</a:t>
            </a:r>
            <a:r>
              <a:rPr lang="en-US" sz="3600" b="1" dirty="0" smtClean="0">
                <a:solidFill>
                  <a:srgbClr val="800000"/>
                </a:solidFill>
                <a:ea typeface="ＭＳ Ｐゴシック" charset="0"/>
                <a:cs typeface="Calibri" panose="020F0502020204030204" pitchFamily="34" charset="0"/>
              </a:rPr>
              <a:t> </a:t>
            </a:r>
            <a:endParaRPr lang="en-US" sz="3600" b="1" dirty="0">
              <a:solidFill>
                <a:srgbClr val="800000"/>
              </a:solidFill>
              <a:ea typeface="ＭＳ Ｐゴシック" charset="0"/>
              <a:cs typeface="Calibri" panose="020F0502020204030204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0" y="693416"/>
            <a:ext cx="12204000" cy="72000"/>
          </a:xfrm>
          <a:prstGeom prst="rect">
            <a:avLst/>
          </a:prstGeom>
          <a:gradFill rotWithShape="1">
            <a:gsLst>
              <a:gs pos="0">
                <a:srgbClr val="346CA4"/>
              </a:gs>
              <a:gs pos="100000">
                <a:srgbClr val="EAEAEA"/>
              </a:gs>
            </a:gsLst>
            <a:lin ang="0" scaled="1"/>
          </a:gradFill>
          <a:ln w="12700">
            <a:noFill/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endParaRPr lang="fr-FR" sz="2200">
              <a:solidFill>
                <a:srgbClr val="20456E"/>
              </a:solidFill>
              <a:ea typeface="ＭＳ Ｐゴシック" charset="0"/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603114" y="1267991"/>
            <a:ext cx="11537534" cy="496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80000"/>
              </a:spcBef>
              <a:spcAft>
                <a:spcPct val="20000"/>
              </a:spcAft>
              <a:buClr>
                <a:srgbClr val="FF6600"/>
              </a:buClr>
              <a:buSzPct val="80000"/>
              <a:buFont typeface="Wingdings 2" panose="05020102010507070707" pitchFamily="18" charset="2"/>
              <a:defRPr sz="2000">
                <a:solidFill>
                  <a:srgbClr val="FF7300"/>
                </a:solidFill>
                <a:latin typeface="+mn-lt"/>
                <a:ea typeface="MS PGothic" panose="020B0600070205080204" pitchFamily="34" charset="-128"/>
                <a:cs typeface="+mn-cs"/>
              </a:defRPr>
            </a:lvl1pPr>
            <a:lvl2pPr marL="458788" indent="-268288" algn="l" rtl="0" eaLnBrk="0" fontAlgn="base" hangingPunct="0">
              <a:spcBef>
                <a:spcPct val="40000"/>
              </a:spcBef>
              <a:spcAft>
                <a:spcPct val="0"/>
              </a:spcAft>
              <a:buClr>
                <a:srgbClr val="FF6600"/>
              </a:buClr>
              <a:buSzPct val="70000"/>
              <a:buFont typeface="Wingdings" panose="05000000000000000000" pitchFamily="2" charset="2"/>
              <a:buChar char="u"/>
              <a:defRPr sz="1900" b="1">
                <a:solidFill>
                  <a:srgbClr val="323265"/>
                </a:solidFill>
                <a:latin typeface="Arial" charset="0"/>
                <a:ea typeface="Arial" charset="0"/>
                <a:cs typeface="+mn-cs"/>
              </a:defRPr>
            </a:lvl2pPr>
            <a:lvl3pPr marL="858838" indent="-209550" algn="l" rtl="0" eaLnBrk="0" fontAlgn="base" hangingPunct="0">
              <a:spcBef>
                <a:spcPct val="45000"/>
              </a:spcBef>
              <a:spcAft>
                <a:spcPct val="0"/>
              </a:spcAft>
              <a:buClr>
                <a:srgbClr val="33CC33"/>
              </a:buClr>
              <a:buSzPct val="80000"/>
              <a:buFont typeface="Wingdings" panose="05000000000000000000" pitchFamily="2" charset="2"/>
              <a:buChar char="£"/>
              <a:defRPr sz="1600">
                <a:solidFill>
                  <a:srgbClr val="336699"/>
                </a:solidFill>
                <a:latin typeface="Arial" charset="0"/>
                <a:ea typeface="Arial" charset="0"/>
                <a:cs typeface="+mn-cs"/>
              </a:defRPr>
            </a:lvl3pPr>
            <a:lvl4pPr marL="1238250" indent="-188913" algn="l" rtl="0" eaLnBrk="0" fontAlgn="base" hangingPunct="0">
              <a:spcBef>
                <a:spcPct val="50000"/>
              </a:spcBef>
              <a:spcAft>
                <a:spcPct val="0"/>
              </a:spcAft>
              <a:buSzPct val="60000"/>
              <a:buFont typeface="Wingdings" panose="05000000000000000000" pitchFamily="2" charset="2"/>
              <a:buChar char="l"/>
              <a:defRPr sz="15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4pPr>
            <a:lvl5pPr marL="1608138" indent="-179388" algn="l" rtl="0" eaLnBrk="0" fontAlgn="base" hangingPunct="0">
              <a:spcBef>
                <a:spcPct val="20000"/>
              </a:spcBef>
              <a:spcAft>
                <a:spcPct val="0"/>
              </a:spcAft>
              <a:buSzPct val="45000"/>
              <a:buFont typeface="Wingdings" panose="05000000000000000000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ea typeface="Arial" charset="0"/>
                <a:cs typeface="+mn-cs"/>
              </a:defRPr>
            </a:lvl5pPr>
            <a:lvl6pPr marL="20653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6pPr>
            <a:lvl7pPr marL="25225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7pPr>
            <a:lvl8pPr marL="29797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8pPr>
            <a:lvl9pPr marL="3436938" indent="-179388" algn="l" rtl="0" eaLnBrk="1" fontAlgn="base" hangingPunct="1">
              <a:spcBef>
                <a:spcPct val="20000"/>
              </a:spcBef>
              <a:spcAft>
                <a:spcPct val="0"/>
              </a:spcAft>
              <a:buSzPct val="45000"/>
              <a:buFont typeface="Wingdings" pitchFamily="2" charset="2"/>
              <a:buChar char="l"/>
              <a:defRPr sz="1400">
                <a:solidFill>
                  <a:schemeClr val="bg2"/>
                </a:solidFill>
                <a:latin typeface="Arial" charset="0"/>
                <a:cs typeface="+mn-cs"/>
              </a:defRPr>
            </a:lvl9pPr>
          </a:lstStyle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 err="1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Shocklogic</a:t>
            </a: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GB" altLang="fr-FR" sz="2000" b="0" kern="0" dirty="0" smtClean="0">
                <a:latin typeface="+mn-lt"/>
                <a:ea typeface="ＭＳ Ｐゴシック" charset="-128"/>
                <a:sym typeface="Wingdings" panose="05000000000000000000" pitchFamily="2" charset="2"/>
              </a:rPr>
              <a:t>Hacking of the abstract English platform (lack of clear communication)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GB" altLang="fr-FR" sz="2000" b="0" kern="0" dirty="0" smtClean="0">
                <a:latin typeface="+mn-lt"/>
                <a:ea typeface="ＭＳ Ｐゴシック" charset="-128"/>
                <a:sym typeface="Wingdings" panose="05000000000000000000" pitchFamily="2" charset="2"/>
              </a:rPr>
              <a:t>Delay in the review process (re-submission)</a:t>
            </a:r>
          </a:p>
          <a:p>
            <a:pPr marL="0" indent="0">
              <a:spcBef>
                <a:spcPct val="0"/>
              </a:spcBef>
              <a:spcAft>
                <a:spcPct val="0"/>
              </a:spcAft>
              <a:defRPr/>
            </a:pPr>
            <a:endParaRPr lang="en-GB" altLang="fr-FR" sz="2400" kern="0" dirty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High number of delegates (organisation, banquet, … )</a:t>
            </a:r>
            <a:endParaRPr lang="en-GB" altLang="fr-FR" sz="2400" kern="0" dirty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GB" altLang="fr-FR" sz="24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fr-FR" sz="24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Organisation of the scientific programme due to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GB" altLang="fr-FR" sz="2000" b="0" kern="0" dirty="0" smtClean="0">
                <a:solidFill>
                  <a:srgbClr val="323265"/>
                </a:solidFill>
                <a:latin typeface="+mn-lt"/>
                <a:ea typeface="ＭＳ Ｐゴシック" charset="-128"/>
                <a:sym typeface="Wingdings" panose="05000000000000000000" pitchFamily="2" charset="2"/>
              </a:rPr>
              <a:t>Diversity of the topics</a:t>
            </a:r>
            <a:r>
              <a:rPr lang="en-GB" altLang="fr-FR" sz="2300" kern="0" dirty="0" smtClean="0">
                <a:solidFill>
                  <a:srgbClr val="323265"/>
                </a:solidFill>
                <a:ea typeface="ＭＳ Ｐゴシック" charset="-128"/>
                <a:sym typeface="Wingdings" panose="05000000000000000000" pitchFamily="2" charset="2"/>
              </a:rPr>
              <a:t> </a:t>
            </a:r>
            <a:endParaRPr lang="en-GB" altLang="fr-FR" sz="2300" kern="0" dirty="0" smtClean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defRPr/>
            </a:pPr>
            <a:endParaRPr lang="en-GB" altLang="fr-FR" sz="2400" kern="0" dirty="0">
              <a:solidFill>
                <a:srgbClr val="323265"/>
              </a:solidFill>
              <a:ea typeface="ＭＳ Ｐゴシック" charset="-128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r>
              <a:rPr lang="en-US" altLang="fr-FR" sz="2400" kern="0" dirty="0" smtClean="0">
                <a:solidFill>
                  <a:srgbClr val="323265"/>
                </a:solidFill>
                <a:ea typeface="ＭＳ Ｐゴシック" charset="-128"/>
              </a:rPr>
              <a:t>Internal issues with the CNRS registration software</a:t>
            </a:r>
            <a:endParaRPr lang="en-US" altLang="fr-FR" sz="2400" i="1" kern="0" dirty="0" smtClean="0">
              <a:solidFill>
                <a:srgbClr val="323265"/>
              </a:solidFill>
              <a:ea typeface="ＭＳ Ｐゴシック" charset="-128"/>
            </a:endParaRP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fr-FR" sz="2000" b="0" i="1" kern="0" dirty="0" smtClean="0">
                <a:solidFill>
                  <a:srgbClr val="323265"/>
                </a:solidFill>
                <a:latin typeface="+mn-lt"/>
                <a:ea typeface="ＭＳ Ｐゴシック" charset="-128"/>
              </a:rPr>
              <a:t>We were obliged to use it as the CNRS played as bank for us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fr-FR" sz="2000" b="0" i="1" kern="0" dirty="0" smtClean="0">
                <a:latin typeface="+mn-lt"/>
                <a:ea typeface="ＭＳ Ｐゴシック" charset="-128"/>
              </a:rPr>
              <a:t>Very </a:t>
            </a:r>
            <a:r>
              <a:rPr lang="en-US" altLang="fr-FR" sz="2000" b="0" i="1" kern="0" dirty="0" smtClean="0">
                <a:latin typeface="+mn-lt"/>
                <a:ea typeface="ＭＳ Ｐゴシック" charset="-128"/>
              </a:rPr>
              <a:t>poor </a:t>
            </a:r>
            <a:r>
              <a:rPr lang="en-US" altLang="fr-FR" sz="2000" b="0" i="1" kern="0" dirty="0" smtClean="0">
                <a:latin typeface="+mn-lt"/>
                <a:ea typeface="ＭＳ Ｐゴシック" charset="-128"/>
              </a:rPr>
              <a:t>assistance with 6% tax</a:t>
            </a:r>
            <a:endParaRPr lang="en-US" altLang="fr-FR" sz="2000" b="0" i="1" kern="0" dirty="0">
              <a:solidFill>
                <a:srgbClr val="323265"/>
              </a:solidFill>
              <a:latin typeface="+mn-lt"/>
              <a:ea typeface="ＭＳ Ｐゴシック" charset="-128"/>
            </a:endParaRPr>
          </a:p>
          <a:p>
            <a:pPr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/>
            </a:pPr>
            <a:endParaRPr lang="en-GB" altLang="fr-FR" sz="2400" kern="0" dirty="0">
              <a:solidFill>
                <a:srgbClr val="323265"/>
              </a:solidFill>
              <a:ea typeface="ＭＳ Ｐゴシック" charset="-128"/>
              <a:sym typeface="Wingdings" panose="05000000000000000000" pitchFamily="2" charset="2"/>
            </a:endParaRPr>
          </a:p>
          <a:p>
            <a:pPr marL="0" indent="0">
              <a:spcBef>
                <a:spcPct val="0"/>
              </a:spcBef>
              <a:spcAft>
                <a:spcPct val="0"/>
              </a:spcAft>
              <a:defRPr/>
            </a:pPr>
            <a:endParaRPr lang="en-GB" altLang="fr-FR" sz="2400" kern="0" dirty="0">
              <a:solidFill>
                <a:srgbClr val="323265"/>
              </a:solidFill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5763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836" y="-106325"/>
            <a:ext cx="8455217" cy="6964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87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4239</TotalTime>
  <Words>398</Words>
  <Application>Microsoft Office PowerPoint</Application>
  <PresentationFormat>Grand écran</PresentationFormat>
  <Paragraphs>160</Paragraphs>
  <Slides>13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23" baseType="lpstr">
      <vt:lpstr>MS PGothic</vt:lpstr>
      <vt:lpstr>Andale Sans UI</vt:lpstr>
      <vt:lpstr>Arial</vt:lpstr>
      <vt:lpstr>ArialMT</vt:lpstr>
      <vt:lpstr>Calibri</vt:lpstr>
      <vt:lpstr>Calibri Light</vt:lpstr>
      <vt:lpstr>Tahoma</vt:lpstr>
      <vt:lpstr>Wingdings</vt:lpstr>
      <vt:lpstr>Wingdings 2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carlo</dc:creator>
  <cp:lastModifiedBy>carlo</cp:lastModifiedBy>
  <cp:revision>54</cp:revision>
  <dcterms:created xsi:type="dcterms:W3CDTF">2019-08-30T11:19:54Z</dcterms:created>
  <dcterms:modified xsi:type="dcterms:W3CDTF">2019-09-02T11:35:41Z</dcterms:modified>
</cp:coreProperties>
</file>