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4" r:id="rId3"/>
    <p:sldId id="265" r:id="rId4"/>
    <p:sldId id="266" r:id="rId5"/>
    <p:sldId id="270" r:id="rId6"/>
    <p:sldId id="258" r:id="rId7"/>
    <p:sldId id="262" r:id="rId8"/>
    <p:sldId id="268" r:id="rId9"/>
    <p:sldId id="263" r:id="rId10"/>
    <p:sldId id="267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3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C:\Users\nacht\Dropbox\tmp\loc20180629%20Program%20Book\&#22269;&#21029;&#25237;&#31295;&#29366;&#27841;&#12398;&#12464;&#12521;&#12501;\country&amp;area_excl_plenary&amp;keynote_20180523+watanab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C:\Users\nacht\Dropbox\tmp\loc20180629%20Program%20Book\&#22269;&#21029;&#25237;&#31295;&#29366;&#27841;&#12398;&#12464;&#12521;&#12501;\country&amp;area_excl_plenary&amp;keynote_20180523+watanab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7325605270123"/>
          <c:y val="0.144684413122803"/>
          <c:w val="0.743049072211874"/>
          <c:h val="0.7212356276250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B25-47AA-AFFD-F154FC1763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B25-47AA-AFFD-F154FC1763E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B25-47AA-AFFD-F154FC1763E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B25-47AA-AFFD-F154FC1763E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B25-47AA-AFFD-F154FC1763E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B25-47AA-AFFD-F154FC1763E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B25-47AA-AFFD-F154FC1763E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B25-47AA-AFFD-F154FC1763E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B25-47AA-AFFD-F154FC1763E8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AB25-47AA-AFFD-F154FC1763E8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AB25-47AA-AFFD-F154FC1763E8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AB25-47AA-AFFD-F154FC1763E8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AB25-47AA-AFFD-F154FC1763E8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AB25-47AA-AFFD-F154FC1763E8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AB25-47AA-AFFD-F154FC1763E8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AB25-47AA-AFFD-F154FC1763E8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AB25-47AA-AFFD-F154FC1763E8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AB25-47AA-AFFD-F154FC1763E8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AB25-47AA-AFFD-F154FC1763E8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AB25-47AA-AFFD-F154FC1763E8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9-AB25-47AA-AFFD-F154FC1763E8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AB25-47AA-AFFD-F154FC1763E8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AB25-47AA-AFFD-F154FC1763E8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AB25-47AA-AFFD-F154FC1763E8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1-AB25-47AA-AFFD-F154FC1763E8}"/>
              </c:ext>
            </c:extLst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3-AB25-47AA-AFFD-F154FC1763E8}"/>
              </c:ext>
            </c:extLst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5-AB25-47AA-AFFD-F154FC1763E8}"/>
              </c:ext>
            </c:extLst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7-AB25-47AA-AFFD-F154FC1763E8}"/>
              </c:ext>
            </c:extLst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9-AB25-47AA-AFFD-F154FC1763E8}"/>
              </c:ext>
            </c:extLst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B-AB25-47AA-AFFD-F154FC1763E8}"/>
              </c:ext>
            </c:extLst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D-AB25-47AA-AFFD-F154FC1763E8}"/>
              </c:ext>
            </c:extLst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F-AB25-47AA-AFFD-F154FC1763E8}"/>
              </c:ext>
            </c:extLst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1-AB25-47AA-AFFD-F154FC1763E8}"/>
              </c:ext>
            </c:extLst>
          </c:dPt>
          <c:dPt>
            <c:idx val="33"/>
            <c:bubble3D val="0"/>
            <c:spPr>
              <a:solidFill>
                <a:schemeClr val="accent4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3-AB25-47AA-AFFD-F154FC1763E8}"/>
              </c:ext>
            </c:extLst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5-AB25-47AA-AFFD-F154FC1763E8}"/>
              </c:ext>
            </c:extLst>
          </c:dPt>
          <c:dPt>
            <c:idx val="35"/>
            <c:bubble3D val="0"/>
            <c:spPr>
              <a:solidFill>
                <a:schemeClr val="accent6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7-AB25-47AA-AFFD-F154FC1763E8}"/>
              </c:ext>
            </c:extLst>
          </c:dPt>
          <c:dPt>
            <c:idx val="36"/>
            <c:bubble3D val="0"/>
            <c:spPr>
              <a:solidFill>
                <a:schemeClr val="accent1">
                  <a:lumMod val="70000"/>
                  <a:lumOff val="3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9-AB25-47AA-AFFD-F154FC1763E8}"/>
              </c:ext>
            </c:extLst>
          </c:dPt>
          <c:dLbls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lang="ja-JP"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lang="ja-JP"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lang="ja-JP"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lang="ja-JP"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7"/>
              <c:layout>
                <c:manualLayout>
                  <c:x val="-0.0306505583387119"/>
                  <c:y val="-0.0887979448580418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7-AB25-47AA-AFFD-F154FC1763E8}"/>
                </c:ext>
                <c:ext xmlns:c15="http://schemas.microsoft.com/office/drawing/2012/chart" uri="{CE6537A1-D6FC-4f65-9D91-7224C49458BB}"/>
              </c:extLst>
            </c:dLbl>
            <c:dLbl>
              <c:idx val="2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lang="ja-JP" sz="13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9"/>
              <c:layout>
                <c:manualLayout>
                  <c:x val="-0.126904616047152"/>
                  <c:y val="0.049806670108617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B-AB25-47AA-AFFD-F154FC1763E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lang="ja-JP"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'Country&amp;Area（投稿）+graph'!$Q$3:$Q$39</c:f>
              <c:strCache>
                <c:ptCount val="37"/>
                <c:pt idx="0">
                  <c:v>Armenia: 0.1%</c:v>
                </c:pt>
                <c:pt idx="1">
                  <c:v>Australia: 1.4%</c:v>
                </c:pt>
                <c:pt idx="2">
                  <c:v>Austria: 0.1%</c:v>
                </c:pt>
                <c:pt idx="3">
                  <c:v>Brazil: 0.1%</c:v>
                </c:pt>
                <c:pt idx="4">
                  <c:v>Canada: 0.8%</c:v>
                </c:pt>
                <c:pt idx="5">
                  <c:v>Chile: 0.1%</c:v>
                </c:pt>
                <c:pt idx="6">
                  <c:v>China: 25.4%</c:v>
                </c:pt>
                <c:pt idx="7">
                  <c:v>Czech Republic: 0.5%</c:v>
                </c:pt>
                <c:pt idx="8">
                  <c:v>Denmark: 0.9%</c:v>
                </c:pt>
                <c:pt idx="9">
                  <c:v>France: 5.1%</c:v>
                </c:pt>
                <c:pt idx="10">
                  <c:v>Germany: 9.9%</c:v>
                </c:pt>
                <c:pt idx="11">
                  <c:v>Hong Kong: 0.7%</c:v>
                </c:pt>
                <c:pt idx="12">
                  <c:v>Hungary: 0.3%</c:v>
                </c:pt>
                <c:pt idx="13">
                  <c:v>India: 1.4%</c:v>
                </c:pt>
                <c:pt idx="14">
                  <c:v>Indonesia: 0.1%</c:v>
                </c:pt>
                <c:pt idx="15">
                  <c:v>Iran: 0.5%</c:v>
                </c:pt>
                <c:pt idx="16">
                  <c:v>Israel: 0.3%</c:v>
                </c:pt>
                <c:pt idx="17">
                  <c:v>Italy: 1.0%</c:v>
                </c:pt>
                <c:pt idx="18">
                  <c:v>Japan: 20.7%</c:v>
                </c:pt>
                <c:pt idx="19">
                  <c:v>Korea, Republic of: 1.3%</c:v>
                </c:pt>
                <c:pt idx="20">
                  <c:v>Latvia: 0.3%</c:v>
                </c:pt>
                <c:pt idx="21">
                  <c:v>Lithuania: 1.2%</c:v>
                </c:pt>
                <c:pt idx="22">
                  <c:v>Mexico: 0.7%</c:v>
                </c:pt>
                <c:pt idx="23">
                  <c:v>Netherlands: 1.2%</c:v>
                </c:pt>
                <c:pt idx="24">
                  <c:v>New Zealand: 0.1%</c:v>
                </c:pt>
                <c:pt idx="25">
                  <c:v>Philippines: 0.5%</c:v>
                </c:pt>
                <c:pt idx="26">
                  <c:v>Poland: 1.0%</c:v>
                </c:pt>
                <c:pt idx="27">
                  <c:v>Romania: 0.1%</c:v>
                </c:pt>
                <c:pt idx="28">
                  <c:v>Russian Federation: 11.6%</c:v>
                </c:pt>
                <c:pt idx="29">
                  <c:v>Saudi Arabia: 0.1%</c:v>
                </c:pt>
                <c:pt idx="30">
                  <c:v>Spain: 0.4%</c:v>
                </c:pt>
                <c:pt idx="31">
                  <c:v>Sweden: 0.9%</c:v>
                </c:pt>
                <c:pt idx="32">
                  <c:v>Switzerland: 0.9%</c:v>
                </c:pt>
                <c:pt idx="33">
                  <c:v>Taiwan: 1.0%</c:v>
                </c:pt>
                <c:pt idx="34">
                  <c:v>Turkey: 0.1%</c:v>
                </c:pt>
                <c:pt idx="35">
                  <c:v>United Kingdom: 3.6%</c:v>
                </c:pt>
                <c:pt idx="36">
                  <c:v>United States: 5.5%</c:v>
                </c:pt>
              </c:strCache>
            </c:strRef>
          </c:cat>
          <c:val>
            <c:numRef>
              <c:f>'Country&amp;Area（投稿）+graph'!$R$3:$R$39</c:f>
              <c:numCache>
                <c:formatCode>0.0</c:formatCode>
                <c:ptCount val="37"/>
                <c:pt idx="0">
                  <c:v>0.130039011703511</c:v>
                </c:pt>
                <c:pt idx="1">
                  <c:v>1.430429128738621</c:v>
                </c:pt>
                <c:pt idx="2">
                  <c:v>0.130039011703511</c:v>
                </c:pt>
                <c:pt idx="3">
                  <c:v>0.130039011703511</c:v>
                </c:pt>
                <c:pt idx="4">
                  <c:v>0.780234070221066</c:v>
                </c:pt>
                <c:pt idx="5">
                  <c:v>0.130039011703511</c:v>
                </c:pt>
                <c:pt idx="6">
                  <c:v>25.35760728218466</c:v>
                </c:pt>
                <c:pt idx="7">
                  <c:v>0.520156046814044</c:v>
                </c:pt>
                <c:pt idx="8">
                  <c:v>0.910273081924577</c:v>
                </c:pt>
                <c:pt idx="9">
                  <c:v>5.071521456436931</c:v>
                </c:pt>
                <c:pt idx="10">
                  <c:v>9.882964889466844</c:v>
                </c:pt>
                <c:pt idx="11">
                  <c:v>0.650195058517555</c:v>
                </c:pt>
                <c:pt idx="12">
                  <c:v>0.260078023407022</c:v>
                </c:pt>
                <c:pt idx="13">
                  <c:v>1.430429128738621</c:v>
                </c:pt>
                <c:pt idx="14">
                  <c:v>0.130039011703511</c:v>
                </c:pt>
                <c:pt idx="15">
                  <c:v>0.520156046814044</c:v>
                </c:pt>
                <c:pt idx="16">
                  <c:v>0.260078023407022</c:v>
                </c:pt>
                <c:pt idx="17">
                  <c:v>1.040312093628089</c:v>
                </c:pt>
                <c:pt idx="18">
                  <c:v>20.67620286085826</c:v>
                </c:pt>
                <c:pt idx="19">
                  <c:v>1.30039011703511</c:v>
                </c:pt>
                <c:pt idx="20">
                  <c:v>0.260078023407022</c:v>
                </c:pt>
                <c:pt idx="21">
                  <c:v>1.1703511053316</c:v>
                </c:pt>
                <c:pt idx="22">
                  <c:v>0.650195058517555</c:v>
                </c:pt>
                <c:pt idx="23">
                  <c:v>1.1703511053316</c:v>
                </c:pt>
                <c:pt idx="24">
                  <c:v>0.130039011703511</c:v>
                </c:pt>
                <c:pt idx="25">
                  <c:v>0.520156046814044</c:v>
                </c:pt>
                <c:pt idx="26">
                  <c:v>1.040312093628089</c:v>
                </c:pt>
                <c:pt idx="27">
                  <c:v>0.130039011703511</c:v>
                </c:pt>
                <c:pt idx="28">
                  <c:v>11.57347204161248</c:v>
                </c:pt>
                <c:pt idx="29">
                  <c:v>0.130039011703511</c:v>
                </c:pt>
                <c:pt idx="30">
                  <c:v>0.390117035110533</c:v>
                </c:pt>
                <c:pt idx="31">
                  <c:v>0.910273081924577</c:v>
                </c:pt>
                <c:pt idx="32">
                  <c:v>0.910273081924577</c:v>
                </c:pt>
                <c:pt idx="33">
                  <c:v>1.040312093628089</c:v>
                </c:pt>
                <c:pt idx="34">
                  <c:v>0.130039011703511</c:v>
                </c:pt>
                <c:pt idx="35">
                  <c:v>3.641092327698309</c:v>
                </c:pt>
                <c:pt idx="36">
                  <c:v>5.461638491547466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4A-AB25-47AA-AFFD-F154FC1763E8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3070120992711"/>
          <c:y val="0.144551181102362"/>
          <c:w val="0.71228081032807"/>
          <c:h val="0.69551302241066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819-4150-9DCE-21032C0D52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819-4150-9DCE-21032C0D521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819-4150-9DCE-21032C0D521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819-4150-9DCE-21032C0D521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819-4150-9DCE-21032C0D521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819-4150-9DCE-21032C0D521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819-4150-9DCE-21032C0D521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5819-4150-9DCE-21032C0D521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5819-4150-9DCE-21032C0D5216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5819-4150-9DCE-21032C0D5216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5819-4150-9DCE-21032C0D5216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5819-4150-9DCE-21032C0D5216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5819-4150-9DCE-21032C0D5216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5819-4150-9DCE-21032C0D5216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5819-4150-9DCE-21032C0D5216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5819-4150-9DCE-21032C0D5216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5819-4150-9DCE-21032C0D5216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5819-4150-9DCE-21032C0D5216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5819-4150-9DCE-21032C0D5216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5819-4150-9DCE-21032C0D5216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9-5819-4150-9DCE-21032C0D5216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B-5819-4150-9DCE-21032C0D5216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D-5819-4150-9DCE-21032C0D5216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F-5819-4150-9DCE-21032C0D5216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1-5819-4150-9DCE-21032C0D5216}"/>
              </c:ext>
            </c:extLst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3-5819-4150-9DCE-21032C0D5216}"/>
              </c:ext>
            </c:extLst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5-5819-4150-9DCE-21032C0D5216}"/>
              </c:ext>
            </c:extLst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7-5819-4150-9DCE-21032C0D5216}"/>
              </c:ext>
            </c:extLst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9-5819-4150-9DCE-21032C0D5216}"/>
              </c:ext>
            </c:extLst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B-5819-4150-9DCE-21032C0D5216}"/>
              </c:ext>
            </c:extLst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D-5819-4150-9DCE-21032C0D5216}"/>
              </c:ext>
            </c:extLst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F-5819-4150-9DCE-21032C0D5216}"/>
              </c:ext>
            </c:extLst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1-5819-4150-9DCE-21032C0D5216}"/>
              </c:ext>
            </c:extLst>
          </c:dPt>
          <c:dPt>
            <c:idx val="33"/>
            <c:bubble3D val="0"/>
            <c:spPr>
              <a:solidFill>
                <a:schemeClr val="accent4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3-5819-4150-9DCE-21032C0D5216}"/>
              </c:ext>
            </c:extLst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5-5819-4150-9DCE-21032C0D5216}"/>
              </c:ext>
            </c:extLst>
          </c:dPt>
          <c:dPt>
            <c:idx val="35"/>
            <c:bubble3D val="0"/>
            <c:spPr>
              <a:solidFill>
                <a:schemeClr val="accent6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7-5819-4150-9DCE-21032C0D5216}"/>
              </c:ext>
            </c:extLst>
          </c:dPt>
          <c:dPt>
            <c:idx val="36"/>
            <c:bubble3D val="0"/>
            <c:spPr>
              <a:solidFill>
                <a:schemeClr val="accent1">
                  <a:lumMod val="70000"/>
                  <a:lumOff val="3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9-5819-4150-9DCE-21032C0D5216}"/>
              </c:ext>
            </c:extLst>
          </c:dPt>
          <c:dLbls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lang="ja-JP"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lang="ja-JP"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lang="ja-JP"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lang="ja-JP"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lang="ja-JP" sz="13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lang="ja-JP"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'Country&amp;Area（投稿）+graph'!$O$3:$O$39</c:f>
              <c:strCache>
                <c:ptCount val="37"/>
                <c:pt idx="0">
                  <c:v>Armenia: 1</c:v>
                </c:pt>
                <c:pt idx="1">
                  <c:v>Australia: 11</c:v>
                </c:pt>
                <c:pt idx="2">
                  <c:v>Austria: 1</c:v>
                </c:pt>
                <c:pt idx="3">
                  <c:v>Brazil: 1</c:v>
                </c:pt>
                <c:pt idx="4">
                  <c:v>Canada: 6</c:v>
                </c:pt>
                <c:pt idx="5">
                  <c:v>Chile: 1</c:v>
                </c:pt>
                <c:pt idx="6">
                  <c:v>China: 195</c:v>
                </c:pt>
                <c:pt idx="7">
                  <c:v>Czech Republic: 4</c:v>
                </c:pt>
                <c:pt idx="8">
                  <c:v>Denmark: 7</c:v>
                </c:pt>
                <c:pt idx="9">
                  <c:v>France: 39</c:v>
                </c:pt>
                <c:pt idx="10">
                  <c:v>Germany: 76</c:v>
                </c:pt>
                <c:pt idx="11">
                  <c:v>Hong Kong: 5</c:v>
                </c:pt>
                <c:pt idx="12">
                  <c:v>Hungary: 2</c:v>
                </c:pt>
                <c:pt idx="13">
                  <c:v>India: 11</c:v>
                </c:pt>
                <c:pt idx="14">
                  <c:v>Indonesia: 1</c:v>
                </c:pt>
                <c:pt idx="15">
                  <c:v>Iran: 4</c:v>
                </c:pt>
                <c:pt idx="16">
                  <c:v>Israel: 2</c:v>
                </c:pt>
                <c:pt idx="17">
                  <c:v>Italy: 8</c:v>
                </c:pt>
                <c:pt idx="18">
                  <c:v>Japan: 159</c:v>
                </c:pt>
                <c:pt idx="19">
                  <c:v>Korea, Republic of: 10</c:v>
                </c:pt>
                <c:pt idx="20">
                  <c:v>Latvia: 2</c:v>
                </c:pt>
                <c:pt idx="21">
                  <c:v>Lithuania: 9</c:v>
                </c:pt>
                <c:pt idx="22">
                  <c:v>Mexico: 5</c:v>
                </c:pt>
                <c:pt idx="23">
                  <c:v>Netherlands: 9</c:v>
                </c:pt>
                <c:pt idx="24">
                  <c:v>New Zealand: 1</c:v>
                </c:pt>
                <c:pt idx="25">
                  <c:v>Philippines: 4</c:v>
                </c:pt>
                <c:pt idx="26">
                  <c:v>Poland: 8</c:v>
                </c:pt>
                <c:pt idx="27">
                  <c:v>Romania: 1</c:v>
                </c:pt>
                <c:pt idx="28">
                  <c:v>Russian Federation: 89</c:v>
                </c:pt>
                <c:pt idx="29">
                  <c:v>Saudi Arabia: 1</c:v>
                </c:pt>
                <c:pt idx="30">
                  <c:v>Spain: 3</c:v>
                </c:pt>
                <c:pt idx="31">
                  <c:v>Sweden: 7</c:v>
                </c:pt>
                <c:pt idx="32">
                  <c:v>Switzerland: 7</c:v>
                </c:pt>
                <c:pt idx="33">
                  <c:v>Taiwan: 8</c:v>
                </c:pt>
                <c:pt idx="34">
                  <c:v>Turkey: 1</c:v>
                </c:pt>
                <c:pt idx="35">
                  <c:v>United Kingdom: 28</c:v>
                </c:pt>
                <c:pt idx="36">
                  <c:v>United States: 42</c:v>
                </c:pt>
              </c:strCache>
            </c:strRef>
          </c:cat>
          <c:val>
            <c:numRef>
              <c:f>'Country&amp;Area（投稿）+graph'!$P$3:$P$39</c:f>
              <c:numCache>
                <c:formatCode>General</c:formatCode>
                <c:ptCount val="37"/>
                <c:pt idx="0">
                  <c:v>1.0</c:v>
                </c:pt>
                <c:pt idx="1">
                  <c:v>11.0</c:v>
                </c:pt>
                <c:pt idx="2">
                  <c:v>1.0</c:v>
                </c:pt>
                <c:pt idx="3">
                  <c:v>1.0</c:v>
                </c:pt>
                <c:pt idx="4">
                  <c:v>6.0</c:v>
                </c:pt>
                <c:pt idx="5">
                  <c:v>1.0</c:v>
                </c:pt>
                <c:pt idx="6">
                  <c:v>195.0</c:v>
                </c:pt>
                <c:pt idx="7">
                  <c:v>4.0</c:v>
                </c:pt>
                <c:pt idx="8">
                  <c:v>7.0</c:v>
                </c:pt>
                <c:pt idx="9">
                  <c:v>39.0</c:v>
                </c:pt>
                <c:pt idx="10">
                  <c:v>76.0</c:v>
                </c:pt>
                <c:pt idx="11">
                  <c:v>5.0</c:v>
                </c:pt>
                <c:pt idx="12">
                  <c:v>2.0</c:v>
                </c:pt>
                <c:pt idx="13">
                  <c:v>11.0</c:v>
                </c:pt>
                <c:pt idx="14">
                  <c:v>1.0</c:v>
                </c:pt>
                <c:pt idx="15">
                  <c:v>4.0</c:v>
                </c:pt>
                <c:pt idx="16">
                  <c:v>2.0</c:v>
                </c:pt>
                <c:pt idx="17">
                  <c:v>8.0</c:v>
                </c:pt>
                <c:pt idx="18">
                  <c:v>159.0</c:v>
                </c:pt>
                <c:pt idx="19">
                  <c:v>10.0</c:v>
                </c:pt>
                <c:pt idx="20">
                  <c:v>2.0</c:v>
                </c:pt>
                <c:pt idx="21">
                  <c:v>9.0</c:v>
                </c:pt>
                <c:pt idx="22">
                  <c:v>5.0</c:v>
                </c:pt>
                <c:pt idx="23">
                  <c:v>9.0</c:v>
                </c:pt>
                <c:pt idx="24">
                  <c:v>1.0</c:v>
                </c:pt>
                <c:pt idx="25">
                  <c:v>4.0</c:v>
                </c:pt>
                <c:pt idx="26">
                  <c:v>8.0</c:v>
                </c:pt>
                <c:pt idx="27">
                  <c:v>1.0</c:v>
                </c:pt>
                <c:pt idx="28">
                  <c:v>89.0</c:v>
                </c:pt>
                <c:pt idx="29">
                  <c:v>1.0</c:v>
                </c:pt>
                <c:pt idx="30">
                  <c:v>3.0</c:v>
                </c:pt>
                <c:pt idx="31">
                  <c:v>7.0</c:v>
                </c:pt>
                <c:pt idx="32">
                  <c:v>7.0</c:v>
                </c:pt>
                <c:pt idx="33">
                  <c:v>8.0</c:v>
                </c:pt>
                <c:pt idx="34">
                  <c:v>1.0</c:v>
                </c:pt>
                <c:pt idx="35">
                  <c:v>28.0</c:v>
                </c:pt>
                <c:pt idx="36">
                  <c:v>42.0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4A-5819-4150-9DCE-21032C0D5216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111E-DA5B-46BE-AE63-0EFD8599AAE3}" type="datetimeFigureOut">
              <a:rPr kumimoji="1" lang="ja-JP" altLang="en-US" smtClean="0"/>
              <a:t>2018/9/9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6F35-0635-43B8-9620-2CC3F3F84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7435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111E-DA5B-46BE-AE63-0EFD8599AAE3}" type="datetimeFigureOut">
              <a:rPr kumimoji="1" lang="ja-JP" altLang="en-US" smtClean="0"/>
              <a:t>2018/9/9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6F35-0635-43B8-9620-2CC3F3F84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209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111E-DA5B-46BE-AE63-0EFD8599AAE3}" type="datetimeFigureOut">
              <a:rPr kumimoji="1" lang="ja-JP" altLang="en-US" smtClean="0"/>
              <a:t>2018/9/9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6F35-0635-43B8-9620-2CC3F3F84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04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111E-DA5B-46BE-AE63-0EFD8599AAE3}" type="datetimeFigureOut">
              <a:rPr kumimoji="1" lang="ja-JP" altLang="en-US" smtClean="0"/>
              <a:t>2018/9/9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6F35-0635-43B8-9620-2CC3F3F84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6692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111E-DA5B-46BE-AE63-0EFD8599AAE3}" type="datetimeFigureOut">
              <a:rPr kumimoji="1" lang="ja-JP" altLang="en-US" smtClean="0"/>
              <a:t>2018/9/9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6F35-0635-43B8-9620-2CC3F3F84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203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111E-DA5B-46BE-AE63-0EFD8599AAE3}" type="datetimeFigureOut">
              <a:rPr kumimoji="1" lang="ja-JP" altLang="en-US" smtClean="0"/>
              <a:t>2018/9/9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6F35-0635-43B8-9620-2CC3F3F84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3739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111E-DA5B-46BE-AE63-0EFD8599AAE3}" type="datetimeFigureOut">
              <a:rPr kumimoji="1" lang="ja-JP" altLang="en-US" smtClean="0"/>
              <a:t>2018/9/9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6F35-0635-43B8-9620-2CC3F3F84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879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111E-DA5B-46BE-AE63-0EFD8599AAE3}" type="datetimeFigureOut">
              <a:rPr kumimoji="1" lang="ja-JP" altLang="en-US" smtClean="0"/>
              <a:t>2018/9/9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6F35-0635-43B8-9620-2CC3F3F84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2243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111E-DA5B-46BE-AE63-0EFD8599AAE3}" type="datetimeFigureOut">
              <a:rPr kumimoji="1" lang="ja-JP" altLang="en-US" smtClean="0"/>
              <a:t>2018/9/9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6F35-0635-43B8-9620-2CC3F3F84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2828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111E-DA5B-46BE-AE63-0EFD8599AAE3}" type="datetimeFigureOut">
              <a:rPr kumimoji="1" lang="ja-JP" altLang="en-US" smtClean="0"/>
              <a:t>2018/9/9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6F35-0635-43B8-9620-2CC3F3F84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7487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1111E-DA5B-46BE-AE63-0EFD8599AAE3}" type="datetimeFigureOut">
              <a:rPr kumimoji="1" lang="ja-JP" altLang="en-US" smtClean="0"/>
              <a:t>2018/9/9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C6F35-0635-43B8-9620-2CC3F3F84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6845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1111E-DA5B-46BE-AE63-0EFD8599AAE3}" type="datetimeFigureOut">
              <a:rPr kumimoji="1" lang="ja-JP" altLang="en-US" smtClean="0"/>
              <a:t>2018/9/9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C6F35-0635-43B8-9620-2CC3F3F847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3872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xmlns="" id="{09B69679-B11E-4484-ADDE-35C5B5C15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656"/>
            <a:ext cx="9144000" cy="2320073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xmlns="" id="{C5BB9D80-FF58-4B20-BDDA-0AE2E55B0B09}"/>
              </a:ext>
            </a:extLst>
          </p:cNvPr>
          <p:cNvSpPr/>
          <p:nvPr/>
        </p:nvSpPr>
        <p:spPr>
          <a:xfrm>
            <a:off x="527215" y="2456795"/>
            <a:ext cx="8372945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3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847</a:t>
            </a: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 total attendees (Including exhibitors, plenary speakers, accompanying persons)</a:t>
            </a:r>
          </a:p>
          <a:p>
            <a:pPr marL="342900" indent="-342900">
              <a:lnSpc>
                <a:spcPts val="3000"/>
              </a:lnSpc>
              <a:buFont typeface="Wingdings" panose="05000000000000000000" pitchFamily="2" charset="2"/>
              <a:buChar char="l"/>
            </a:pPr>
            <a:endParaRPr lang="en-US" altLang="ja-JP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lnSpc>
                <a:spcPts val="3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788 </a:t>
            </a:r>
            <a:r>
              <a:rPr lang="en-US" altLang="ja-JP" sz="2800" dirty="0">
                <a:latin typeface="Calibri" panose="020F0502020204030204" pitchFamily="34" charset="0"/>
              </a:rPr>
              <a:t>total registrations =</a:t>
            </a: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 575</a:t>
            </a: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 Regular registrations, </a:t>
            </a: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183</a:t>
            </a: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 Student registrations, and </a:t>
            </a: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30</a:t>
            </a: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 Accompanying persons (8 is below 15 years old)</a:t>
            </a:r>
          </a:p>
          <a:p>
            <a:pPr marL="457200" indent="-457200">
              <a:lnSpc>
                <a:spcPts val="3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endParaRPr lang="en-US" altLang="ja-JP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lnSpc>
                <a:spcPts val="3000"/>
              </a:lnSpc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727 </a:t>
            </a:r>
            <a:r>
              <a:rPr lang="en-US" altLang="ja-JP" sz="2800" dirty="0">
                <a:latin typeface="Calibri" panose="020F0502020204030204" pitchFamily="34" charset="0"/>
              </a:rPr>
              <a:t>total papers</a:t>
            </a:r>
          </a:p>
          <a:p>
            <a:pPr marL="908050" indent="-457200">
              <a:lnSpc>
                <a:spcPts val="3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394</a:t>
            </a:r>
            <a:r>
              <a:rPr lang="en-US" altLang="ja-JP" sz="2800" dirty="0">
                <a:latin typeface="Calibri" panose="020F0502020204030204" pitchFamily="34" charset="0"/>
              </a:rPr>
              <a:t> oral talks</a:t>
            </a: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sz="2800" dirty="0">
                <a:latin typeface="Calibri" panose="020F0502020204030204" pitchFamily="34" charset="0"/>
              </a:rPr>
              <a:t>(</a:t>
            </a: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9 plenaries, 39 Invited Keynotes, 42 Contributed Keynotes, </a:t>
            </a:r>
            <a:r>
              <a:rPr lang="en-US" altLang="ja-JP" sz="2800" dirty="0">
                <a:latin typeface="Calibri" panose="020F0502020204030204" pitchFamily="34" charset="0"/>
              </a:rPr>
              <a:t>304 </a:t>
            </a: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contributed orals)</a:t>
            </a:r>
          </a:p>
          <a:p>
            <a:pPr marL="908050" indent="-457200">
              <a:lnSpc>
                <a:spcPts val="3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333</a:t>
            </a:r>
            <a:r>
              <a:rPr lang="en-US" altLang="ja-JP" sz="2800" dirty="0">
                <a:solidFill>
                  <a:srgbClr val="000000"/>
                </a:solidFill>
                <a:latin typeface="Calibri" panose="020F0502020204030204" pitchFamily="34" charset="0"/>
              </a:rPr>
              <a:t> posters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xmlns="" id="{42F423B1-5C0B-432A-BA94-515C00BD69A9}"/>
              </a:ext>
            </a:extLst>
          </p:cNvPr>
          <p:cNvGrpSpPr/>
          <p:nvPr/>
        </p:nvGrpSpPr>
        <p:grpSpPr>
          <a:xfrm>
            <a:off x="0" y="0"/>
            <a:ext cx="9144000" cy="551136"/>
            <a:chOff x="0" y="0"/>
            <a:chExt cx="9144000" cy="551136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xmlns="" id="{346751D3-F574-4C73-9FB0-962ABD699EE5}"/>
                </a:ext>
              </a:extLst>
            </p:cNvPr>
            <p:cNvSpPr/>
            <p:nvPr/>
          </p:nvSpPr>
          <p:spPr>
            <a:xfrm>
              <a:off x="0" y="0"/>
              <a:ext cx="9144000" cy="55113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800" b="1" dirty="0"/>
                <a:t>Registrations and Papers in IRMMW-THz 2018</a:t>
              </a: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xmlns="" id="{3C175E3B-FCC6-4C0D-B03F-8158BFE66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10" y="0"/>
              <a:ext cx="449505" cy="5218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036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xmlns="" id="{06805206-E1C5-4C30-90F6-0C7D04DDB94F}"/>
              </a:ext>
            </a:extLst>
          </p:cNvPr>
          <p:cNvGrpSpPr/>
          <p:nvPr/>
        </p:nvGrpSpPr>
        <p:grpSpPr>
          <a:xfrm>
            <a:off x="0" y="0"/>
            <a:ext cx="9144000" cy="551136"/>
            <a:chOff x="0" y="0"/>
            <a:chExt cx="9144000" cy="551136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xmlns="" id="{8AD79AA7-0B29-4BE9-B49A-3816317CE431}"/>
                </a:ext>
              </a:extLst>
            </p:cNvPr>
            <p:cNvSpPr/>
            <p:nvPr/>
          </p:nvSpPr>
          <p:spPr>
            <a:xfrm>
              <a:off x="0" y="0"/>
              <a:ext cx="9144000" cy="55113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800" b="1" dirty="0"/>
                <a:t>Review Process</a:t>
              </a: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xmlns="" id="{22454319-E3B5-489A-8BD4-FF320B8DF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10" y="0"/>
              <a:ext cx="449505" cy="521884"/>
            </a:xfrm>
            <a:prstGeom prst="rect">
              <a:avLst/>
            </a:prstGeom>
          </p:spPr>
        </p:pic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xmlns="" id="{82B817D9-911A-4742-88BD-005BE23C578E}"/>
              </a:ext>
            </a:extLst>
          </p:cNvPr>
          <p:cNvSpPr/>
          <p:nvPr/>
        </p:nvSpPr>
        <p:spPr>
          <a:xfrm>
            <a:off x="911481" y="1391735"/>
            <a:ext cx="770117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769</a:t>
            </a:r>
            <a:r>
              <a:rPr lang="en-US" altLang="ja-JP" sz="2800" dirty="0">
                <a:latin typeface="Calibri" panose="020F0502020204030204" pitchFamily="34" charset="0"/>
              </a:rPr>
              <a:t> Regular submissions</a:t>
            </a: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l"/>
            </a:pPr>
            <a:endParaRPr lang="ja-JP" altLang="en-US" sz="2800" dirty="0">
              <a:latin typeface="Calibri" panose="020F0502020204030204" pitchFamily="34" charset="0"/>
            </a:endParaRP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r>
              <a:rPr lang="en-US" altLang="ja-JP" sz="2800" dirty="0">
                <a:latin typeface="Calibri" panose="020F0502020204030204" pitchFamily="34" charset="0"/>
              </a:rPr>
              <a:t> reviews per paper = </a:t>
            </a: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2,307</a:t>
            </a:r>
            <a:r>
              <a:rPr lang="en-US" altLang="ja-JP" sz="2800" dirty="0">
                <a:latin typeface="Calibri" panose="020F0502020204030204" pitchFamily="34" charset="0"/>
              </a:rPr>
              <a:t> reviews(!)</a:t>
            </a: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l"/>
            </a:pPr>
            <a:endParaRPr lang="ja-JP" altLang="en-US" sz="2800" dirty="0">
              <a:latin typeface="Calibri" panose="020F0502020204030204" pitchFamily="34" charset="0"/>
            </a:endParaRP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en-US" altLang="ja-JP" sz="2800" dirty="0">
                <a:solidFill>
                  <a:srgbClr val="FF0000"/>
                </a:solidFill>
                <a:latin typeface="Arial" panose="020B0604020202020204" pitchFamily="34" charset="0"/>
              </a:rPr>
              <a:t>82</a:t>
            </a:r>
            <a:r>
              <a:rPr lang="en-US" altLang="ja-JP" sz="2800" dirty="0">
                <a:latin typeface="Calibri" panose="020F0502020204030204" pitchFamily="34" charset="0"/>
              </a:rPr>
              <a:t> TPC members, all on time with all reviews</a:t>
            </a: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l"/>
            </a:pPr>
            <a:endParaRPr lang="ja-JP" altLang="en-US" sz="2800" dirty="0">
              <a:latin typeface="Calibri" panose="020F0502020204030204" pitchFamily="34" charset="0"/>
            </a:endParaRP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en-US" altLang="ja-JP" sz="2800" dirty="0">
                <a:solidFill>
                  <a:srgbClr val="FF0000"/>
                </a:solidFill>
                <a:latin typeface="Arial" panose="020B0604020202020204" pitchFamily="34" charset="0"/>
              </a:rPr>
              <a:t>817</a:t>
            </a:r>
            <a:r>
              <a:rPr lang="en-US" altLang="ja-JP" sz="2800" dirty="0">
                <a:latin typeface="Arial" panose="020B0604020202020204" pitchFamily="34" charset="0"/>
              </a:rPr>
              <a:t> </a:t>
            </a:r>
            <a:r>
              <a:rPr lang="en-US" altLang="ja-JP" sz="2800" dirty="0">
                <a:latin typeface="Calibri" panose="020F0502020204030204" pitchFamily="34" charset="0"/>
              </a:rPr>
              <a:t>total number of papers,  </a:t>
            </a: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727</a:t>
            </a:r>
            <a:r>
              <a:rPr lang="en-US" altLang="ja-JP" sz="2800" dirty="0">
                <a:latin typeface="Calibri" panose="020F0502020204030204" pitchFamily="34" charset="0"/>
              </a:rPr>
              <a:t> Accepted (</a:t>
            </a: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9</a:t>
            </a:r>
            <a:r>
              <a:rPr lang="en-US" altLang="ja-JP" sz="2800" dirty="0">
                <a:latin typeface="Calibri" panose="020F0502020204030204" pitchFamily="34" charset="0"/>
              </a:rPr>
              <a:t> plenaries, 39 Invited keynotes, </a:t>
            </a: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42</a:t>
            </a:r>
            <a:r>
              <a:rPr lang="en-US" altLang="ja-JP" sz="2800" dirty="0">
                <a:latin typeface="Calibri" panose="020F0502020204030204" pitchFamily="34" charset="0"/>
              </a:rPr>
              <a:t> Contributed Keynotes)</a:t>
            </a: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l"/>
            </a:pPr>
            <a:endParaRPr lang="ja-JP" altLang="en-US" sz="2800" dirty="0">
              <a:latin typeface="Calibri" panose="020F0502020204030204" pitchFamily="34" charset="0"/>
            </a:endParaRP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en-US" altLang="ja-JP" sz="2800" dirty="0">
                <a:latin typeface="Calibri" panose="020F0502020204030204" pitchFamily="34" charset="0"/>
              </a:rPr>
              <a:t>Rejection rate approx. </a:t>
            </a:r>
            <a:r>
              <a:rPr lang="en-US" altLang="ja-JP" sz="2800" dirty="0">
                <a:solidFill>
                  <a:srgbClr val="FF0000"/>
                </a:solidFill>
                <a:latin typeface="Calibri" panose="020F0502020204030204" pitchFamily="34" charset="0"/>
              </a:rPr>
              <a:t>11.7</a:t>
            </a:r>
            <a:r>
              <a:rPr lang="en-US" altLang="ja-JP" sz="2800" dirty="0">
                <a:latin typeface="Calibri" panose="020F0502020204030204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651734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xmlns="" id="{23B1C6FA-2FCD-4DBC-A727-2FB3F9340489}"/>
              </a:ext>
            </a:extLst>
          </p:cNvPr>
          <p:cNvGrpSpPr/>
          <p:nvPr/>
        </p:nvGrpSpPr>
        <p:grpSpPr>
          <a:xfrm>
            <a:off x="0" y="0"/>
            <a:ext cx="9144000" cy="551136"/>
            <a:chOff x="0" y="0"/>
            <a:chExt cx="9144000" cy="551136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xmlns="" id="{7AD8245F-ABDD-4CAA-886E-79D2A56624A7}"/>
                </a:ext>
              </a:extLst>
            </p:cNvPr>
            <p:cNvSpPr/>
            <p:nvPr/>
          </p:nvSpPr>
          <p:spPr>
            <a:xfrm>
              <a:off x="0" y="0"/>
              <a:ext cx="9144000" cy="55113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800" b="1" dirty="0"/>
                <a:t>Submissions, percentages by Countries</a:t>
              </a: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xmlns="" id="{2812F041-9BCC-4237-9805-60A77872F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10" y="0"/>
              <a:ext cx="449505" cy="521884"/>
            </a:xfrm>
            <a:prstGeom prst="rect">
              <a:avLst/>
            </a:prstGeom>
          </p:spPr>
        </p:pic>
      </p:grpSp>
      <p:graphicFrame>
        <p:nvGraphicFramePr>
          <p:cNvPr id="9" name="グラフ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5873322"/>
              </p:ext>
            </p:extLst>
          </p:nvPr>
        </p:nvGraphicFramePr>
        <p:xfrm>
          <a:off x="0" y="551137"/>
          <a:ext cx="9139703" cy="6190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39943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xmlns="" id="{E51AE110-159A-466F-A727-E3F9B3109218}"/>
              </a:ext>
            </a:extLst>
          </p:cNvPr>
          <p:cNvGrpSpPr/>
          <p:nvPr/>
        </p:nvGrpSpPr>
        <p:grpSpPr>
          <a:xfrm>
            <a:off x="0" y="0"/>
            <a:ext cx="9144000" cy="551136"/>
            <a:chOff x="0" y="0"/>
            <a:chExt cx="9144000" cy="551136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xmlns="" id="{162482A9-9CC5-4E66-8827-659AE145BBE1}"/>
                </a:ext>
              </a:extLst>
            </p:cNvPr>
            <p:cNvSpPr/>
            <p:nvPr/>
          </p:nvSpPr>
          <p:spPr>
            <a:xfrm>
              <a:off x="0" y="0"/>
              <a:ext cx="9144000" cy="55113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800" b="1" dirty="0"/>
                <a:t>Submissions, absolute No. by Countries</a:t>
              </a: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xmlns="" id="{EA52BAC2-95DB-4F36-8BB5-DDB1041AE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10" y="0"/>
              <a:ext cx="449505" cy="521884"/>
            </a:xfrm>
            <a:prstGeom prst="rect">
              <a:avLst/>
            </a:prstGeom>
          </p:spPr>
        </p:pic>
      </p:grpSp>
      <p:graphicFrame>
        <p:nvGraphicFramePr>
          <p:cNvPr id="11" name="グラフ 10"/>
          <p:cNvGraphicFramePr>
            <a:graphicFrameLocks/>
          </p:cNvGraphicFramePr>
          <p:nvPr>
            <p:extLst/>
          </p:nvPr>
        </p:nvGraphicFramePr>
        <p:xfrm>
          <a:off x="-5581" y="925829"/>
          <a:ext cx="9149581" cy="5676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21621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xmlns="" id="{9D943748-7888-492F-A31F-3F89B363C04F}"/>
              </a:ext>
            </a:extLst>
          </p:cNvPr>
          <p:cNvGrpSpPr/>
          <p:nvPr/>
        </p:nvGrpSpPr>
        <p:grpSpPr>
          <a:xfrm>
            <a:off x="0" y="0"/>
            <a:ext cx="9144000" cy="551136"/>
            <a:chOff x="0" y="0"/>
            <a:chExt cx="9144000" cy="551136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xmlns="" id="{37881DA6-905A-4AD9-8BDE-4D0D7D1134E2}"/>
                </a:ext>
              </a:extLst>
            </p:cNvPr>
            <p:cNvSpPr/>
            <p:nvPr/>
          </p:nvSpPr>
          <p:spPr>
            <a:xfrm>
              <a:off x="0" y="0"/>
              <a:ext cx="9144000" cy="55113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800" b="1" dirty="0"/>
                <a:t>Income Overview</a:t>
              </a: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xmlns="" id="{5828AB12-206A-49AB-B893-394F0DC06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10" y="0"/>
              <a:ext cx="449505" cy="521884"/>
            </a:xfrm>
            <a:prstGeom prst="rect">
              <a:avLst/>
            </a:prstGeom>
          </p:spPr>
        </p:pic>
      </p:grpSp>
      <p:sp>
        <p:nvSpPr>
          <p:cNvPr id="7" name="テキスト ボックス 6"/>
          <p:cNvSpPr txBox="1"/>
          <p:nvPr/>
        </p:nvSpPr>
        <p:spPr>
          <a:xfrm>
            <a:off x="360751" y="1665725"/>
            <a:ext cx="8422498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Registrations:			43,870,000 JPY	(398,818 USD)</a:t>
            </a:r>
          </a:p>
          <a:p>
            <a:r>
              <a:rPr lang="en-US" altLang="ja-JP" sz="2400" dirty="0" err="1"/>
              <a:t>Exhibition+company</a:t>
            </a:r>
            <a:r>
              <a:rPr lang="en-US" altLang="ja-JP" sz="2400" dirty="0"/>
              <a:t> sponsors:	  9,050,000 JPY	(  82,273 USD)</a:t>
            </a:r>
          </a:p>
          <a:p>
            <a:r>
              <a:rPr lang="en-US" altLang="ja-JP" sz="2400" dirty="0"/>
              <a:t>Other financial supports:		16,600,000 JPY	(150,909 USD)</a:t>
            </a:r>
          </a:p>
          <a:p>
            <a:endParaRPr lang="en-US" altLang="ja-JP" sz="2400" dirty="0"/>
          </a:p>
          <a:p>
            <a:r>
              <a:rPr lang="en-US" altLang="ja-JP" sz="2400" b="1" dirty="0"/>
              <a:t>Total income:			69,520,000 JPY	(632,000 USD)</a:t>
            </a:r>
          </a:p>
          <a:p>
            <a:r>
              <a:rPr lang="en-US" altLang="ja-JP" sz="2400" dirty="0"/>
              <a:t>Total expenses:			-68,514,719 JPY	(-622,861 USD)</a:t>
            </a:r>
          </a:p>
          <a:p>
            <a:endParaRPr kumimoji="1" lang="en-US" altLang="ja-JP" sz="2400" dirty="0"/>
          </a:p>
          <a:p>
            <a:r>
              <a:rPr lang="en-US" altLang="ja-JP" sz="2400" b="1" u="sng" dirty="0"/>
              <a:t>Net result (as of  yesterday):	    1,005,281 JPY	(    9,139 USD)</a:t>
            </a:r>
            <a:endParaRPr kumimoji="1" lang="en-US" altLang="ja-JP" sz="2400" b="1" u="sng" dirty="0"/>
          </a:p>
          <a:p>
            <a:endParaRPr lang="en-US" altLang="ja-JP" sz="2400" dirty="0"/>
          </a:p>
          <a:p>
            <a:r>
              <a:rPr kumimoji="1" lang="en-US" altLang="ja-JP" sz="2400" dirty="0"/>
              <a:t>Expenses include the IOC hosting fee.</a:t>
            </a:r>
          </a:p>
          <a:p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71064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xmlns="" id="{9D943748-7888-492F-A31F-3F89B363C04F}"/>
              </a:ext>
            </a:extLst>
          </p:cNvPr>
          <p:cNvGrpSpPr/>
          <p:nvPr/>
        </p:nvGrpSpPr>
        <p:grpSpPr>
          <a:xfrm>
            <a:off x="0" y="0"/>
            <a:ext cx="9144000" cy="551136"/>
            <a:chOff x="0" y="0"/>
            <a:chExt cx="9144000" cy="551136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xmlns="" id="{37881DA6-905A-4AD9-8BDE-4D0D7D1134E2}"/>
                </a:ext>
              </a:extLst>
            </p:cNvPr>
            <p:cNvSpPr/>
            <p:nvPr/>
          </p:nvSpPr>
          <p:spPr>
            <a:xfrm>
              <a:off x="0" y="0"/>
              <a:ext cx="9144000" cy="55113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800" b="1" dirty="0"/>
                <a:t>Expenses Overview</a:t>
              </a: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xmlns="" id="{5828AB12-206A-49AB-B893-394F0DC06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10" y="0"/>
              <a:ext cx="449505" cy="521884"/>
            </a:xfrm>
            <a:prstGeom prst="rect">
              <a:avLst/>
            </a:prstGeom>
          </p:spPr>
        </p:pic>
      </p:grpSp>
      <p:sp>
        <p:nvSpPr>
          <p:cNvPr id="7" name="テキスト ボックス 6"/>
          <p:cNvSpPr txBox="1"/>
          <p:nvPr/>
        </p:nvSpPr>
        <p:spPr>
          <a:xfrm>
            <a:off x="427696" y="1470653"/>
            <a:ext cx="849463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Venue expenses:			15,722,579 JPY	(142,933 USD)</a:t>
            </a:r>
          </a:p>
          <a:p>
            <a:r>
              <a:rPr lang="en-US" altLang="ja-JP" sz="2400" dirty="0"/>
              <a:t>Printed matter + USB:		  2,939,325 JPY	(  26,721 USD)</a:t>
            </a:r>
          </a:p>
          <a:p>
            <a:r>
              <a:rPr lang="en-US" altLang="ja-JP" sz="2400" dirty="0"/>
              <a:t>Operating cost:			15,185,591 JPY	(138,051 USD)</a:t>
            </a:r>
          </a:p>
          <a:p>
            <a:r>
              <a:rPr lang="en-US" altLang="ja-JP" sz="2400" dirty="0"/>
              <a:t>  (</a:t>
            </a:r>
            <a:r>
              <a:rPr lang="en-US" altLang="ja-JP" sz="2400" dirty="0" err="1"/>
              <a:t>Schocklogic</a:t>
            </a:r>
            <a:r>
              <a:rPr lang="en-US" altLang="ja-JP" sz="2400" dirty="0"/>
              <a:t>, Commission, LOC meeting, support staffs, </a:t>
            </a:r>
            <a:r>
              <a:rPr lang="en-US" altLang="ja-JP" sz="2400" dirty="0" err="1"/>
              <a:t>etc</a:t>
            </a:r>
            <a:r>
              <a:rPr lang="en-US" altLang="ja-JP" sz="2400" dirty="0"/>
              <a:t>)</a:t>
            </a:r>
          </a:p>
          <a:p>
            <a:r>
              <a:rPr lang="en-US" altLang="ja-JP" sz="2400" dirty="0"/>
              <a:t>IOC meeting:			  1,482,699 JPY	(  13,479 USD)</a:t>
            </a:r>
          </a:p>
          <a:p>
            <a:r>
              <a:rPr lang="en-US" altLang="ja-JP" sz="2400" dirty="0"/>
              <a:t>Speaker support (intend to do):	  2,000,000 JPY	(  18,182 USD)	</a:t>
            </a:r>
          </a:p>
          <a:p>
            <a:r>
              <a:rPr lang="en-US" altLang="ja-JP" sz="2400" dirty="0"/>
              <a:t>Student workshop:		     215,460 JPY	(    1,959 USD)</a:t>
            </a:r>
          </a:p>
          <a:p>
            <a:r>
              <a:rPr lang="en-US" altLang="ja-JP" sz="2400" dirty="0"/>
              <a:t>Excursion support:		  1,080,000 JPY	(    9,818 USD)</a:t>
            </a:r>
          </a:p>
          <a:p>
            <a:r>
              <a:rPr lang="en-US" altLang="ja-JP" sz="2400" dirty="0"/>
              <a:t>Cost per delegate:		18,613,367 JPY	(169,212 USD)</a:t>
            </a:r>
          </a:p>
          <a:p>
            <a:r>
              <a:rPr lang="en-US" altLang="ja-JP" sz="2400" dirty="0"/>
              <a:t>  (reception, banquet, coffee break, lunch, </a:t>
            </a:r>
            <a:r>
              <a:rPr lang="en-US" altLang="ja-JP" sz="2400" dirty="0" err="1"/>
              <a:t>etc</a:t>
            </a:r>
            <a:r>
              <a:rPr lang="en-US" altLang="ja-JP" sz="2400" dirty="0"/>
              <a:t>)</a:t>
            </a:r>
          </a:p>
          <a:p>
            <a:endParaRPr lang="en-US" altLang="ja-JP" sz="2400" dirty="0"/>
          </a:p>
          <a:p>
            <a:r>
              <a:rPr lang="en-US" altLang="ja-JP" sz="2400" dirty="0"/>
              <a:t>Total expenses:			68,514,719 JPY	(622,861 USD)</a:t>
            </a:r>
          </a:p>
        </p:txBody>
      </p:sp>
    </p:spTree>
    <p:extLst>
      <p:ext uri="{BB962C8B-B14F-4D97-AF65-F5344CB8AC3E}">
        <p14:creationId xmlns:p14="http://schemas.microsoft.com/office/powerpoint/2010/main" val="276146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xmlns="" id="{410FFB10-5D07-4796-8CA8-2B570CE66F60}"/>
              </a:ext>
            </a:extLst>
          </p:cNvPr>
          <p:cNvGrpSpPr/>
          <p:nvPr/>
        </p:nvGrpSpPr>
        <p:grpSpPr>
          <a:xfrm>
            <a:off x="0" y="0"/>
            <a:ext cx="9144000" cy="551136"/>
            <a:chOff x="0" y="0"/>
            <a:chExt cx="9144000" cy="551136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xmlns="" id="{3A4EE411-6004-42E9-A182-F8FDF6DDB3E4}"/>
                </a:ext>
              </a:extLst>
            </p:cNvPr>
            <p:cNvSpPr/>
            <p:nvPr/>
          </p:nvSpPr>
          <p:spPr>
            <a:xfrm>
              <a:off x="0" y="0"/>
              <a:ext cx="9144000" cy="55113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800" b="1" dirty="0"/>
                <a:t>IOC and other meetings schedule</a:t>
              </a: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xmlns="" id="{C3CAF3EF-4C67-43DD-9B63-9AB923D1F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10" y="0"/>
              <a:ext cx="449505" cy="521884"/>
            </a:xfrm>
            <a:prstGeom prst="rect">
              <a:avLst/>
            </a:prstGeom>
          </p:spPr>
        </p:pic>
      </p:grp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xmlns="" id="{7603FCC4-E113-4962-891E-1E4ED0A24A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790623"/>
              </p:ext>
            </p:extLst>
          </p:nvPr>
        </p:nvGraphicFramePr>
        <p:xfrm>
          <a:off x="175098" y="599777"/>
          <a:ext cx="8706144" cy="61674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6405">
                  <a:extLst>
                    <a:ext uri="{9D8B030D-6E8A-4147-A177-3AD203B41FA5}">
                      <a16:colId xmlns:a16="http://schemas.microsoft.com/office/drawing/2014/main" xmlns="" val="3087285122"/>
                    </a:ext>
                  </a:extLst>
                </a:gridCol>
                <a:gridCol w="2572269">
                  <a:extLst>
                    <a:ext uri="{9D8B030D-6E8A-4147-A177-3AD203B41FA5}">
                      <a16:colId xmlns:a16="http://schemas.microsoft.com/office/drawing/2014/main" xmlns="" val="237320635"/>
                    </a:ext>
                  </a:extLst>
                </a:gridCol>
                <a:gridCol w="3017470">
                  <a:extLst>
                    <a:ext uri="{9D8B030D-6E8A-4147-A177-3AD203B41FA5}">
                      <a16:colId xmlns:a16="http://schemas.microsoft.com/office/drawing/2014/main" xmlns="" val="2084749201"/>
                    </a:ext>
                  </a:extLst>
                </a:gridCol>
              </a:tblGrid>
              <a:tr h="2472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Meeting</a:t>
                      </a:r>
                      <a:endParaRPr lang="ja-JP" sz="1800" kern="10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Date and Time</a:t>
                      </a:r>
                      <a:endParaRPr lang="ja-JP" sz="1800" kern="10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Place</a:t>
                      </a:r>
                      <a:endParaRPr lang="ja-JP" sz="1800" kern="10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59510022"/>
                  </a:ext>
                </a:extLst>
              </a:tr>
              <a:tr h="74173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IRMMW-THz Society</a:t>
                      </a:r>
                      <a:endParaRPr lang="ja-JP" sz="1800" kern="1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Board of Directors Meeting</a:t>
                      </a:r>
                      <a:endParaRPr lang="ja-JP" sz="1800" kern="100" dirty="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Sep 9 (Sun) 14:00-17:00</a:t>
                      </a:r>
                      <a:endParaRPr lang="ja-JP" sz="1800" kern="10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CYPRESS GARDEN HOTEL (</a:t>
                      </a:r>
                      <a:r>
                        <a:rPr lang="en-US" sz="1800" kern="100" dirty="0" err="1">
                          <a:effectLst/>
                        </a:rPr>
                        <a:t>Kanayama</a:t>
                      </a:r>
                      <a:r>
                        <a:rPr lang="en-US" sz="1800" kern="100" dirty="0">
                          <a:effectLst/>
                        </a:rPr>
                        <a:t>), </a:t>
                      </a:r>
                      <a:endParaRPr lang="ja-JP" sz="1800" kern="1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“</a:t>
                      </a:r>
                      <a:r>
                        <a:rPr lang="en-US" sz="1800" kern="100" dirty="0" err="1">
                          <a:effectLst/>
                        </a:rPr>
                        <a:t>Partir</a:t>
                      </a:r>
                      <a:r>
                        <a:rPr lang="en-US" sz="1800" kern="100" dirty="0">
                          <a:effectLst/>
                        </a:rPr>
                        <a:t>”, 3rd floor</a:t>
                      </a:r>
                      <a:endParaRPr lang="ja-JP" sz="1800" kern="100" dirty="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47578782"/>
                  </a:ext>
                </a:extLst>
              </a:tr>
              <a:tr h="74173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IRMMW-THz </a:t>
                      </a:r>
                      <a:endParaRPr lang="ja-JP" sz="1800" kern="10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Young Scientist Award Committee Meeting </a:t>
                      </a:r>
                      <a:endParaRPr lang="ja-JP" sz="1800" kern="10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Sep 10 (Mon) 11:30 - 12:30 (Lunch Meeting)</a:t>
                      </a:r>
                      <a:endParaRPr lang="ja-JP" sz="1800" kern="10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Nagoya Congress Center (NCC), </a:t>
                      </a:r>
                      <a:endParaRPr lang="ja-JP" sz="1800" kern="1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Room 143(90m^2)</a:t>
                      </a:r>
                      <a:endParaRPr lang="ja-JP" sz="1800" kern="100" dirty="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76963955"/>
                  </a:ext>
                </a:extLst>
              </a:tr>
              <a:tr h="74173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IRMMW-THz </a:t>
                      </a:r>
                      <a:endParaRPr lang="ja-JP" sz="1800" kern="10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Student Award Presentation Meeting </a:t>
                      </a:r>
                      <a:endParaRPr lang="ja-JP" sz="1800" kern="10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Sep 10 (Mon) 18:00-20:00 (Parallel to the poster session)</a:t>
                      </a:r>
                      <a:endParaRPr lang="ja-JP" sz="1800" kern="10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NCC</a:t>
                      </a:r>
                      <a:endParaRPr lang="ja-JP" sz="1800" kern="1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Room 143 (90m^2)</a:t>
                      </a:r>
                      <a:endParaRPr lang="ja-JP" sz="1800" kern="100" dirty="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60412746"/>
                  </a:ext>
                </a:extLst>
              </a:tr>
              <a:tr h="49449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IRMMW-THz </a:t>
                      </a:r>
                      <a:endParaRPr lang="ja-JP" sz="1800" kern="10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IOC Meeting</a:t>
                      </a:r>
                      <a:endParaRPr lang="ja-JP" sz="1800" kern="10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Sep 11 (Tue) 12:30 - 14:00 (Lunch Meeting)</a:t>
                      </a:r>
                      <a:endParaRPr lang="ja-JP" sz="1800" kern="10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NCC </a:t>
                      </a:r>
                      <a:endParaRPr lang="ja-JP" sz="1800" kern="1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Room 431 (140m^2)</a:t>
                      </a:r>
                      <a:endParaRPr lang="ja-JP" sz="1800" kern="100" dirty="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51802776"/>
                  </a:ext>
                </a:extLst>
              </a:tr>
              <a:tr h="74173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IRMMW-THz </a:t>
                      </a:r>
                      <a:endParaRPr lang="ja-JP" sz="1800" kern="10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K. J. Button Prize Committee Meeting </a:t>
                      </a:r>
                      <a:endParaRPr lang="ja-JP" sz="1800" kern="10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Sep 12 (Wed) 12:30-14:00 (Lunch Meeting)</a:t>
                      </a:r>
                      <a:endParaRPr lang="ja-JP" sz="1800" kern="10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NCC</a:t>
                      </a:r>
                      <a:endParaRPr lang="ja-JP" sz="1800" kern="1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Room 143(90m^2)</a:t>
                      </a:r>
                      <a:endParaRPr lang="ja-JP" sz="1800" kern="100" dirty="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76956477"/>
                  </a:ext>
                </a:extLst>
              </a:tr>
              <a:tr h="74173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IEEE-T-TST Meeting</a:t>
                      </a:r>
                      <a:endParaRPr lang="ja-JP" sz="1800" kern="10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ja-JP" sz="1800" kern="10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Sep 12 (Wed) 15:30-17:00 (Parallel to the poster session)</a:t>
                      </a:r>
                      <a:endParaRPr lang="ja-JP" sz="1800" kern="10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NCC</a:t>
                      </a:r>
                      <a:endParaRPr lang="ja-JP" sz="1800" kern="1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Room 143(90m^2)</a:t>
                      </a:r>
                      <a:endParaRPr lang="ja-JP" sz="1800" kern="100" dirty="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01476029"/>
                  </a:ext>
                </a:extLst>
              </a:tr>
              <a:tr h="49449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JIMT Editorial Board Meeting</a:t>
                      </a:r>
                      <a:endParaRPr lang="ja-JP" sz="1800" kern="1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ja-JP" sz="1800" kern="100" dirty="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Sep 13 (Th) 12:30-14:00 (Lunch Meeting)</a:t>
                      </a:r>
                      <a:endParaRPr lang="ja-JP" sz="1800" kern="10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NCC</a:t>
                      </a:r>
                      <a:endParaRPr lang="ja-JP" sz="1800" kern="1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Room 143(90m^2)</a:t>
                      </a:r>
                      <a:endParaRPr lang="ja-JP" sz="1800" kern="100" dirty="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85526312"/>
                  </a:ext>
                </a:extLst>
              </a:tr>
              <a:tr h="68100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FF0000"/>
                          </a:solidFill>
                          <a:effectLst/>
                        </a:rPr>
                        <a:t>IOC Dinner</a:t>
                      </a:r>
                      <a:endParaRPr lang="ja-JP" sz="1800" kern="100" dirty="0">
                        <a:solidFill>
                          <a:srgbClr val="FF0000"/>
                        </a:solidFill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Sep 11 (Tue) 19:00-21:00</a:t>
                      </a:r>
                      <a:endParaRPr lang="ja-JP" sz="1800" kern="100" dirty="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GAJOUEN (Japanese restaurant)</a:t>
                      </a:r>
                      <a:endParaRPr lang="ja-JP" sz="1800" kern="100" dirty="0">
                        <a:effectLst/>
                        <a:latin typeface="Times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41230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1243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xmlns="" id="{F2FA1A96-EE9F-48C2-A9A0-032CC70483F7}"/>
              </a:ext>
            </a:extLst>
          </p:cNvPr>
          <p:cNvGrpSpPr/>
          <p:nvPr/>
        </p:nvGrpSpPr>
        <p:grpSpPr>
          <a:xfrm>
            <a:off x="0" y="0"/>
            <a:ext cx="9144000" cy="551136"/>
            <a:chOff x="0" y="0"/>
            <a:chExt cx="9144000" cy="551136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xmlns="" id="{3CC1C3FC-DA7D-49BB-982A-C824C9C5AD71}"/>
                </a:ext>
              </a:extLst>
            </p:cNvPr>
            <p:cNvSpPr/>
            <p:nvPr/>
          </p:nvSpPr>
          <p:spPr>
            <a:xfrm>
              <a:off x="0" y="0"/>
              <a:ext cx="9144000" cy="55113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800" b="1" dirty="0"/>
                <a:t>Lunch boxes in the meetings</a:t>
              </a: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xmlns="" id="{B3CBE4CD-7C2E-4442-B972-A224C58FA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10" y="0"/>
              <a:ext cx="449505" cy="521884"/>
            </a:xfrm>
            <a:prstGeom prst="rect">
              <a:avLst/>
            </a:prstGeom>
          </p:spPr>
        </p:pic>
      </p:grp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xmlns="" id="{525B1DB5-716E-4A5C-9130-3202F79459BF}"/>
              </a:ext>
            </a:extLst>
          </p:cNvPr>
          <p:cNvSpPr/>
          <p:nvPr/>
        </p:nvSpPr>
        <p:spPr>
          <a:xfrm>
            <a:off x="1141857" y="73607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dirty="0"/>
              <a:t>Sep</a:t>
            </a:r>
            <a:r>
              <a:rPr lang="ja-JP" altLang="en-US" dirty="0"/>
              <a:t> 10</a:t>
            </a:r>
            <a:r>
              <a:rPr lang="en-US" altLang="ja-JP" dirty="0"/>
              <a:t>(Mon)  </a:t>
            </a:r>
            <a:r>
              <a:rPr lang="ja-JP" altLang="en-US" dirty="0"/>
              <a:t>Young Scientist Award Committee Meeting</a:t>
            </a:r>
            <a:r>
              <a:rPr lang="en-US" altLang="ja-JP" dirty="0"/>
              <a:t>: NODATE (</a:t>
            </a:r>
            <a:r>
              <a:rPr lang="ja-JP" altLang="en-US" dirty="0"/>
              <a:t> 野立</a:t>
            </a:r>
            <a:r>
              <a:rPr lang="en-US" altLang="ja-JP" dirty="0"/>
              <a:t>)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xmlns="" id="{A5F8B04A-9A81-4A19-81B6-25D5CCA3A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3087" y="653514"/>
            <a:ext cx="2662181" cy="227151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xmlns="" id="{B0231992-9DAC-4331-9E9D-DD39738741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00" y="1554301"/>
            <a:ext cx="3121152" cy="234295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xmlns="" id="{01C857EB-C648-43AC-8D14-5D6448AABD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026" y="3347650"/>
            <a:ext cx="3304433" cy="248053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xmlns="" id="{C7108BC9-8CFE-4E75-85C0-AC704082BF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58" y="4715485"/>
            <a:ext cx="2854137" cy="2142516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xmlns="" id="{A833C663-07DD-41F1-9948-D59A698F924F}"/>
              </a:ext>
            </a:extLst>
          </p:cNvPr>
          <p:cNvSpPr/>
          <p:nvPr/>
        </p:nvSpPr>
        <p:spPr>
          <a:xfrm>
            <a:off x="4192528" y="284130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dirty="0"/>
              <a:t>Sep 11(Tue)  I</a:t>
            </a:r>
            <a:r>
              <a:rPr lang="ja-JP" altLang="en-US" dirty="0"/>
              <a:t>OC Meeting</a:t>
            </a:r>
            <a:r>
              <a:rPr lang="en-US" altLang="ja-JP" dirty="0"/>
              <a:t>: KAISEKIWARIKO</a:t>
            </a:r>
            <a:endParaRPr lang="ja-JP" altLang="en-US" dirty="0"/>
          </a:p>
          <a:p>
            <a:r>
              <a:rPr lang="en-US" altLang="ja-JP" dirty="0"/>
              <a:t>(</a:t>
            </a:r>
            <a:r>
              <a:rPr lang="ja-JP" altLang="en-US" dirty="0"/>
              <a:t>会席割子</a:t>
            </a:r>
            <a:r>
              <a:rPr lang="en-US" altLang="ja-JP" dirty="0"/>
              <a:t>)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xmlns="" id="{C83BA9F2-90DA-4DE0-AAF1-322CADB0E7F0}"/>
              </a:ext>
            </a:extLst>
          </p:cNvPr>
          <p:cNvSpPr/>
          <p:nvPr/>
        </p:nvSpPr>
        <p:spPr>
          <a:xfrm>
            <a:off x="527215" y="406915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dirty="0"/>
              <a:t>Sep 12(Wed)</a:t>
            </a:r>
            <a:r>
              <a:rPr lang="ja-JP" altLang="en-US" dirty="0"/>
              <a:t>  K. J. Button Prize Committee Meetin</a:t>
            </a:r>
            <a:r>
              <a:rPr lang="en-US" altLang="ja-JP" dirty="0"/>
              <a:t>g: FUKIYOSE (</a:t>
            </a:r>
            <a:r>
              <a:rPr lang="ja-JP" altLang="en-US" dirty="0"/>
              <a:t> 吹寄</a:t>
            </a:r>
            <a:r>
              <a:rPr lang="en-US" altLang="ja-JP" dirty="0"/>
              <a:t>)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xmlns="" id="{0F44D58C-52B0-4AD1-A57C-1B745573DB46}"/>
              </a:ext>
            </a:extLst>
          </p:cNvPr>
          <p:cNvSpPr/>
          <p:nvPr/>
        </p:nvSpPr>
        <p:spPr>
          <a:xfrm>
            <a:off x="4091944" y="581694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dirty="0"/>
              <a:t>Sep 13(Thu) </a:t>
            </a:r>
            <a:r>
              <a:rPr lang="ja-JP" altLang="en-US" dirty="0"/>
              <a:t>JIMT Editorial Board Meeting</a:t>
            </a:r>
            <a:r>
              <a:rPr lang="en-US" altLang="ja-JP" dirty="0"/>
              <a:t>: RIKYU (</a:t>
            </a:r>
            <a:r>
              <a:rPr lang="ja-JP" altLang="en-US" dirty="0"/>
              <a:t> 利休</a:t>
            </a:r>
            <a:r>
              <a:rPr lang="en-US" altLang="ja-JP" dirty="0"/>
              <a:t>)</a:t>
            </a:r>
            <a:endParaRPr lang="ja-JP" altLang="en-US" dirty="0"/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xmlns="" id="{92D8A7B5-C381-4FA0-9450-33032A25CB99}"/>
              </a:ext>
            </a:extLst>
          </p:cNvPr>
          <p:cNvSpPr/>
          <p:nvPr/>
        </p:nvSpPr>
        <p:spPr>
          <a:xfrm>
            <a:off x="4851026" y="784323"/>
            <a:ext cx="402061" cy="463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xmlns="" id="{D0DB5198-E70A-4BE5-A549-3C14908938F9}"/>
              </a:ext>
            </a:extLst>
          </p:cNvPr>
          <p:cNvSpPr/>
          <p:nvPr/>
        </p:nvSpPr>
        <p:spPr>
          <a:xfrm flipH="1">
            <a:off x="3689883" y="2856823"/>
            <a:ext cx="402061" cy="463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xmlns="" id="{F1C139C8-8D8F-4FB4-98FA-BDE2A8801BE3}"/>
              </a:ext>
            </a:extLst>
          </p:cNvPr>
          <p:cNvSpPr/>
          <p:nvPr/>
        </p:nvSpPr>
        <p:spPr>
          <a:xfrm>
            <a:off x="4649995" y="4069153"/>
            <a:ext cx="402061" cy="463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xmlns="" id="{E62790B2-5379-4399-B108-02CA70B72C47}"/>
              </a:ext>
            </a:extLst>
          </p:cNvPr>
          <p:cNvSpPr/>
          <p:nvPr/>
        </p:nvSpPr>
        <p:spPr>
          <a:xfrm flipH="1">
            <a:off x="3716122" y="5919585"/>
            <a:ext cx="402061" cy="463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1617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xmlns="" id="{40901803-DE49-46EF-9C1F-23F331802233}"/>
              </a:ext>
            </a:extLst>
          </p:cNvPr>
          <p:cNvGrpSpPr/>
          <p:nvPr/>
        </p:nvGrpSpPr>
        <p:grpSpPr>
          <a:xfrm>
            <a:off x="0" y="0"/>
            <a:ext cx="9144000" cy="551136"/>
            <a:chOff x="0" y="0"/>
            <a:chExt cx="9144000" cy="551136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xmlns="" id="{37F224C3-C64C-4C01-8E0C-142A91D2F657}"/>
                </a:ext>
              </a:extLst>
            </p:cNvPr>
            <p:cNvSpPr/>
            <p:nvPr/>
          </p:nvSpPr>
          <p:spPr>
            <a:xfrm>
              <a:off x="0" y="0"/>
              <a:ext cx="9144000" cy="55113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800" b="1" dirty="0"/>
                <a:t>IOC Dinner: Schedule and Venue</a:t>
              </a: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xmlns="" id="{6378ED4B-F84E-42F9-BA3C-033698F17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10" y="0"/>
              <a:ext cx="449505" cy="521884"/>
            </a:xfrm>
            <a:prstGeom prst="rect">
              <a:avLst/>
            </a:prstGeom>
          </p:spPr>
        </p:pic>
      </p:grp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xmlns="" id="{A4BFE11C-08FD-4A99-A8B2-60B1EBE9A33A}"/>
              </a:ext>
            </a:extLst>
          </p:cNvPr>
          <p:cNvSpPr/>
          <p:nvPr/>
        </p:nvSpPr>
        <p:spPr>
          <a:xfrm>
            <a:off x="433841" y="705647"/>
            <a:ext cx="82763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Bus pick-up Tuesday </a:t>
            </a:r>
            <a:r>
              <a:rPr lang="en-US" altLang="ja-JP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18:45</a:t>
            </a:r>
            <a:r>
              <a:rPr lang="en-US" altLang="ja-JP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at the main entrance of the Nagoya Congress Center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The venue is a Japanese Restaurant “</a:t>
            </a:r>
            <a:r>
              <a:rPr lang="en-US" altLang="ja-JP" sz="2400" b="1" kern="100" dirty="0">
                <a:solidFill>
                  <a:srgbClr val="0000CC"/>
                </a:solidFill>
              </a:rPr>
              <a:t>GAJOUEN</a:t>
            </a:r>
            <a:r>
              <a:rPr lang="en-US" altLang="ja-JP" sz="2400" b="1" kern="100" dirty="0"/>
              <a:t>” </a:t>
            </a:r>
            <a:r>
              <a:rPr lang="en-US" altLang="ja-JP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(you may walk)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Starting from </a:t>
            </a:r>
            <a:r>
              <a:rPr lang="en-US" altLang="ja-JP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19:00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Bus returns to the </a:t>
            </a:r>
            <a:r>
              <a:rPr lang="en-US" altLang="ja-JP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Kanayama</a:t>
            </a:r>
            <a:r>
              <a:rPr lang="en-US" altLang="ja-JP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Station at around </a:t>
            </a:r>
            <a:r>
              <a:rPr lang="en-US" altLang="ja-JP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21:30</a:t>
            </a:r>
            <a:endParaRPr lang="en-US" altLang="ja-JP" sz="24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xmlns="" id="{DFC83310-BB6B-4DC5-86B7-A7E169EE7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147" y="3799437"/>
            <a:ext cx="4027829" cy="267765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xmlns="" id="{0A2CBA46-566D-48E9-80F6-C776DA8AF2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828" t="29524" r="15710" b="21480"/>
          <a:stretch/>
        </p:blipFill>
        <p:spPr>
          <a:xfrm>
            <a:off x="351691" y="3996429"/>
            <a:ext cx="4127565" cy="2448555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xmlns="" id="{FF0F2FDC-D293-43C9-AB0E-175B60A986E3}"/>
              </a:ext>
            </a:extLst>
          </p:cNvPr>
          <p:cNvSpPr txBox="1"/>
          <p:nvPr/>
        </p:nvSpPr>
        <p:spPr>
          <a:xfrm>
            <a:off x="3464005" y="513826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Gajouen</a:t>
            </a:r>
            <a:endParaRPr kumimoji="1" lang="ja-JP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xmlns="" id="{F0A2DC04-837F-4C77-B114-DF9C8E44D0FF}"/>
              </a:ext>
            </a:extLst>
          </p:cNvPr>
          <p:cNvSpPr txBox="1"/>
          <p:nvPr/>
        </p:nvSpPr>
        <p:spPr>
          <a:xfrm>
            <a:off x="712566" y="4768933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NCC</a:t>
            </a:r>
            <a:endParaRPr kumimoji="1" lang="ja-JP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111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xmlns="" id="{4A9C803D-D863-4E44-9716-E1621D20F22C}"/>
              </a:ext>
            </a:extLst>
          </p:cNvPr>
          <p:cNvGrpSpPr/>
          <p:nvPr/>
        </p:nvGrpSpPr>
        <p:grpSpPr>
          <a:xfrm>
            <a:off x="0" y="0"/>
            <a:ext cx="9144000" cy="551136"/>
            <a:chOff x="0" y="0"/>
            <a:chExt cx="9144000" cy="551136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xmlns="" id="{1258CE1B-A8BE-4465-968D-B146A5DF0F3F}"/>
                </a:ext>
              </a:extLst>
            </p:cNvPr>
            <p:cNvSpPr/>
            <p:nvPr/>
          </p:nvSpPr>
          <p:spPr>
            <a:xfrm>
              <a:off x="0" y="0"/>
              <a:ext cx="9144000" cy="55113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800" b="1" dirty="0"/>
                <a:t>Meeting Point for the IOC Dinner  Sept 11(Tue)</a:t>
              </a: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xmlns="" id="{C7A5B30C-0E03-4EB5-A3C3-631512733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10" y="0"/>
              <a:ext cx="449505" cy="521884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xmlns="" id="{0DE3ADB2-73CE-4271-8391-737AAE853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15" y="4048161"/>
            <a:ext cx="3723285" cy="269778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xmlns="" id="{4C561707-A7E5-4C0A-B4A7-AE8EEE9FC627}"/>
              </a:ext>
            </a:extLst>
          </p:cNvPr>
          <p:cNvSpPr/>
          <p:nvPr/>
        </p:nvSpPr>
        <p:spPr>
          <a:xfrm>
            <a:off x="4584750" y="4242889"/>
            <a:ext cx="42754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Bus pick-up  at </a:t>
            </a:r>
            <a:r>
              <a:rPr lang="en-US" altLang="ja-JP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18:45 on Sep. 11(Tue)</a:t>
            </a:r>
            <a:r>
              <a:rPr lang="en-US" altLang="ja-JP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 in front of the main entrance of the Nagoya Congress Center, near the sign board of NCC (see the picture on the left).</a:t>
            </a:r>
            <a:endParaRPr lang="ja-JP" altLang="en-US" sz="24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xmlns="" id="{F26B4576-9665-4E27-A42B-A890CBD62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0" y="563760"/>
            <a:ext cx="9144000" cy="3305908"/>
          </a:xfrm>
          <a:prstGeom prst="rect">
            <a:avLst/>
          </a:prstGeom>
        </p:spPr>
      </p:pic>
      <p:sp>
        <p:nvSpPr>
          <p:cNvPr id="10" name="矢印: 下 9">
            <a:extLst>
              <a:ext uri="{FF2B5EF4-FFF2-40B4-BE49-F238E27FC236}">
                <a16:creationId xmlns:a16="http://schemas.microsoft.com/office/drawing/2014/main" xmlns="" id="{23E8001B-5561-4D94-A051-6CB77388C13C}"/>
              </a:ext>
            </a:extLst>
          </p:cNvPr>
          <p:cNvSpPr/>
          <p:nvPr/>
        </p:nvSpPr>
        <p:spPr>
          <a:xfrm>
            <a:off x="5029429" y="2434281"/>
            <a:ext cx="345763" cy="58076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xmlns="" id="{77BCFF00-8251-4369-8459-A55725DCD5D4}"/>
              </a:ext>
            </a:extLst>
          </p:cNvPr>
          <p:cNvSpPr txBox="1"/>
          <p:nvPr/>
        </p:nvSpPr>
        <p:spPr>
          <a:xfrm>
            <a:off x="3303973" y="1937093"/>
            <a:ext cx="3206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Meeting Point Here!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585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xmlns="" id="{81E68F34-3059-44E6-AE9C-D9A582B68C93}"/>
              </a:ext>
            </a:extLst>
          </p:cNvPr>
          <p:cNvSpPr/>
          <p:nvPr/>
        </p:nvSpPr>
        <p:spPr>
          <a:xfrm>
            <a:off x="669040" y="4077729"/>
            <a:ext cx="7216346" cy="22750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xmlns="" id="{900DA33E-00A6-4592-A511-E7247BDA07B6}"/>
              </a:ext>
            </a:extLst>
          </p:cNvPr>
          <p:cNvGrpSpPr/>
          <p:nvPr/>
        </p:nvGrpSpPr>
        <p:grpSpPr>
          <a:xfrm>
            <a:off x="0" y="0"/>
            <a:ext cx="9144000" cy="551136"/>
            <a:chOff x="0" y="0"/>
            <a:chExt cx="9144000" cy="551136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xmlns="" id="{8E941F84-5586-45EE-9AE5-2139B16CC360}"/>
                </a:ext>
              </a:extLst>
            </p:cNvPr>
            <p:cNvSpPr/>
            <p:nvPr/>
          </p:nvSpPr>
          <p:spPr>
            <a:xfrm>
              <a:off x="0" y="0"/>
              <a:ext cx="9144000" cy="55113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800" b="1" dirty="0"/>
                <a:t>Banquet on  Sept 12(Wed)</a:t>
              </a: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xmlns="" id="{11DDCBE1-18C6-4842-8E48-525C7636C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10" y="0"/>
              <a:ext cx="449505" cy="521884"/>
            </a:xfrm>
            <a:prstGeom prst="rect">
              <a:avLst/>
            </a:prstGeom>
          </p:spPr>
        </p:pic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8A504F96-9429-4803-8F69-AD1A3133095D}"/>
              </a:ext>
            </a:extLst>
          </p:cNvPr>
          <p:cNvSpPr txBox="1"/>
          <p:nvPr/>
        </p:nvSpPr>
        <p:spPr>
          <a:xfrm>
            <a:off x="386009" y="772931"/>
            <a:ext cx="8371981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dirty="0"/>
              <a:t>From </a:t>
            </a:r>
            <a:r>
              <a:rPr kumimoji="1" lang="en-US" altLang="ja-JP" sz="2400" dirty="0">
                <a:solidFill>
                  <a:srgbClr val="FF0000"/>
                </a:solidFill>
              </a:rPr>
              <a:t>18:30</a:t>
            </a:r>
            <a:r>
              <a:rPr kumimoji="1" lang="en-US" altLang="ja-JP" sz="2400" dirty="0"/>
              <a:t> in  ATSUTA JINGU KAIKAN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dirty="0"/>
              <a:t>Bus pick-up from the main entrance of NCC from 17:00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dirty="0"/>
              <a:t>The banquet is held in </a:t>
            </a:r>
            <a:r>
              <a:rPr kumimoji="1" lang="en-US" altLang="ja-JP" sz="2400" dirty="0">
                <a:solidFill>
                  <a:srgbClr val="0000CC"/>
                </a:solidFill>
              </a:rPr>
              <a:t>Main Hall</a:t>
            </a:r>
            <a:r>
              <a:rPr kumimoji="1" lang="en-US" altLang="ja-JP" sz="2400" dirty="0"/>
              <a:t> and </a:t>
            </a:r>
            <a:r>
              <a:rPr kumimoji="1" lang="en-US" altLang="ja-JP" sz="2400" dirty="0">
                <a:solidFill>
                  <a:srgbClr val="0000CC"/>
                </a:solidFill>
              </a:rPr>
              <a:t>Sub-Hall.</a:t>
            </a:r>
            <a:r>
              <a:rPr kumimoji="1" lang="en-US" altLang="ja-JP" sz="2400" dirty="0">
                <a:solidFill>
                  <a:srgbClr val="FF0000"/>
                </a:solidFill>
              </a:rPr>
              <a:t>  Please come to the Main Hall.</a:t>
            </a:r>
            <a:endParaRPr kumimoji="1" lang="en-US" altLang="ja-JP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dirty="0"/>
              <a:t>It’s a stand-up dinner party but a limited number of tables are served to IOC members in front of the podium in the Main Hall.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xmlns="" id="{0A08F260-751D-4895-A856-2567D7D0B877}"/>
              </a:ext>
            </a:extLst>
          </p:cNvPr>
          <p:cNvSpPr/>
          <p:nvPr/>
        </p:nvSpPr>
        <p:spPr>
          <a:xfrm>
            <a:off x="580767" y="3598143"/>
            <a:ext cx="7982464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ja-JP" sz="2400" dirty="0"/>
              <a:t>Award </a:t>
            </a:r>
            <a:r>
              <a:rPr lang="ja-JP" altLang="en-US" sz="2400" dirty="0"/>
              <a:t>Ceremon</a:t>
            </a:r>
            <a:r>
              <a:rPr lang="en-US" altLang="ja-JP" sz="2400" dirty="0"/>
              <a:t>y and Announcements:</a:t>
            </a:r>
          </a:p>
          <a:p>
            <a:pPr marL="542925" indent="-342900">
              <a:buFont typeface="Wingdings" panose="05000000000000000000" pitchFamily="2" charset="2"/>
              <a:buChar char="l"/>
            </a:pPr>
            <a:r>
              <a:rPr lang="ja-JP" altLang="en-US" sz="2400" dirty="0"/>
              <a:t>IRMMW-THz Society Exceptional Service Award</a:t>
            </a:r>
          </a:p>
          <a:p>
            <a:pPr marL="542925" indent="-342900">
              <a:buFont typeface="Wingdings" panose="05000000000000000000" pitchFamily="2" charset="2"/>
              <a:buChar char="l"/>
            </a:pPr>
            <a:r>
              <a:rPr lang="ja-JP" altLang="en-US" sz="2400" dirty="0"/>
              <a:t>Young Scientist Award</a:t>
            </a:r>
          </a:p>
          <a:p>
            <a:pPr marL="542925" indent="-342900">
              <a:buFont typeface="Wingdings" panose="05000000000000000000" pitchFamily="2" charset="2"/>
              <a:buChar char="l"/>
            </a:pPr>
            <a:r>
              <a:rPr lang="ja-JP" altLang="en-US" sz="2400" dirty="0"/>
              <a:t>Student Award</a:t>
            </a:r>
          </a:p>
          <a:p>
            <a:pPr marL="542925" indent="-342900">
              <a:buFont typeface="Wingdings" panose="05000000000000000000" pitchFamily="2" charset="2"/>
              <a:buChar char="l"/>
            </a:pPr>
            <a:r>
              <a:rPr lang="ja-JP" altLang="en-US" sz="2400" dirty="0"/>
              <a:t>Announcement </a:t>
            </a:r>
            <a:r>
              <a:rPr lang="en-US" altLang="ja-JP" sz="2400" dirty="0"/>
              <a:t>for </a:t>
            </a:r>
            <a:r>
              <a:rPr lang="ja-JP" altLang="en-US" sz="2400" dirty="0"/>
              <a:t>IRMMW-THz 2019 </a:t>
            </a:r>
            <a:r>
              <a:rPr lang="en-US" altLang="ja-JP" sz="2400" dirty="0"/>
              <a:t>in Paris</a:t>
            </a:r>
            <a:endParaRPr lang="ja-JP" altLang="en-US" sz="2400" dirty="0"/>
          </a:p>
          <a:p>
            <a:pPr marL="542925" indent="-342900">
              <a:buFont typeface="Wingdings" panose="05000000000000000000" pitchFamily="2" charset="2"/>
              <a:buChar char="l"/>
            </a:pPr>
            <a:r>
              <a:rPr lang="ja-JP" altLang="en-US" sz="2400" dirty="0"/>
              <a:t>Announcement </a:t>
            </a:r>
            <a:r>
              <a:rPr lang="en-US" altLang="ja-JP" sz="2400"/>
              <a:t>for </a:t>
            </a:r>
            <a:r>
              <a:rPr lang="ja-JP" altLang="en-US" sz="2400" dirty="0"/>
              <a:t>IRMMW-THz 2020 </a:t>
            </a:r>
            <a:r>
              <a:rPr lang="en-US" altLang="ja-JP" sz="2400" dirty="0"/>
              <a:t>in Buffalo</a:t>
            </a:r>
            <a:endParaRPr lang="ja-JP" altLang="en-US" sz="2400" dirty="0"/>
          </a:p>
          <a:p>
            <a:pPr marL="542925" indent="-342900">
              <a:buFont typeface="Wingdings" panose="05000000000000000000" pitchFamily="2" charset="2"/>
              <a:buChar char="l"/>
            </a:pPr>
            <a:r>
              <a:rPr lang="ja-JP" altLang="en-US" sz="2400" dirty="0"/>
              <a:t>Announcement </a:t>
            </a:r>
            <a:r>
              <a:rPr lang="en-US" altLang="ja-JP" sz="2400" dirty="0"/>
              <a:t>of Venue for </a:t>
            </a:r>
            <a:r>
              <a:rPr lang="ja-JP" altLang="en-US" sz="2400" dirty="0"/>
              <a:t>IRMMW-THz 2021</a:t>
            </a:r>
          </a:p>
        </p:txBody>
      </p:sp>
    </p:spTree>
    <p:extLst>
      <p:ext uri="{BB962C8B-B14F-4D97-AF65-F5344CB8AC3E}">
        <p14:creationId xmlns:p14="http://schemas.microsoft.com/office/powerpoint/2010/main" val="4219957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6494</TotalTime>
  <Words>573</Words>
  <Application>Microsoft Macintosh PowerPoint</Application>
  <PresentationFormat>On-screen Show (4:3)</PresentationFormat>
  <Paragraphs>114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Calibri</vt:lpstr>
      <vt:lpstr>Calibri Light</vt:lpstr>
      <vt:lpstr>ＭＳ 明朝</vt:lpstr>
      <vt:lpstr>Times</vt:lpstr>
      <vt:lpstr>Times New Roman</vt:lpstr>
      <vt:lpstr>Wingdings</vt:lpstr>
      <vt:lpstr>游ゴシック</vt:lpstr>
      <vt:lpstr>游ゴシック Light</vt:lpstr>
      <vt:lpstr>Arial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mtani3</dc:creator>
  <cp:lastModifiedBy>Peter H Siegel</cp:lastModifiedBy>
  <cp:revision>29</cp:revision>
  <dcterms:created xsi:type="dcterms:W3CDTF">2018-09-03T15:10:06Z</dcterms:created>
  <dcterms:modified xsi:type="dcterms:W3CDTF">2018-09-09T03:33:20Z</dcterms:modified>
</cp:coreProperties>
</file>