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9" r:id="rId4"/>
    <p:sldId id="277" r:id="rId5"/>
    <p:sldId id="258" r:id="rId6"/>
    <p:sldId id="278" r:id="rId7"/>
    <p:sldId id="261" r:id="rId8"/>
    <p:sldId id="262" r:id="rId9"/>
    <p:sldId id="279" r:id="rId10"/>
    <p:sldId id="276" r:id="rId11"/>
    <p:sldId id="280" r:id="rId12"/>
    <p:sldId id="281" r:id="rId13"/>
    <p:sldId id="267" r:id="rId14"/>
    <p:sldId id="268" r:id="rId15"/>
    <p:sldId id="274" r:id="rId16"/>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S PGothic" charset="-128"/>
        <a:cs typeface="+mn-cs"/>
      </a:defRPr>
    </a:lvl1pPr>
    <a:lvl2pPr marL="457200" algn="l" defTabSz="457200" rtl="0" eaLnBrk="0" fontAlgn="base" hangingPunct="0">
      <a:spcBef>
        <a:spcPct val="0"/>
      </a:spcBef>
      <a:spcAft>
        <a:spcPct val="0"/>
      </a:spcAft>
      <a:defRPr kern="1200">
        <a:solidFill>
          <a:schemeClr val="tx1"/>
        </a:solidFill>
        <a:latin typeface="Calibri" charset="0"/>
        <a:ea typeface="MS PGothic" charset="-128"/>
        <a:cs typeface="+mn-cs"/>
      </a:defRPr>
    </a:lvl2pPr>
    <a:lvl3pPr marL="914400" algn="l" defTabSz="457200" rtl="0" eaLnBrk="0" fontAlgn="base" hangingPunct="0">
      <a:spcBef>
        <a:spcPct val="0"/>
      </a:spcBef>
      <a:spcAft>
        <a:spcPct val="0"/>
      </a:spcAft>
      <a:defRPr kern="1200">
        <a:solidFill>
          <a:schemeClr val="tx1"/>
        </a:solidFill>
        <a:latin typeface="Calibri" charset="0"/>
        <a:ea typeface="MS PGothic" charset="-128"/>
        <a:cs typeface="+mn-cs"/>
      </a:defRPr>
    </a:lvl3pPr>
    <a:lvl4pPr marL="1371600" algn="l" defTabSz="457200" rtl="0" eaLnBrk="0" fontAlgn="base" hangingPunct="0">
      <a:spcBef>
        <a:spcPct val="0"/>
      </a:spcBef>
      <a:spcAft>
        <a:spcPct val="0"/>
      </a:spcAft>
      <a:defRPr kern="1200">
        <a:solidFill>
          <a:schemeClr val="tx1"/>
        </a:solidFill>
        <a:latin typeface="Calibri" charset="0"/>
        <a:ea typeface="MS PGothic" charset="-128"/>
        <a:cs typeface="+mn-cs"/>
      </a:defRPr>
    </a:lvl4pPr>
    <a:lvl5pPr marL="1828800" algn="l" defTabSz="457200" rtl="0" eaLnBrk="0" fontAlgn="base" hangingPunct="0">
      <a:spcBef>
        <a:spcPct val="0"/>
      </a:spcBef>
      <a:spcAft>
        <a:spcPct val="0"/>
      </a:spcAft>
      <a:defRPr kern="1200">
        <a:solidFill>
          <a:schemeClr val="tx1"/>
        </a:solidFill>
        <a:latin typeface="Calibri" charset="0"/>
        <a:ea typeface="MS PGothic" charset="-128"/>
        <a:cs typeface="+mn-cs"/>
      </a:defRPr>
    </a:lvl5pPr>
    <a:lvl6pPr marL="2286000" algn="l" defTabSz="914400" rtl="0" eaLnBrk="1" latinLnBrk="0" hangingPunct="1">
      <a:defRPr kern="1200">
        <a:solidFill>
          <a:schemeClr val="tx1"/>
        </a:solidFill>
        <a:latin typeface="Calibri" charset="0"/>
        <a:ea typeface="MS PGothic" charset="-128"/>
        <a:cs typeface="+mn-cs"/>
      </a:defRPr>
    </a:lvl6pPr>
    <a:lvl7pPr marL="2743200" algn="l" defTabSz="914400" rtl="0" eaLnBrk="1" latinLnBrk="0" hangingPunct="1">
      <a:defRPr kern="1200">
        <a:solidFill>
          <a:schemeClr val="tx1"/>
        </a:solidFill>
        <a:latin typeface="Calibri" charset="0"/>
        <a:ea typeface="MS PGothic" charset="-128"/>
        <a:cs typeface="+mn-cs"/>
      </a:defRPr>
    </a:lvl7pPr>
    <a:lvl8pPr marL="3200400" algn="l" defTabSz="914400" rtl="0" eaLnBrk="1" latinLnBrk="0" hangingPunct="1">
      <a:defRPr kern="1200">
        <a:solidFill>
          <a:schemeClr val="tx1"/>
        </a:solidFill>
        <a:latin typeface="Calibri" charset="0"/>
        <a:ea typeface="MS PGothic" charset="-128"/>
        <a:cs typeface="+mn-cs"/>
      </a:defRPr>
    </a:lvl8pPr>
    <a:lvl9pPr marL="3657600" algn="l" defTabSz="914400" rtl="0" eaLnBrk="1" latinLnBrk="0" hangingPunct="1">
      <a:defRPr kern="1200">
        <a:solidFill>
          <a:schemeClr val="tx1"/>
        </a:solidFill>
        <a:latin typeface="Calibri"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500"/>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64"/>
    <p:restoredTop sz="94713"/>
  </p:normalViewPr>
  <p:slideViewPr>
    <p:cSldViewPr snapToGrid="0" snapToObjects="1">
      <p:cViewPr varScale="1">
        <p:scale>
          <a:sx n="104" d="100"/>
          <a:sy n="104" d="100"/>
        </p:scale>
        <p:origin x="184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7B7B934-8D84-8C4A-8424-0AC84E822F71}" type="datetimeFigureOut">
              <a:rPr lang="en-US" altLang="en-US"/>
              <a:pPr>
                <a:defRPr/>
              </a:pPr>
              <a:t>9/9/18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C808DC-3692-2141-92BA-A6CDC6299BEA}" type="slidenum">
              <a:rPr lang="en-US" altLang="en-US"/>
              <a:pPr>
                <a:defRPr/>
              </a:pPr>
              <a:t>‹#›</a:t>
            </a:fld>
            <a:endParaRPr lang="en-US" altLang="en-US"/>
          </a:p>
        </p:txBody>
      </p:sp>
    </p:spTree>
    <p:extLst>
      <p:ext uri="{BB962C8B-B14F-4D97-AF65-F5344CB8AC3E}">
        <p14:creationId xmlns:p14="http://schemas.microsoft.com/office/powerpoint/2010/main" val="1174739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77EA7E-B40E-F347-9890-CB233CE47683}" type="datetimeFigureOut">
              <a:rPr lang="en-US" altLang="en-US"/>
              <a:pPr>
                <a:defRPr/>
              </a:pPr>
              <a:t>9/9/18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041E43-204A-184C-8CC7-5727D4EABB6B}" type="slidenum">
              <a:rPr lang="en-US" altLang="en-US"/>
              <a:pPr>
                <a:defRPr/>
              </a:pPr>
              <a:t>‹#›</a:t>
            </a:fld>
            <a:endParaRPr lang="en-US" altLang="en-US"/>
          </a:p>
        </p:txBody>
      </p:sp>
    </p:spTree>
    <p:extLst>
      <p:ext uri="{BB962C8B-B14F-4D97-AF65-F5344CB8AC3E}">
        <p14:creationId xmlns:p14="http://schemas.microsoft.com/office/powerpoint/2010/main" val="2022886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E905B3D-4B0E-EB46-9531-59ECE5F82217}" type="datetimeFigureOut">
              <a:rPr lang="en-US" altLang="en-US"/>
              <a:pPr>
                <a:defRPr/>
              </a:pPr>
              <a:t>9/9/18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D40244-8CFC-C247-A038-294A7264306D}" type="slidenum">
              <a:rPr lang="en-US" altLang="en-US"/>
              <a:pPr>
                <a:defRPr/>
              </a:pPr>
              <a:t>‹#›</a:t>
            </a:fld>
            <a:endParaRPr lang="en-US" altLang="en-US"/>
          </a:p>
        </p:txBody>
      </p:sp>
    </p:spTree>
    <p:extLst>
      <p:ext uri="{BB962C8B-B14F-4D97-AF65-F5344CB8AC3E}">
        <p14:creationId xmlns:p14="http://schemas.microsoft.com/office/powerpoint/2010/main" val="1845319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E53C186-1554-FA44-9571-2BF1FD755CDD}" type="datetimeFigureOut">
              <a:rPr lang="en-US" altLang="en-US"/>
              <a:pPr>
                <a:defRPr/>
              </a:pPr>
              <a:t>9/9/18</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50D91B-825E-3A4D-953E-A286365BF8ED}" type="slidenum">
              <a:rPr lang="en-US" altLang="en-US"/>
              <a:pPr>
                <a:defRPr/>
              </a:pPr>
              <a:t>‹#›</a:t>
            </a:fld>
            <a:endParaRPr lang="en-US" altLang="en-US"/>
          </a:p>
        </p:txBody>
      </p:sp>
    </p:spTree>
    <p:extLst>
      <p:ext uri="{BB962C8B-B14F-4D97-AF65-F5344CB8AC3E}">
        <p14:creationId xmlns:p14="http://schemas.microsoft.com/office/powerpoint/2010/main" val="323418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4CAEDBE-729F-4541-8873-802939ABA119}" type="datetimeFigureOut">
              <a:rPr lang="en-US" altLang="en-US"/>
              <a:pPr>
                <a:defRPr/>
              </a:pPr>
              <a:t>9/9/18</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0471F92-638B-564B-8D7A-D775E26AABF9}" type="slidenum">
              <a:rPr lang="en-US" altLang="en-US"/>
              <a:pPr>
                <a:defRPr/>
              </a:pPr>
              <a:t>‹#›</a:t>
            </a:fld>
            <a:endParaRPr lang="en-US" altLang="en-US"/>
          </a:p>
        </p:txBody>
      </p:sp>
    </p:spTree>
    <p:extLst>
      <p:ext uri="{BB962C8B-B14F-4D97-AF65-F5344CB8AC3E}">
        <p14:creationId xmlns:p14="http://schemas.microsoft.com/office/powerpoint/2010/main" val="40938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021699E-5E70-D341-9FB5-083D4C78073C}" type="datetimeFigureOut">
              <a:rPr lang="en-US" altLang="en-US"/>
              <a:pPr>
                <a:defRPr/>
              </a:pPr>
              <a:t>9/9/18</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48FC2CF-D6AB-3347-83EA-2F6CEFE17DD5}" type="slidenum">
              <a:rPr lang="en-US" altLang="en-US"/>
              <a:pPr>
                <a:defRPr/>
              </a:pPr>
              <a:t>‹#›</a:t>
            </a:fld>
            <a:endParaRPr lang="en-US" altLang="en-US"/>
          </a:p>
        </p:txBody>
      </p:sp>
    </p:spTree>
    <p:extLst>
      <p:ext uri="{BB962C8B-B14F-4D97-AF65-F5344CB8AC3E}">
        <p14:creationId xmlns:p14="http://schemas.microsoft.com/office/powerpoint/2010/main" val="2119690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5AB0B44-A951-0C46-AAB1-ED04EE5BBBFA}" type="datetimeFigureOut">
              <a:rPr lang="en-US" altLang="en-US"/>
              <a:pPr>
                <a:defRPr/>
              </a:pPr>
              <a:t>9/9/18</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EEF8F8-6068-6B4D-AACE-D69472A23D0D}" type="slidenum">
              <a:rPr lang="en-US" altLang="en-US"/>
              <a:pPr>
                <a:defRPr/>
              </a:pPr>
              <a:t>‹#›</a:t>
            </a:fld>
            <a:endParaRPr lang="en-US" altLang="en-US"/>
          </a:p>
        </p:txBody>
      </p:sp>
    </p:spTree>
    <p:extLst>
      <p:ext uri="{BB962C8B-B14F-4D97-AF65-F5344CB8AC3E}">
        <p14:creationId xmlns:p14="http://schemas.microsoft.com/office/powerpoint/2010/main" val="103893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3039791-1271-CC4C-8EE4-BEE96312C1D9}" type="datetimeFigureOut">
              <a:rPr lang="en-US" altLang="en-US"/>
              <a:pPr>
                <a:defRPr/>
              </a:pPr>
              <a:t>9/9/18</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F19B71-CBB6-714D-B9CB-6F9D4A87E58B}" type="slidenum">
              <a:rPr lang="en-US" altLang="en-US"/>
              <a:pPr>
                <a:defRPr/>
              </a:pPr>
              <a:t>‹#›</a:t>
            </a:fld>
            <a:endParaRPr lang="en-US" altLang="en-US"/>
          </a:p>
        </p:txBody>
      </p:sp>
    </p:spTree>
    <p:extLst>
      <p:ext uri="{BB962C8B-B14F-4D97-AF65-F5344CB8AC3E}">
        <p14:creationId xmlns:p14="http://schemas.microsoft.com/office/powerpoint/2010/main" val="23976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0F6433F-9D6C-194F-B028-596C9BC662E9}" type="datetimeFigureOut">
              <a:rPr lang="en-US" altLang="en-US"/>
              <a:pPr>
                <a:defRPr/>
              </a:pPr>
              <a:t>9/9/18</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7BAA23-A792-1742-96F5-39269EA2E434}" type="slidenum">
              <a:rPr lang="en-US" altLang="en-US"/>
              <a:pPr>
                <a:defRPr/>
              </a:pPr>
              <a:t>‹#›</a:t>
            </a:fld>
            <a:endParaRPr lang="en-US" altLang="en-US"/>
          </a:p>
        </p:txBody>
      </p:sp>
    </p:spTree>
    <p:extLst>
      <p:ext uri="{BB962C8B-B14F-4D97-AF65-F5344CB8AC3E}">
        <p14:creationId xmlns:p14="http://schemas.microsoft.com/office/powerpoint/2010/main" val="1107336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2A6011-3A86-3F40-9908-A162060BB899}" type="datetimeFigureOut">
              <a:rPr lang="en-US" altLang="en-US"/>
              <a:pPr>
                <a:defRPr/>
              </a:pPr>
              <a:t>9/9/18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5D18D0-1F25-8C49-8180-D164D542E0F1}" type="slidenum">
              <a:rPr lang="en-US" altLang="en-US"/>
              <a:pPr>
                <a:defRPr/>
              </a:pPr>
              <a:t>‹#›</a:t>
            </a:fld>
            <a:endParaRPr lang="en-US" altLang="en-US"/>
          </a:p>
        </p:txBody>
      </p:sp>
    </p:spTree>
    <p:extLst>
      <p:ext uri="{BB962C8B-B14F-4D97-AF65-F5344CB8AC3E}">
        <p14:creationId xmlns:p14="http://schemas.microsoft.com/office/powerpoint/2010/main" val="914262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AB76A3-7B78-564A-8EAE-B8F7D0EBFA86}" type="datetimeFigureOut">
              <a:rPr lang="en-US" altLang="en-US"/>
              <a:pPr>
                <a:defRPr/>
              </a:pPr>
              <a:t>9/9/18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AC75DA-C997-3343-982A-2F184C9E3210}" type="slidenum">
              <a:rPr lang="en-US" altLang="en-US"/>
              <a:pPr>
                <a:defRPr/>
              </a:pPr>
              <a:t>‹#›</a:t>
            </a:fld>
            <a:endParaRPr lang="en-US" altLang="en-US"/>
          </a:p>
        </p:txBody>
      </p:sp>
    </p:spTree>
    <p:extLst>
      <p:ext uri="{BB962C8B-B14F-4D97-AF65-F5344CB8AC3E}">
        <p14:creationId xmlns:p14="http://schemas.microsoft.com/office/powerpoint/2010/main" val="7600406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MS PGothic" charset="-128"/>
              </a:defRPr>
            </a:lvl1pPr>
          </a:lstStyle>
          <a:p>
            <a:pPr>
              <a:defRPr/>
            </a:pPr>
            <a:fld id="{AC661C01-8E88-C542-AF51-7171EAB8E777}" type="datetimeFigureOut">
              <a:rPr lang="en-US" altLang="en-US"/>
              <a:pPr>
                <a:defRPr/>
              </a:pPr>
              <a:t>9/9/18</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ea typeface="MS PGothic" charset="-128"/>
              </a:defRPr>
            </a:lvl1pPr>
          </a:lstStyle>
          <a:p>
            <a:pPr>
              <a:defRPr/>
            </a:pPr>
            <a:fld id="{0864D596-74C6-0C4A-88FB-8AE2D6E6A50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openxmlformats.org/officeDocument/2006/relationships/hyperlink" Target="http://irmmw-thz.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4"/>
          <p:cNvSpPr txBox="1">
            <a:spLocks noChangeArrowheads="1"/>
          </p:cNvSpPr>
          <p:nvPr/>
        </p:nvSpPr>
        <p:spPr bwMode="auto">
          <a:xfrm>
            <a:off x="31750" y="2190922"/>
            <a:ext cx="9107488"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IRMMW-THz Society </a:t>
            </a:r>
          </a:p>
          <a:p>
            <a:pPr algn="ctr" eaLnBrk="1" hangingPunct="1">
              <a:spcBef>
                <a:spcPct val="0"/>
              </a:spcBef>
              <a:buFontTx/>
              <a:buNone/>
            </a:pPr>
            <a:r>
              <a:rPr lang="en-US" altLang="en-US" b="1" dirty="0">
                <a:solidFill>
                  <a:srgbClr val="FF0000"/>
                </a:solidFill>
              </a:rPr>
              <a:t>Secretary/Treasurer’s Report &amp; Updates</a:t>
            </a:r>
          </a:p>
          <a:p>
            <a:pPr algn="ctr" eaLnBrk="1" hangingPunct="1">
              <a:spcBef>
                <a:spcPct val="0"/>
              </a:spcBef>
              <a:buFontTx/>
              <a:buNone/>
            </a:pPr>
            <a:endParaRPr lang="en-US" altLang="en-US" sz="800" b="1" dirty="0"/>
          </a:p>
          <a:p>
            <a:pPr algn="ctr" eaLnBrk="1" hangingPunct="1">
              <a:spcBef>
                <a:spcPct val="0"/>
              </a:spcBef>
              <a:buFontTx/>
              <a:buNone/>
            </a:pPr>
            <a:r>
              <a:rPr lang="en-US" altLang="en-US" sz="2400" b="1" dirty="0" smtClean="0">
                <a:solidFill>
                  <a:srgbClr val="0432FF"/>
                </a:solidFill>
              </a:rPr>
              <a:t>Society Finances</a:t>
            </a:r>
            <a:r>
              <a:rPr lang="en-US" altLang="en-US" sz="2400" b="1" dirty="0">
                <a:solidFill>
                  <a:srgbClr val="0432FF"/>
                </a:solidFill>
              </a:rPr>
              <a:t>, KJB </a:t>
            </a:r>
            <a:r>
              <a:rPr lang="en-US" altLang="en-US" sz="2400" b="1" dirty="0" smtClean="0">
                <a:solidFill>
                  <a:srgbClr val="0432FF"/>
                </a:solidFill>
              </a:rPr>
              <a:t>Status &amp; Finances, </a:t>
            </a:r>
            <a:endParaRPr lang="en-US" altLang="en-US" sz="2400" b="1" dirty="0">
              <a:solidFill>
                <a:srgbClr val="0432FF"/>
              </a:solidFill>
            </a:endParaRPr>
          </a:p>
          <a:p>
            <a:pPr algn="ctr" eaLnBrk="1" hangingPunct="1">
              <a:spcBef>
                <a:spcPct val="0"/>
              </a:spcBef>
              <a:buFontTx/>
              <a:buNone/>
            </a:pPr>
            <a:r>
              <a:rPr lang="en-US" altLang="en-US" sz="2400" b="1" dirty="0">
                <a:solidFill>
                  <a:srgbClr val="0432FF"/>
                </a:solidFill>
              </a:rPr>
              <a:t> </a:t>
            </a:r>
            <a:r>
              <a:rPr lang="en-US" altLang="en-US" sz="2400" b="1" smtClean="0">
                <a:solidFill>
                  <a:srgbClr val="0432FF"/>
                </a:solidFill>
              </a:rPr>
              <a:t>Report on </a:t>
            </a:r>
            <a:r>
              <a:rPr lang="en-US" altLang="en-US" sz="2400" b="1" dirty="0" smtClean="0">
                <a:solidFill>
                  <a:srgbClr val="0432FF"/>
                </a:solidFill>
              </a:rPr>
              <a:t>Financial underwriting of ISSTT 2018,</a:t>
            </a:r>
            <a:endParaRPr lang="en-US" altLang="en-US" sz="2400" b="1" dirty="0">
              <a:solidFill>
                <a:srgbClr val="0432FF"/>
              </a:solidFill>
            </a:endParaRPr>
          </a:p>
          <a:p>
            <a:pPr algn="ctr" eaLnBrk="1" hangingPunct="1">
              <a:spcBef>
                <a:spcPct val="0"/>
              </a:spcBef>
              <a:buFontTx/>
              <a:buNone/>
            </a:pPr>
            <a:r>
              <a:rPr lang="en-US" altLang="en-US" sz="2400" b="1" dirty="0" smtClean="0">
                <a:solidFill>
                  <a:srgbClr val="0432FF"/>
                </a:solidFill>
              </a:rPr>
              <a:t>Web/Conference Changes for 2020 and beyond, </a:t>
            </a:r>
            <a:endParaRPr lang="en-US" altLang="en-US" sz="2400" b="1" dirty="0">
              <a:solidFill>
                <a:srgbClr val="0432FF"/>
              </a:solidFill>
            </a:endParaRPr>
          </a:p>
          <a:p>
            <a:pPr algn="ctr" eaLnBrk="1" hangingPunct="1">
              <a:spcBef>
                <a:spcPct val="0"/>
              </a:spcBef>
              <a:buFontTx/>
              <a:buNone/>
            </a:pPr>
            <a:r>
              <a:rPr lang="en-US" altLang="en-US" sz="2400" b="1" dirty="0" smtClean="0">
                <a:solidFill>
                  <a:srgbClr val="0432FF"/>
                </a:solidFill>
              </a:rPr>
              <a:t>IRMMW-THz 2021 &amp; MOTION for future financial sponsorship</a:t>
            </a:r>
            <a:r>
              <a:rPr lang="en-US" altLang="en-US" sz="2400" dirty="0" smtClean="0">
                <a:solidFill>
                  <a:srgbClr val="0432FF"/>
                </a:solidFill>
              </a:rPr>
              <a:t> </a:t>
            </a:r>
          </a:p>
          <a:p>
            <a:pPr algn="ctr" eaLnBrk="1" hangingPunct="1">
              <a:spcBef>
                <a:spcPct val="0"/>
              </a:spcBef>
              <a:buFontTx/>
              <a:buNone/>
            </a:pPr>
            <a:r>
              <a:rPr lang="en-US" altLang="en-US" sz="3600" dirty="0" smtClean="0"/>
              <a:t>Sept</a:t>
            </a:r>
            <a:r>
              <a:rPr lang="en-US" altLang="en-US" sz="3600" dirty="0"/>
              <a:t>. 9-14, 2017 </a:t>
            </a:r>
          </a:p>
          <a:p>
            <a:pPr algn="ctr" eaLnBrk="1" hangingPunct="1">
              <a:spcBef>
                <a:spcPct val="0"/>
              </a:spcBef>
              <a:buFontTx/>
              <a:buNone/>
            </a:pPr>
            <a:r>
              <a:rPr lang="en-US" altLang="en-US" sz="3600" dirty="0"/>
              <a:t>NAGOYA, JAPAN</a:t>
            </a:r>
          </a:p>
          <a:p>
            <a:pPr algn="ctr" eaLnBrk="1" hangingPunct="1">
              <a:spcBef>
                <a:spcPct val="0"/>
              </a:spcBef>
              <a:buFontTx/>
              <a:buNone/>
            </a:pPr>
            <a:r>
              <a:rPr lang="en-US" altLang="en-US" sz="2800" i="1" dirty="0"/>
              <a:t>Peter H. Siegel, General Secretary</a:t>
            </a:r>
            <a:endParaRPr lang="en-US" altLang="en-US" sz="800" i="1" dirty="0"/>
          </a:p>
        </p:txBody>
      </p:sp>
      <p:sp>
        <p:nvSpPr>
          <p:cNvPr id="2051" name="Rectangle 16"/>
          <p:cNvSpPr>
            <a:spLocks noChangeArrowheads="1"/>
          </p:cNvSpPr>
          <p:nvPr/>
        </p:nvSpPr>
        <p:spPr bwMode="auto">
          <a:xfrm>
            <a:off x="1530350" y="4572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endParaRPr lang="en-US" altLang="ja-JP" sz="1200">
              <a:latin typeface="Times New Roman" charset="0"/>
            </a:endParaRPr>
          </a:p>
          <a:p>
            <a:pPr>
              <a:spcBef>
                <a:spcPct val="0"/>
              </a:spcBef>
              <a:buFontTx/>
              <a:buNone/>
            </a:pPr>
            <a:r>
              <a:rPr lang="en-US" altLang="ja-JP" sz="1200">
                <a:latin typeface="Times New Roman" charset="0"/>
              </a:rPr>
              <a:t/>
            </a:r>
            <a:br>
              <a:rPr lang="en-US" altLang="ja-JP" sz="1200">
                <a:latin typeface="Times New Roman" charset="0"/>
              </a:rPr>
            </a:br>
            <a:endParaRPr lang="en-US" altLang="ja-JP" sz="600"/>
          </a:p>
          <a:p>
            <a:pPr>
              <a:spcBef>
                <a:spcPct val="0"/>
              </a:spcBef>
              <a:buFontTx/>
              <a:buNone/>
            </a:pPr>
            <a:endParaRPr lang="en-US" altLang="ja-JP" sz="2400"/>
          </a:p>
        </p:txBody>
      </p:sp>
      <p:grpSp>
        <p:nvGrpSpPr>
          <p:cNvPr id="2052" name="Group 3"/>
          <p:cNvGrpSpPr>
            <a:grpSpLocks/>
          </p:cNvGrpSpPr>
          <p:nvPr/>
        </p:nvGrpSpPr>
        <p:grpSpPr bwMode="auto">
          <a:xfrm>
            <a:off x="31750" y="14288"/>
            <a:ext cx="9107488" cy="1954212"/>
            <a:chOff x="31750" y="14040"/>
            <a:chExt cx="9107488" cy="1954460"/>
          </a:xfrm>
        </p:grpSpPr>
        <p:pic>
          <p:nvPicPr>
            <p:cNvPr id="2053"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TextBox 2"/>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4"/>
          <p:cNvSpPr txBox="1">
            <a:spLocks noChangeArrowheads="1"/>
          </p:cNvSpPr>
          <p:nvPr/>
        </p:nvSpPr>
        <p:spPr bwMode="auto">
          <a:xfrm>
            <a:off x="458788" y="2522538"/>
            <a:ext cx="8253412" cy="35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IRMMW-THz Society Finances 1.</a:t>
            </a:r>
          </a:p>
          <a:p>
            <a:pPr algn="ctr" eaLnBrk="1" hangingPunct="1">
              <a:spcBef>
                <a:spcPct val="0"/>
              </a:spcBef>
              <a:buFontTx/>
              <a:buNone/>
            </a:pPr>
            <a:endParaRPr lang="en-US" altLang="en-US" sz="1000" b="1" dirty="0">
              <a:solidFill>
                <a:srgbClr val="FF6600"/>
              </a:solidFill>
            </a:endParaRPr>
          </a:p>
          <a:p>
            <a:pPr algn="ctr" eaLnBrk="1" hangingPunct="1">
              <a:spcBef>
                <a:spcPct val="0"/>
              </a:spcBef>
              <a:buFontTx/>
              <a:buNone/>
            </a:pPr>
            <a:r>
              <a:rPr lang="en-US" altLang="en-US" b="1" dirty="0">
                <a:solidFill>
                  <a:srgbClr val="0432FF"/>
                </a:solidFill>
              </a:rPr>
              <a:t>Total Assets as of 9/30/2017 (Start of FY’18)</a:t>
            </a:r>
          </a:p>
          <a:p>
            <a:pPr eaLnBrk="1" hangingPunct="1">
              <a:spcBef>
                <a:spcPct val="0"/>
              </a:spcBef>
              <a:buFontTx/>
              <a:buNone/>
            </a:pPr>
            <a:endParaRPr lang="en-US" altLang="en-US" sz="1600" b="1" u="sng" dirty="0"/>
          </a:p>
          <a:p>
            <a:pPr eaLnBrk="1" hangingPunct="1">
              <a:spcBef>
                <a:spcPct val="0"/>
              </a:spcBef>
              <a:buFontTx/>
              <a:buNone/>
            </a:pPr>
            <a:r>
              <a:rPr lang="en-US" altLang="en-US" sz="2800" dirty="0"/>
              <a:t>Vanguard VBIAX (9/30/17):					$484,046.16</a:t>
            </a:r>
          </a:p>
          <a:p>
            <a:pPr eaLnBrk="1" hangingPunct="1">
              <a:spcBef>
                <a:spcPct val="0"/>
              </a:spcBef>
              <a:buFontTx/>
              <a:buNone/>
            </a:pPr>
            <a:r>
              <a:rPr lang="en-US" altLang="en-US" sz="2800" u="sng" dirty="0"/>
              <a:t>Checking Account (9/30/17):				$  13,685.49</a:t>
            </a:r>
            <a:endParaRPr lang="en-US" altLang="en-US" sz="1600" b="1" dirty="0">
              <a:solidFill>
                <a:srgbClr val="000090"/>
              </a:solidFill>
            </a:endParaRPr>
          </a:p>
          <a:p>
            <a:pPr eaLnBrk="1" hangingPunct="1">
              <a:spcBef>
                <a:spcPct val="0"/>
              </a:spcBef>
              <a:buFontTx/>
              <a:buNone/>
            </a:pPr>
            <a:r>
              <a:rPr lang="en-US" altLang="en-US" sz="2800" b="1" dirty="0"/>
              <a:t>TOTAL ASSETS (9/30/17):					$497,731.65*</a:t>
            </a:r>
          </a:p>
          <a:p>
            <a:pPr eaLnBrk="1" hangingPunct="1">
              <a:spcBef>
                <a:spcPct val="0"/>
              </a:spcBef>
              <a:buFontTx/>
              <a:buNone/>
            </a:pPr>
            <a:endParaRPr lang="en-US" altLang="en-US" sz="2800" b="1" dirty="0"/>
          </a:p>
          <a:p>
            <a:pPr eaLnBrk="1" hangingPunct="1">
              <a:spcBef>
                <a:spcPct val="0"/>
              </a:spcBef>
              <a:buFontTx/>
              <a:buNone/>
            </a:pPr>
            <a:r>
              <a:rPr lang="en-US" altLang="en-US" sz="1800" b="1" dirty="0"/>
              <a:t>* Includes 2017 hosting fee of $20,850 received on 9/25/2017</a:t>
            </a:r>
          </a:p>
        </p:txBody>
      </p:sp>
      <p:grpSp>
        <p:nvGrpSpPr>
          <p:cNvPr id="3075" name="Group 7"/>
          <p:cNvGrpSpPr>
            <a:grpSpLocks/>
          </p:cNvGrpSpPr>
          <p:nvPr/>
        </p:nvGrpSpPr>
        <p:grpSpPr bwMode="auto">
          <a:xfrm>
            <a:off x="31750" y="14288"/>
            <a:ext cx="9107488" cy="1954212"/>
            <a:chOff x="31750" y="14040"/>
            <a:chExt cx="9107488" cy="1954460"/>
          </a:xfrm>
        </p:grpSpPr>
        <p:pic>
          <p:nvPicPr>
            <p:cNvPr id="3076"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9"/>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5"/>
          <p:cNvSpPr txBox="1">
            <a:spLocks noChangeArrowheads="1"/>
          </p:cNvSpPr>
          <p:nvPr/>
        </p:nvSpPr>
        <p:spPr bwMode="auto">
          <a:xfrm>
            <a:off x="370681" y="2450414"/>
            <a:ext cx="8429625" cy="3600986"/>
          </a:xfrm>
          <a:prstGeom prst="rect">
            <a:avLst/>
          </a:prstGeom>
          <a:solidFill>
            <a:schemeClr val="bg1"/>
          </a:solid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defRPr/>
            </a:pPr>
            <a:r>
              <a:rPr lang="en-US" altLang="en-US" sz="3600" b="1" dirty="0" smtClean="0">
                <a:solidFill>
                  <a:srgbClr val="FF0000"/>
                </a:solidFill>
              </a:rPr>
              <a:t>IRMMW-THz Society Finances 2.</a:t>
            </a:r>
          </a:p>
          <a:p>
            <a:pPr eaLnBrk="1" hangingPunct="1">
              <a:spcBef>
                <a:spcPct val="0"/>
              </a:spcBef>
              <a:buFontTx/>
              <a:buNone/>
              <a:defRPr/>
            </a:pPr>
            <a:endParaRPr lang="en-US" altLang="en-US" sz="1000" b="1" dirty="0" smtClean="0">
              <a:solidFill>
                <a:srgbClr val="FF0000"/>
              </a:solidFill>
            </a:endParaRPr>
          </a:p>
          <a:p>
            <a:pPr algn="ctr" eaLnBrk="1" hangingPunct="1">
              <a:spcBef>
                <a:spcPct val="0"/>
              </a:spcBef>
              <a:buFontTx/>
              <a:buNone/>
              <a:defRPr/>
            </a:pPr>
            <a:r>
              <a:rPr lang="en-US" altLang="en-US" b="1" dirty="0" smtClean="0">
                <a:solidFill>
                  <a:srgbClr val="0432FF"/>
                </a:solidFill>
              </a:rPr>
              <a:t>Earnings in FY’</a:t>
            </a:r>
            <a:r>
              <a:rPr lang="en-US" altLang="ja-JP" b="1" dirty="0" smtClean="0">
                <a:solidFill>
                  <a:srgbClr val="0432FF"/>
                </a:solidFill>
              </a:rPr>
              <a:t>18 (9/30/17-present):</a:t>
            </a:r>
          </a:p>
          <a:p>
            <a:pPr eaLnBrk="1" hangingPunct="1">
              <a:spcBef>
                <a:spcPct val="0"/>
              </a:spcBef>
              <a:buFontTx/>
              <a:buNone/>
              <a:defRPr/>
            </a:pPr>
            <a:endParaRPr lang="en-US" altLang="en-US" sz="1000" u="sng" dirty="0" smtClean="0"/>
          </a:p>
          <a:p>
            <a:pPr eaLnBrk="1" hangingPunct="1">
              <a:spcBef>
                <a:spcPct val="0"/>
              </a:spcBef>
              <a:buFontTx/>
              <a:buNone/>
              <a:defRPr/>
            </a:pPr>
            <a:r>
              <a:rPr lang="en-US" altLang="en-US" sz="2800" dirty="0" smtClean="0"/>
              <a:t>Hosting Fee for 2017 Conf. in Mexico:		   </a:t>
            </a:r>
            <a:r>
              <a:rPr lang="en-US" altLang="en-US" sz="2800" dirty="0" smtClean="0"/>
              <a:t>  $</a:t>
            </a:r>
            <a:r>
              <a:rPr lang="en-US" altLang="en-US" sz="2800" dirty="0" smtClean="0"/>
              <a:t>20,850</a:t>
            </a:r>
          </a:p>
          <a:p>
            <a:pPr eaLnBrk="1" hangingPunct="1">
              <a:spcBef>
                <a:spcPct val="0"/>
              </a:spcBef>
              <a:buFontTx/>
              <a:buNone/>
              <a:defRPr/>
            </a:pPr>
            <a:r>
              <a:rPr lang="en-US" altLang="en-US" sz="2800" u="sng" dirty="0" smtClean="0"/>
              <a:t>Vanguard </a:t>
            </a:r>
            <a:r>
              <a:rPr lang="en-US" altLang="en-US" sz="2800" u="sng" dirty="0" err="1" smtClean="0"/>
              <a:t>Div’</a:t>
            </a:r>
            <a:r>
              <a:rPr lang="en-US" altLang="ja-JP" sz="2800" u="sng" dirty="0" err="1" smtClean="0"/>
              <a:t>s</a:t>
            </a:r>
            <a:r>
              <a:rPr lang="en-US" altLang="ja-JP" sz="2800" u="sng" dirty="0" smtClean="0"/>
              <a:t> </a:t>
            </a:r>
            <a:r>
              <a:rPr lang="en-US" altLang="ja-JP" sz="2400" u="sng" dirty="0" smtClean="0"/>
              <a:t>(</a:t>
            </a:r>
            <a:r>
              <a:rPr lang="en-US" altLang="ja-JP" sz="2800" u="sng" dirty="0" smtClean="0"/>
              <a:t>paid quarterly, 3 total):	</a:t>
            </a:r>
            <a:r>
              <a:rPr lang="en-US" altLang="ja-JP" sz="2400" u="sng" dirty="0" smtClean="0"/>
              <a:t>    </a:t>
            </a:r>
            <a:r>
              <a:rPr lang="en-US" altLang="ja-JP" sz="2400" u="sng" dirty="0" smtClean="0"/>
              <a:t>  </a:t>
            </a:r>
            <a:r>
              <a:rPr lang="en-US" altLang="ja-JP" sz="2800" u="sng" dirty="0" smtClean="0"/>
              <a:t>$  </a:t>
            </a:r>
            <a:r>
              <a:rPr lang="en-US" altLang="ja-JP" sz="2800" u="sng" dirty="0" smtClean="0"/>
              <a:t>7,909</a:t>
            </a:r>
          </a:p>
          <a:p>
            <a:pPr eaLnBrk="1" hangingPunct="1">
              <a:spcBef>
                <a:spcPct val="0"/>
              </a:spcBef>
              <a:buFontTx/>
              <a:buNone/>
              <a:defRPr/>
            </a:pPr>
            <a:r>
              <a:rPr lang="en-US" altLang="en-US" sz="2800" b="1" dirty="0" smtClean="0"/>
              <a:t>Total Earnings to date in FY</a:t>
            </a:r>
            <a:r>
              <a:rPr lang="ja-JP" altLang="en-US" sz="2800" b="1" dirty="0" smtClean="0"/>
              <a:t>’</a:t>
            </a:r>
            <a:r>
              <a:rPr lang="en-US" altLang="ja-JP" sz="2800" b="1" dirty="0" smtClean="0"/>
              <a:t>18:			   </a:t>
            </a:r>
            <a:r>
              <a:rPr lang="en-US" altLang="ja-JP" sz="2800" b="1" dirty="0" smtClean="0"/>
              <a:t>  $</a:t>
            </a:r>
            <a:r>
              <a:rPr lang="en-US" altLang="ja-JP" sz="2800" b="1" dirty="0" smtClean="0"/>
              <a:t>28,759</a:t>
            </a:r>
          </a:p>
          <a:p>
            <a:pPr eaLnBrk="1" hangingPunct="1">
              <a:spcBef>
                <a:spcPct val="0"/>
              </a:spcBef>
              <a:buFontTx/>
              <a:buNone/>
              <a:defRPr/>
            </a:pPr>
            <a:r>
              <a:rPr lang="en-US" altLang="ja-JP" sz="2800" b="1" u="sng" dirty="0" smtClean="0"/>
              <a:t>Capital Gains on endowment (as of 9/1):</a:t>
            </a:r>
            <a:r>
              <a:rPr lang="en-US" altLang="ja-JP" sz="2800" b="1" u="sng" dirty="0"/>
              <a:t> </a:t>
            </a:r>
            <a:r>
              <a:rPr lang="en-US" altLang="ja-JP" sz="2800" b="1" u="sng" dirty="0" smtClean="0"/>
              <a:t>  </a:t>
            </a:r>
            <a:r>
              <a:rPr lang="en-US" altLang="ja-JP" sz="2800" b="1" u="sng" dirty="0" smtClean="0"/>
              <a:t>  $</a:t>
            </a:r>
            <a:r>
              <a:rPr lang="en-US" altLang="ja-JP" sz="2800" b="1" u="sng" dirty="0" smtClean="0"/>
              <a:t>12,350</a:t>
            </a:r>
            <a:endParaRPr lang="en-US" altLang="ja-JP" sz="1000" b="1" dirty="0" smtClean="0"/>
          </a:p>
          <a:p>
            <a:pPr eaLnBrk="1" hangingPunct="1">
              <a:spcBef>
                <a:spcPct val="0"/>
              </a:spcBef>
              <a:buFontTx/>
              <a:buNone/>
              <a:defRPr/>
            </a:pPr>
            <a:r>
              <a:rPr lang="en-US" altLang="ja-JP" sz="2800" b="1" dirty="0" smtClean="0"/>
              <a:t>TOTAL Earnings plus Capital Gains in FY’18: </a:t>
            </a:r>
            <a:r>
              <a:rPr lang="en-US" altLang="ja-JP" sz="2800" b="1" dirty="0" smtClean="0">
                <a:ln>
                  <a:solidFill>
                    <a:srgbClr val="00A500"/>
                  </a:solidFill>
                </a:ln>
              </a:rPr>
              <a:t>$41,110</a:t>
            </a:r>
          </a:p>
        </p:txBody>
      </p:sp>
      <p:grpSp>
        <p:nvGrpSpPr>
          <p:cNvPr id="4099" name="Group 8"/>
          <p:cNvGrpSpPr>
            <a:grpSpLocks/>
          </p:cNvGrpSpPr>
          <p:nvPr/>
        </p:nvGrpSpPr>
        <p:grpSpPr bwMode="auto">
          <a:xfrm>
            <a:off x="31750" y="14288"/>
            <a:ext cx="9107488" cy="1954212"/>
            <a:chOff x="31750" y="14040"/>
            <a:chExt cx="9107488" cy="1954460"/>
          </a:xfrm>
        </p:grpSpPr>
        <p:pic>
          <p:nvPicPr>
            <p:cNvPr id="4100"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10"/>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5"/>
          <p:cNvSpPr txBox="1">
            <a:spLocks noChangeArrowheads="1"/>
          </p:cNvSpPr>
          <p:nvPr/>
        </p:nvSpPr>
        <p:spPr bwMode="auto">
          <a:xfrm>
            <a:off x="31750" y="1757363"/>
            <a:ext cx="8751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a:solidFill>
                  <a:srgbClr val="FF0000"/>
                </a:solidFill>
              </a:rPr>
              <a:t>	IRMMW-THz Society Finances 3.</a:t>
            </a:r>
          </a:p>
        </p:txBody>
      </p:sp>
      <p:grpSp>
        <p:nvGrpSpPr>
          <p:cNvPr id="5123" name="Group 8"/>
          <p:cNvGrpSpPr>
            <a:grpSpLocks/>
          </p:cNvGrpSpPr>
          <p:nvPr/>
        </p:nvGrpSpPr>
        <p:grpSpPr bwMode="auto">
          <a:xfrm>
            <a:off x="31750" y="14288"/>
            <a:ext cx="9107488" cy="1830387"/>
            <a:chOff x="31750" y="14040"/>
            <a:chExt cx="9107488" cy="1954460"/>
          </a:xfrm>
        </p:grpSpPr>
        <p:pic>
          <p:nvPicPr>
            <p:cNvPr id="5125"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Box 10"/>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graphicFrame>
        <p:nvGraphicFramePr>
          <p:cNvPr id="3" name="Table 2"/>
          <p:cNvGraphicFramePr>
            <a:graphicFrameLocks noGrp="1"/>
          </p:cNvGraphicFramePr>
          <p:nvPr>
            <p:extLst>
              <p:ext uri="{D42A27DB-BD31-4B8C-83A1-F6EECF244321}">
                <p14:modId xmlns:p14="http://schemas.microsoft.com/office/powerpoint/2010/main" val="1756390139"/>
              </p:ext>
            </p:extLst>
          </p:nvPr>
        </p:nvGraphicFramePr>
        <p:xfrm>
          <a:off x="1023938" y="2310220"/>
          <a:ext cx="7759700" cy="4391025"/>
        </p:xfrm>
        <a:graphic>
          <a:graphicData uri="http://schemas.openxmlformats.org/drawingml/2006/table">
            <a:tbl>
              <a:tblPr/>
              <a:tblGrid>
                <a:gridCol w="6312492"/>
                <a:gridCol w="1447208"/>
              </a:tblGrid>
              <a:tr h="504825">
                <a:tc>
                  <a:txBody>
                    <a:bodyPr/>
                    <a:lstStyle/>
                    <a:p>
                      <a:pPr algn="l" fontAlgn="b"/>
                      <a:r>
                        <a:rPr lang="en-US" sz="2600" b="1" i="0" u="none" strike="noStrike">
                          <a:solidFill>
                            <a:srgbClr val="0000FF"/>
                          </a:solidFill>
                          <a:effectLst/>
                          <a:latin typeface="Calibri" charset="0"/>
                        </a:rPr>
                        <a:t>Expenses in FY'2018 Sept. 30, 2017-present)</a:t>
                      </a:r>
                    </a:p>
                  </a:txBody>
                  <a:tcPr marL="12700" marR="12700" marT="12700" marB="0" anchor="b">
                    <a:lnL>
                      <a:noFill/>
                    </a:lnL>
                    <a:lnR>
                      <a:noFill/>
                    </a:lnR>
                    <a:lnT>
                      <a:noFill/>
                    </a:lnT>
                    <a:lnB>
                      <a:noFill/>
                    </a:lnB>
                  </a:tcPr>
                </a:tc>
                <a:tc>
                  <a:txBody>
                    <a:bodyPr/>
                    <a:lstStyle/>
                    <a:p>
                      <a:pPr algn="r" fontAlgn="b"/>
                      <a:r>
                        <a:rPr lang="en-US" sz="2600" b="1" i="0" u="none" strike="noStrike">
                          <a:solidFill>
                            <a:srgbClr val="0000FF"/>
                          </a:solidFill>
                          <a:effectLst/>
                          <a:latin typeface="Calibri" charset="0"/>
                        </a:rPr>
                        <a:t> US$ </a:t>
                      </a:r>
                    </a:p>
                  </a:txBody>
                  <a:tcPr marL="12700" marR="12700" marT="12700" marB="0" anchor="b">
                    <a:lnL>
                      <a:noFill/>
                    </a:lnL>
                    <a:lnR>
                      <a:noFill/>
                    </a:lnR>
                    <a:lnT>
                      <a:noFill/>
                    </a:lnT>
                    <a:lnB>
                      <a:noFill/>
                    </a:lnB>
                  </a:tcPr>
                </a:tc>
              </a:tr>
              <a:tr h="431800">
                <a:tc>
                  <a:txBody>
                    <a:bodyPr/>
                    <a:lstStyle/>
                    <a:p>
                      <a:pPr algn="l" fontAlgn="b"/>
                      <a:r>
                        <a:rPr lang="en-US" sz="2600" b="0" i="0" u="none" strike="noStrike">
                          <a:solidFill>
                            <a:srgbClr val="000000"/>
                          </a:solidFill>
                          <a:effectLst/>
                          <a:latin typeface="Calibri" charset="0"/>
                        </a:rPr>
                        <a:t>Web fees (hosting, DNS, email, etc.):</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$1,728 </a:t>
                      </a:r>
                    </a:p>
                  </a:txBody>
                  <a:tcPr marL="12700" marR="12700" marT="12700" marB="0" anchor="b">
                    <a:lnL>
                      <a:noFill/>
                    </a:lnL>
                    <a:lnR>
                      <a:noFill/>
                    </a:lnR>
                    <a:lnT>
                      <a:noFill/>
                    </a:lnT>
                    <a:lnB>
                      <a:noFill/>
                    </a:lnB>
                  </a:tcPr>
                </a:tc>
              </a:tr>
              <a:tr h="431800">
                <a:tc>
                  <a:txBody>
                    <a:bodyPr/>
                    <a:lstStyle/>
                    <a:p>
                      <a:pPr algn="l" fontAlgn="b"/>
                      <a:r>
                        <a:rPr lang="en-US" sz="2600" b="0" i="0" u="none" strike="noStrike">
                          <a:solidFill>
                            <a:srgbClr val="000000"/>
                          </a:solidFill>
                          <a:effectLst/>
                          <a:latin typeface="Calibri" charset="0"/>
                        </a:rPr>
                        <a:t>Society Website (Ashday &amp; Handmade):</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$3,965 </a:t>
                      </a:r>
                    </a:p>
                  </a:txBody>
                  <a:tcPr marL="12700" marR="12700" marT="12700" marB="0" anchor="b">
                    <a:lnL>
                      <a:noFill/>
                    </a:lnL>
                    <a:lnR>
                      <a:noFill/>
                    </a:lnR>
                    <a:lnT>
                      <a:noFill/>
                    </a:lnT>
                    <a:lnB>
                      <a:noFill/>
                    </a:lnB>
                  </a:tcPr>
                </a:tc>
              </a:tr>
              <a:tr h="431800">
                <a:tc>
                  <a:txBody>
                    <a:bodyPr/>
                    <a:lstStyle/>
                    <a:p>
                      <a:pPr algn="l" fontAlgn="b"/>
                      <a:r>
                        <a:rPr lang="en-US" sz="2600" b="0" i="0" u="none" strike="noStrike">
                          <a:solidFill>
                            <a:srgbClr val="000000"/>
                          </a:solidFill>
                          <a:effectLst/>
                          <a:latin typeface="Calibri" charset="0"/>
                        </a:rPr>
                        <a:t>Student Paper Prize for 2018:</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$2,000 </a:t>
                      </a:r>
                    </a:p>
                  </a:txBody>
                  <a:tcPr marL="12700" marR="12700" marT="12700" marB="0" anchor="b">
                    <a:lnL>
                      <a:noFill/>
                    </a:lnL>
                    <a:lnR>
                      <a:noFill/>
                    </a:lnR>
                    <a:lnT>
                      <a:noFill/>
                    </a:lnT>
                    <a:lnB>
                      <a:noFill/>
                    </a:lnB>
                  </a:tcPr>
                </a:tc>
              </a:tr>
              <a:tr h="431800">
                <a:tc>
                  <a:txBody>
                    <a:bodyPr/>
                    <a:lstStyle/>
                    <a:p>
                      <a:pPr algn="l" fontAlgn="b"/>
                      <a:r>
                        <a:rPr lang="en-US" sz="2600" b="0" i="0" u="none" strike="noStrike">
                          <a:solidFill>
                            <a:srgbClr val="000000"/>
                          </a:solidFill>
                          <a:effectLst/>
                          <a:latin typeface="Calibri" charset="0"/>
                        </a:rPr>
                        <a:t>Young Scientist Award for 2018:</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$2,000 </a:t>
                      </a:r>
                    </a:p>
                  </a:txBody>
                  <a:tcPr marL="12700" marR="12700" marT="12700" marB="0" anchor="b">
                    <a:lnL>
                      <a:noFill/>
                    </a:lnL>
                    <a:lnR>
                      <a:noFill/>
                    </a:lnR>
                    <a:lnT>
                      <a:noFill/>
                    </a:lnT>
                    <a:lnB>
                      <a:noFill/>
                    </a:lnB>
                  </a:tcPr>
                </a:tc>
              </a:tr>
              <a:tr h="431800">
                <a:tc>
                  <a:txBody>
                    <a:bodyPr/>
                    <a:lstStyle/>
                    <a:p>
                      <a:pPr algn="l" fontAlgn="b"/>
                      <a:r>
                        <a:rPr lang="en-US" sz="2600" b="0" i="0" u="none" strike="noStrike" dirty="0">
                          <a:solidFill>
                            <a:srgbClr val="000000"/>
                          </a:solidFill>
                          <a:effectLst/>
                          <a:latin typeface="Calibri" charset="0"/>
                        </a:rPr>
                        <a:t>Legal Services (S. </a:t>
                      </a:r>
                      <a:r>
                        <a:rPr lang="en-US" sz="2600" b="0" i="0" u="none" strike="noStrike" dirty="0" err="1">
                          <a:solidFill>
                            <a:srgbClr val="000000"/>
                          </a:solidFill>
                          <a:effectLst/>
                          <a:latin typeface="Calibri" charset="0"/>
                        </a:rPr>
                        <a:t>Sommers</a:t>
                      </a:r>
                      <a:r>
                        <a:rPr lang="en-US" sz="2600" b="0" i="0" u="none" strike="noStrike" dirty="0">
                          <a:solidFill>
                            <a:srgbClr val="000000"/>
                          </a:solidFill>
                          <a:effectLst/>
                          <a:latin typeface="Calibri" charset="0"/>
                        </a:rPr>
                        <a:t>, Esq.):</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$41 </a:t>
                      </a:r>
                    </a:p>
                  </a:txBody>
                  <a:tcPr marL="12700" marR="12700" marT="12700" marB="0" anchor="b">
                    <a:lnL>
                      <a:noFill/>
                    </a:lnL>
                    <a:lnR>
                      <a:noFill/>
                    </a:lnR>
                    <a:lnT>
                      <a:noFill/>
                    </a:lnT>
                    <a:lnB>
                      <a:noFill/>
                    </a:lnB>
                  </a:tcPr>
                </a:tc>
              </a:tr>
              <a:tr h="431800">
                <a:tc>
                  <a:txBody>
                    <a:bodyPr/>
                    <a:lstStyle/>
                    <a:p>
                      <a:pPr algn="l" fontAlgn="b"/>
                      <a:r>
                        <a:rPr lang="en-US" sz="2600" b="0" i="0" u="none" strike="noStrike">
                          <a:solidFill>
                            <a:srgbClr val="000000"/>
                          </a:solidFill>
                          <a:effectLst/>
                          <a:latin typeface="Calibri" charset="0"/>
                        </a:rPr>
                        <a:t>Tax Filing &amp; Accounting Fees:</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$3,335 </a:t>
                      </a:r>
                    </a:p>
                  </a:txBody>
                  <a:tcPr marL="12700" marR="12700" marT="12700" marB="0" anchor="b">
                    <a:lnL>
                      <a:noFill/>
                    </a:lnL>
                    <a:lnR>
                      <a:noFill/>
                    </a:lnR>
                    <a:lnT>
                      <a:noFill/>
                    </a:lnT>
                    <a:lnB>
                      <a:noFill/>
                    </a:lnB>
                  </a:tcPr>
                </a:tc>
              </a:tr>
              <a:tr h="431800">
                <a:tc>
                  <a:txBody>
                    <a:bodyPr/>
                    <a:lstStyle/>
                    <a:p>
                      <a:pPr algn="l" fontAlgn="b"/>
                      <a:r>
                        <a:rPr lang="en-US" sz="2600" b="0" i="0" u="none" strike="noStrike">
                          <a:solidFill>
                            <a:srgbClr val="000000"/>
                          </a:solidFill>
                          <a:effectLst/>
                          <a:latin typeface="Calibri" charset="0"/>
                        </a:rPr>
                        <a:t>Postage/wire fees/bank fees:</a:t>
                      </a:r>
                    </a:p>
                  </a:txBody>
                  <a:tcPr marL="12700" marR="12700" marT="12700" marB="0" anchor="b">
                    <a:lnL>
                      <a:noFill/>
                    </a:lnL>
                    <a:lnR>
                      <a:noFill/>
                    </a:lnR>
                    <a:lnT>
                      <a:noFill/>
                    </a:lnT>
                    <a:lnB>
                      <a:noFill/>
                    </a:lnB>
                  </a:tcPr>
                </a:tc>
                <a:tc>
                  <a:txBody>
                    <a:bodyPr/>
                    <a:lstStyle/>
                    <a:p>
                      <a:pPr algn="r" fontAlgn="b"/>
                      <a:r>
                        <a:rPr lang="en-US" sz="2600" b="0" i="0" u="none" strike="noStrike">
                          <a:solidFill>
                            <a:srgbClr val="FF0000"/>
                          </a:solidFill>
                          <a:effectLst/>
                          <a:latin typeface="Calibri" charset="0"/>
                        </a:rPr>
                        <a:t> $9 </a:t>
                      </a:r>
                    </a:p>
                  </a:txBody>
                  <a:tcPr marL="12700" marR="12700" marT="12700" marB="0" anchor="b">
                    <a:lnL>
                      <a:noFill/>
                    </a:lnL>
                    <a:lnR>
                      <a:noFill/>
                    </a:lnR>
                    <a:lnT>
                      <a:noFill/>
                    </a:lnT>
                    <a:lnB>
                      <a:noFill/>
                    </a:lnB>
                  </a:tcPr>
                </a:tc>
              </a:tr>
              <a:tr h="431800">
                <a:tc>
                  <a:txBody>
                    <a:bodyPr/>
                    <a:lstStyle/>
                    <a:p>
                      <a:pPr algn="l" fontAlgn="b"/>
                      <a:r>
                        <a:rPr lang="en-US" sz="2600" b="0" i="0" u="sng" strike="noStrike">
                          <a:solidFill>
                            <a:srgbClr val="000000"/>
                          </a:solidFill>
                          <a:effectLst/>
                          <a:latin typeface="Calibri" charset="0"/>
                        </a:rPr>
                        <a:t>Other (supplies for awards):</a:t>
                      </a:r>
                    </a:p>
                  </a:txBody>
                  <a:tcPr marL="12700" marR="12700" marT="12700" marB="0" anchor="b">
                    <a:lnL>
                      <a:noFill/>
                    </a:lnL>
                    <a:lnR>
                      <a:noFill/>
                    </a:lnR>
                    <a:lnT>
                      <a:noFill/>
                    </a:lnT>
                    <a:lnB>
                      <a:noFill/>
                    </a:lnB>
                  </a:tcPr>
                </a:tc>
                <a:tc>
                  <a:txBody>
                    <a:bodyPr/>
                    <a:lstStyle/>
                    <a:p>
                      <a:pPr algn="r" fontAlgn="b"/>
                      <a:r>
                        <a:rPr lang="en-US" sz="2600" b="0" i="0" u="sng" strike="noStrike">
                          <a:solidFill>
                            <a:srgbClr val="FF0000"/>
                          </a:solidFill>
                          <a:effectLst/>
                          <a:latin typeface="Calibri" charset="0"/>
                        </a:rPr>
                        <a:t> $347 </a:t>
                      </a:r>
                    </a:p>
                  </a:txBody>
                  <a:tcPr marL="12700" marR="12700" marT="12700" marB="0" anchor="b">
                    <a:lnL>
                      <a:noFill/>
                    </a:lnL>
                    <a:lnR>
                      <a:noFill/>
                    </a:lnR>
                    <a:lnT>
                      <a:noFill/>
                    </a:lnT>
                    <a:lnB>
                      <a:noFill/>
                    </a:lnB>
                  </a:tcPr>
                </a:tc>
              </a:tr>
              <a:tr h="431800">
                <a:tc>
                  <a:txBody>
                    <a:bodyPr/>
                    <a:lstStyle/>
                    <a:p>
                      <a:pPr algn="l" fontAlgn="b"/>
                      <a:r>
                        <a:rPr lang="en-US" sz="2600" b="1" i="0" u="none" strike="noStrike">
                          <a:solidFill>
                            <a:srgbClr val="000000"/>
                          </a:solidFill>
                          <a:effectLst/>
                          <a:latin typeface="Calibri" charset="0"/>
                        </a:rPr>
                        <a:t>Total Expenses in FY’18 (to date):</a:t>
                      </a:r>
                    </a:p>
                  </a:txBody>
                  <a:tcPr marL="12700" marR="12700" marT="12700" marB="0" anchor="b">
                    <a:lnL>
                      <a:noFill/>
                    </a:lnL>
                    <a:lnR>
                      <a:noFill/>
                    </a:lnR>
                    <a:lnT>
                      <a:noFill/>
                    </a:lnT>
                    <a:lnB>
                      <a:noFill/>
                    </a:lnB>
                  </a:tcPr>
                </a:tc>
                <a:tc>
                  <a:txBody>
                    <a:bodyPr/>
                    <a:lstStyle/>
                    <a:p>
                      <a:pPr algn="r" fontAlgn="b"/>
                      <a:r>
                        <a:rPr lang="en-US" sz="2600" b="1" i="0" u="none" strike="noStrike" dirty="0">
                          <a:solidFill>
                            <a:srgbClr val="FF0000"/>
                          </a:solidFill>
                          <a:effectLst/>
                          <a:latin typeface="Calibri" charset="0"/>
                        </a:rPr>
                        <a:t> $13,425 </a:t>
                      </a:r>
                    </a:p>
                  </a:txBody>
                  <a:tcPr marL="12700" marR="12700" marT="1270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2138" y="5380038"/>
            <a:ext cx="7985125" cy="830997"/>
          </a:xfrm>
          <a:prstGeom prst="rect">
            <a:avLst/>
          </a:prstGeom>
          <a:noFill/>
          <a:ln w="12700">
            <a:solidFill>
              <a:schemeClr val="tx2">
                <a:lumMod val="75000"/>
              </a:schemeClr>
            </a:solidFill>
          </a:ln>
        </p:spPr>
        <p:txBody>
          <a:bodyPr>
            <a:spAutoFit/>
          </a:bodyPr>
          <a:lstStyle/>
          <a:p>
            <a:pPr eaLnBrk="1" hangingPunct="1">
              <a:defRPr/>
            </a:pPr>
            <a:r>
              <a:rPr lang="en-US" altLang="en-US" sz="2400" dirty="0">
                <a:solidFill>
                  <a:srgbClr val="0432FF"/>
                </a:solidFill>
              </a:rPr>
              <a:t>Percentage Asset earnings (dividends plus cap gains): </a:t>
            </a:r>
            <a:r>
              <a:rPr lang="en-US" altLang="en-US" sz="2400" dirty="0" smtClean="0">
                <a:solidFill>
                  <a:srgbClr val="0432FF"/>
                </a:solidFill>
              </a:rPr>
              <a:t>$20,260 </a:t>
            </a:r>
            <a:r>
              <a:rPr lang="en-US" altLang="en-US" sz="2400" dirty="0">
                <a:solidFill>
                  <a:srgbClr val="0432FF"/>
                </a:solidFill>
              </a:rPr>
              <a:t>or </a:t>
            </a:r>
            <a:r>
              <a:rPr lang="en-US" altLang="en-US" sz="2400" dirty="0" smtClean="0">
                <a:solidFill>
                  <a:srgbClr val="0432FF"/>
                </a:solidFill>
              </a:rPr>
              <a:t>4.2% </a:t>
            </a:r>
            <a:r>
              <a:rPr lang="en-US" altLang="en-US" sz="2400" dirty="0">
                <a:solidFill>
                  <a:srgbClr val="0432FF"/>
                </a:solidFill>
              </a:rPr>
              <a:t>for FY’18 with one more dividend due on 9/30/18</a:t>
            </a:r>
          </a:p>
        </p:txBody>
      </p:sp>
      <p:sp>
        <p:nvSpPr>
          <p:cNvPr id="6147" name="TextBox 5"/>
          <p:cNvSpPr txBox="1">
            <a:spLocks noChangeArrowheads="1"/>
          </p:cNvSpPr>
          <p:nvPr/>
        </p:nvSpPr>
        <p:spPr bwMode="auto">
          <a:xfrm>
            <a:off x="338138" y="1868488"/>
            <a:ext cx="8499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a:solidFill>
                  <a:srgbClr val="FF0000"/>
                </a:solidFill>
              </a:rPr>
              <a:t>IRMMW-THz Society Finances 4.</a:t>
            </a:r>
          </a:p>
        </p:txBody>
      </p:sp>
      <p:grpSp>
        <p:nvGrpSpPr>
          <p:cNvPr id="6148" name="Group 9"/>
          <p:cNvGrpSpPr>
            <a:grpSpLocks/>
          </p:cNvGrpSpPr>
          <p:nvPr/>
        </p:nvGrpSpPr>
        <p:grpSpPr bwMode="auto">
          <a:xfrm>
            <a:off x="31750" y="14288"/>
            <a:ext cx="9107488" cy="1846262"/>
            <a:chOff x="31750" y="14040"/>
            <a:chExt cx="9107488" cy="1954460"/>
          </a:xfrm>
        </p:grpSpPr>
        <p:pic>
          <p:nvPicPr>
            <p:cNvPr id="6150"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Box 11"/>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graphicFrame>
        <p:nvGraphicFramePr>
          <p:cNvPr id="4" name="Table 3"/>
          <p:cNvGraphicFramePr>
            <a:graphicFrameLocks noGrp="1"/>
          </p:cNvGraphicFramePr>
          <p:nvPr>
            <p:extLst>
              <p:ext uri="{D42A27DB-BD31-4B8C-83A1-F6EECF244321}">
                <p14:modId xmlns:p14="http://schemas.microsoft.com/office/powerpoint/2010/main" val="848772805"/>
              </p:ext>
            </p:extLst>
          </p:nvPr>
        </p:nvGraphicFramePr>
        <p:xfrm>
          <a:off x="622300" y="2522538"/>
          <a:ext cx="7924800" cy="2362200"/>
        </p:xfrm>
        <a:graphic>
          <a:graphicData uri="http://schemas.openxmlformats.org/drawingml/2006/table">
            <a:tbl>
              <a:tblPr/>
              <a:tblGrid>
                <a:gridCol w="1905000"/>
                <a:gridCol w="1943100"/>
                <a:gridCol w="1933575"/>
                <a:gridCol w="2143125"/>
              </a:tblGrid>
              <a:tr h="469900">
                <a:tc gridSpan="4">
                  <a:txBody>
                    <a:bodyPr/>
                    <a:lstStyle/>
                    <a:p>
                      <a:pPr algn="l" rtl="0" fontAlgn="ctr"/>
                      <a:r>
                        <a:rPr lang="en-US" sz="2800" b="1" i="0" u="none" strike="noStrike">
                          <a:solidFill>
                            <a:srgbClr val="0432FF"/>
                          </a:solidFill>
                          <a:effectLst/>
                          <a:latin typeface="Calibri" charset="0"/>
                        </a:rPr>
                        <a:t>Yearly Asset Change: 9/30/2017 to 9/1/2018</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69900">
                <a:tc>
                  <a:txBody>
                    <a:bodyPr/>
                    <a:lstStyle/>
                    <a:p>
                      <a:pPr algn="l" fontAlgn="b"/>
                      <a:r>
                        <a:rPr lang="sk-SK" sz="2800" b="0" i="0" u="none" strike="noStrike">
                          <a:solidFill>
                            <a:srgbClr val="000000"/>
                          </a:solidFill>
                          <a:effectLst/>
                          <a:latin typeface="Calibri" charset="0"/>
                        </a:rPr>
                        <a:t> </a:t>
                      </a:r>
                    </a:p>
                  </a:txBody>
                  <a:tcPr marL="12700" marR="12700" marT="1270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800" b="1" i="0" u="none" strike="noStrike" dirty="0" smtClean="0">
                          <a:solidFill>
                            <a:srgbClr val="000000"/>
                          </a:solidFill>
                          <a:effectLst/>
                          <a:latin typeface="+mn-lt"/>
                        </a:rPr>
                        <a:t>9/30/17</a:t>
                      </a:r>
                      <a:endParaRPr lang="mr-IN" sz="2800" b="1" i="0" u="none" strike="noStrike" dirty="0">
                        <a:solidFill>
                          <a:srgbClr val="000000"/>
                        </a:solidFill>
                        <a:effectLst/>
                        <a:latin typeface="+mn-lt"/>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800" b="1" i="0" u="none" strike="noStrike" dirty="0" smtClean="0">
                          <a:solidFill>
                            <a:srgbClr val="000000"/>
                          </a:solidFill>
                          <a:effectLst/>
                          <a:latin typeface="+mn-lt"/>
                        </a:rPr>
                        <a:t>9/1/18</a:t>
                      </a:r>
                      <a:endParaRPr lang="mr-IN" sz="2800" b="1" i="0" u="none" strike="noStrike" dirty="0">
                        <a:solidFill>
                          <a:srgbClr val="000000"/>
                        </a:solidFill>
                        <a:effectLst/>
                        <a:latin typeface="+mn-lt"/>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800" b="1" i="0" u="none" strike="noStrike">
                          <a:solidFill>
                            <a:srgbClr val="00B050"/>
                          </a:solidFill>
                          <a:effectLst/>
                          <a:latin typeface="Calibri" charset="0"/>
                        </a:rPr>
                        <a:t>Inc.</a:t>
                      </a:r>
                      <a:r>
                        <a:rPr lang="en-US" sz="2800" b="1" i="0" u="none" strike="noStrike">
                          <a:solidFill>
                            <a:srgbClr val="000000"/>
                          </a:solidFill>
                          <a:effectLst/>
                          <a:latin typeface="Calibri" charset="0"/>
                        </a:rPr>
                        <a:t> or </a:t>
                      </a:r>
                      <a:r>
                        <a:rPr lang="en-US" sz="2800" b="1" i="0" u="none" strike="noStrike">
                          <a:solidFill>
                            <a:srgbClr val="FF0000"/>
                          </a:solidFill>
                          <a:effectLst/>
                          <a:latin typeface="Calibri" charset="0"/>
                        </a:rPr>
                        <a:t>Decr.</a:t>
                      </a:r>
                      <a:r>
                        <a:rPr lang="en-US" sz="2800" b="1" i="0" u="none" strike="noStrike">
                          <a:solidFill>
                            <a:srgbClr val="000000"/>
                          </a:solidFill>
                          <a:effectLst/>
                          <a:latin typeface="Calibri" charset="0"/>
                        </a:rPr>
                        <a:t> </a:t>
                      </a:r>
                    </a:p>
                  </a:txBody>
                  <a:tcPr marL="12700" marR="12700" marT="1270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469900">
                <a:tc>
                  <a:txBody>
                    <a:bodyPr/>
                    <a:lstStyle/>
                    <a:p>
                      <a:pPr algn="l" fontAlgn="b"/>
                      <a:r>
                        <a:rPr lang="en-US" sz="2800" b="1" i="0" u="none" strike="noStrike">
                          <a:solidFill>
                            <a:srgbClr val="000000"/>
                          </a:solidFill>
                          <a:effectLst/>
                          <a:latin typeface="Calibri" charset="0"/>
                        </a:rPr>
                        <a:t>Checking:</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800" b="0" i="0" u="none" strike="noStrike">
                          <a:solidFill>
                            <a:srgbClr val="000000"/>
                          </a:solidFill>
                          <a:effectLst/>
                          <a:latin typeface="Calibri" charset="0"/>
                        </a:rPr>
                        <a:t>$13,685 </a:t>
                      </a:r>
                    </a:p>
                  </a:txBody>
                  <a:tcPr marL="12700" marR="12700" marT="12700" marB="0" anchor="b">
                    <a:lnL>
                      <a:noFill/>
                    </a:lnL>
                    <a:lnR>
                      <a:noFill/>
                    </a:lnR>
                    <a:lnT>
                      <a:noFill/>
                    </a:lnT>
                    <a:lnB>
                      <a:noFill/>
                    </a:lnB>
                  </a:tcPr>
                </a:tc>
                <a:tc>
                  <a:txBody>
                    <a:bodyPr/>
                    <a:lstStyle/>
                    <a:p>
                      <a:pPr algn="r" fontAlgn="b"/>
                      <a:r>
                        <a:rPr lang="en-US" sz="2800" b="0" i="0" u="none" strike="noStrike" dirty="0">
                          <a:solidFill>
                            <a:srgbClr val="000000"/>
                          </a:solidFill>
                          <a:effectLst/>
                          <a:latin typeface="Calibri" charset="0"/>
                        </a:rPr>
                        <a:t>$5,172 </a:t>
                      </a:r>
                    </a:p>
                  </a:txBody>
                  <a:tcPr marL="12700" marR="12700" marT="12700" marB="0" anchor="b">
                    <a:lnL>
                      <a:noFill/>
                    </a:lnL>
                    <a:lnR>
                      <a:noFill/>
                    </a:lnR>
                    <a:lnT>
                      <a:noFill/>
                    </a:lnT>
                    <a:lnB>
                      <a:noFill/>
                    </a:lnB>
                  </a:tcPr>
                </a:tc>
                <a:tc>
                  <a:txBody>
                    <a:bodyPr/>
                    <a:lstStyle/>
                    <a:p>
                      <a:pPr algn="r" fontAlgn="b"/>
                      <a:r>
                        <a:rPr lang="en-US" sz="2800" b="0" i="0" u="none" strike="noStrike" dirty="0">
                          <a:solidFill>
                            <a:srgbClr val="FF0000"/>
                          </a:solidFill>
                          <a:effectLst/>
                          <a:latin typeface="Calibri" charset="0"/>
                        </a:rPr>
                        <a:t>($8,514)</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r>
              <a:tr h="469900">
                <a:tc>
                  <a:txBody>
                    <a:bodyPr/>
                    <a:lstStyle/>
                    <a:p>
                      <a:pPr algn="l" fontAlgn="b"/>
                      <a:r>
                        <a:rPr lang="en-US" sz="2800" b="1" i="0" u="none" strike="noStrike">
                          <a:solidFill>
                            <a:srgbClr val="000000"/>
                          </a:solidFill>
                          <a:effectLst/>
                          <a:latin typeface="Calibri" charset="0"/>
                        </a:rPr>
                        <a:t>Vanguard:</a:t>
                      </a:r>
                    </a:p>
                  </a:txBody>
                  <a:tcPr marL="12700" marR="12700" marT="1270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effectLst/>
                          <a:latin typeface="Calibri" charset="0"/>
                        </a:rPr>
                        <a:t>$484,046 </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effectLst/>
                          <a:latin typeface="Calibri" charset="0"/>
                        </a:rPr>
                        <a:t>$522,247 </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dirty="0">
                          <a:solidFill>
                            <a:srgbClr val="00B050"/>
                          </a:solidFill>
                          <a:effectLst/>
                          <a:latin typeface="Calibri" charset="0"/>
                        </a:rPr>
                        <a:t>$38,200 </a:t>
                      </a:r>
                    </a:p>
                  </a:txBody>
                  <a:tcPr marL="12700" marR="12700" marT="1270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482600">
                <a:tc>
                  <a:txBody>
                    <a:bodyPr/>
                    <a:lstStyle/>
                    <a:p>
                      <a:pPr algn="l" fontAlgn="b"/>
                      <a:r>
                        <a:rPr lang="en-US" sz="2800" b="1" i="0" u="none" strike="noStrike">
                          <a:solidFill>
                            <a:srgbClr val="000000"/>
                          </a:solidFill>
                          <a:effectLst/>
                          <a:latin typeface="Calibri" charset="0"/>
                        </a:rPr>
                        <a:t>TOTAL</a:t>
                      </a:r>
                    </a:p>
                  </a:txBody>
                  <a:tcPr marL="12700" marR="12700" marT="1270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effectLst/>
                          <a:latin typeface="Calibri" charset="0"/>
                        </a:rPr>
                        <a:t>$497,732 </a:t>
                      </a:r>
                    </a:p>
                  </a:txBody>
                  <a:tcPr marL="12700" marR="12700" marT="1270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effectLst/>
                          <a:latin typeface="Calibri" charset="0"/>
                        </a:rPr>
                        <a:t>$527,418 </a:t>
                      </a:r>
                    </a:p>
                  </a:txBody>
                  <a:tcPr marL="12700" marR="12700" marT="1270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2800" b="1" i="0" u="none" strike="noStrike" dirty="0">
                          <a:solidFill>
                            <a:srgbClr val="00B050"/>
                          </a:solidFill>
                          <a:effectLst/>
                          <a:latin typeface="Calibri" charset="0"/>
                        </a:rPr>
                        <a:t>$29,687 </a:t>
                      </a:r>
                    </a:p>
                  </a:txBody>
                  <a:tcPr marL="12700" marR="12700" marT="1270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5"/>
          <p:cNvSpPr txBox="1">
            <a:spLocks noChangeArrowheads="1"/>
          </p:cNvSpPr>
          <p:nvPr/>
        </p:nvSpPr>
        <p:spPr bwMode="auto">
          <a:xfrm>
            <a:off x="338138" y="2097088"/>
            <a:ext cx="8499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IRMMW-THz Society Finances 5.</a:t>
            </a:r>
          </a:p>
        </p:txBody>
      </p:sp>
      <p:grpSp>
        <p:nvGrpSpPr>
          <p:cNvPr id="7171" name="Group 9"/>
          <p:cNvGrpSpPr>
            <a:grpSpLocks/>
          </p:cNvGrpSpPr>
          <p:nvPr/>
        </p:nvGrpSpPr>
        <p:grpSpPr bwMode="auto">
          <a:xfrm>
            <a:off x="31750" y="14288"/>
            <a:ext cx="9107488" cy="1846262"/>
            <a:chOff x="31750" y="14040"/>
            <a:chExt cx="9107488" cy="1954460"/>
          </a:xfrm>
        </p:grpSpPr>
        <p:pic>
          <p:nvPicPr>
            <p:cNvPr id="7198"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9" name="TextBox 11"/>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graphicFrame>
        <p:nvGraphicFramePr>
          <p:cNvPr id="3" name="Table 2"/>
          <p:cNvGraphicFramePr>
            <a:graphicFrameLocks noGrp="1"/>
          </p:cNvGraphicFramePr>
          <p:nvPr>
            <p:extLst>
              <p:ext uri="{D42A27DB-BD31-4B8C-83A1-F6EECF244321}">
                <p14:modId xmlns:p14="http://schemas.microsoft.com/office/powerpoint/2010/main" val="1380657463"/>
              </p:ext>
            </p:extLst>
          </p:nvPr>
        </p:nvGraphicFramePr>
        <p:xfrm>
          <a:off x="470693" y="2979738"/>
          <a:ext cx="8366920" cy="3075940"/>
        </p:xfrm>
        <a:graphic>
          <a:graphicData uri="http://schemas.openxmlformats.org/drawingml/2006/table">
            <a:tbl>
              <a:tblPr/>
              <a:tblGrid>
                <a:gridCol w="1856726"/>
                <a:gridCol w="5088516"/>
                <a:gridCol w="1421678"/>
              </a:tblGrid>
              <a:tr h="359471">
                <a:tc gridSpan="3">
                  <a:txBody>
                    <a:bodyPr/>
                    <a:lstStyle/>
                    <a:p>
                      <a:pPr algn="l" fontAlgn="b"/>
                      <a:r>
                        <a:rPr lang="en-US" sz="2800" b="1" i="0" u="none" strike="noStrike">
                          <a:solidFill>
                            <a:srgbClr val="0000FF"/>
                          </a:solidFill>
                          <a:effectLst/>
                          <a:latin typeface="Calibri" charset="0"/>
                        </a:rPr>
                        <a:t>Summary of Income and Expenses for FY'18</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7317">
                <a:tc>
                  <a:txBody>
                    <a:bodyPr/>
                    <a:lstStyle/>
                    <a:p>
                      <a:pPr algn="l" fontAlgn="b"/>
                      <a:r>
                        <a:rPr lang="en-US" sz="2800" b="0" i="0" u="none" strike="noStrike">
                          <a:solidFill>
                            <a:srgbClr val="000000"/>
                          </a:solidFill>
                          <a:effectLst/>
                          <a:latin typeface="Calibri" charset="0"/>
                        </a:rPr>
                        <a:t>Income:</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2800" b="0" i="0" u="none" strike="noStrike">
                          <a:solidFill>
                            <a:srgbClr val="000000"/>
                          </a:solidFill>
                          <a:effectLst/>
                          <a:latin typeface="Calibri" charset="0"/>
                        </a:rPr>
                        <a:t>2017 Hosting fee:</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2800" b="0" i="0" u="none" strike="noStrike">
                          <a:solidFill>
                            <a:srgbClr val="000000"/>
                          </a:solidFill>
                          <a:effectLst/>
                          <a:latin typeface="Calibri" charset="0"/>
                        </a:rPr>
                        <a:t>$20,850 </a:t>
                      </a: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77317">
                <a:tc>
                  <a:txBody>
                    <a:bodyPr/>
                    <a:lstStyle/>
                    <a:p>
                      <a:pPr algn="l" fontAlgn="b"/>
                      <a:r>
                        <a:rPr lang="sk-SK" sz="2800" b="0" i="0" u="none" strike="noStrike">
                          <a:solidFill>
                            <a:srgbClr val="000000"/>
                          </a:solidFill>
                          <a:effectLst/>
                          <a:latin typeface="Calibri" charset="0"/>
                        </a:rPr>
                        <a:t> </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2800" b="0" i="0" u="none" strike="noStrike" dirty="0">
                          <a:solidFill>
                            <a:srgbClr val="000000"/>
                          </a:solidFill>
                          <a:effectLst/>
                          <a:latin typeface="Calibri" charset="0"/>
                        </a:rPr>
                        <a:t>3 Vanguard </a:t>
                      </a:r>
                      <a:r>
                        <a:rPr lang="en-US" sz="2800" b="0" i="0" u="none" strike="noStrike" dirty="0" err="1" smtClean="0">
                          <a:solidFill>
                            <a:srgbClr val="000000"/>
                          </a:solidFill>
                          <a:effectLst/>
                          <a:latin typeface="Calibri" charset="0"/>
                        </a:rPr>
                        <a:t>Divs</a:t>
                      </a:r>
                      <a:r>
                        <a:rPr lang="en-US" sz="2800" b="0" i="0" u="none" strike="noStrike" dirty="0" smtClean="0">
                          <a:solidFill>
                            <a:srgbClr val="000000"/>
                          </a:solidFill>
                          <a:effectLst/>
                          <a:latin typeface="Calibri" charset="0"/>
                        </a:rPr>
                        <a:t> </a:t>
                      </a:r>
                      <a:r>
                        <a:rPr lang="en-US" sz="2800" b="0" i="0" u="none" strike="noStrike" dirty="0">
                          <a:solidFill>
                            <a:srgbClr val="000000"/>
                          </a:solidFill>
                          <a:effectLst/>
                          <a:latin typeface="Calibri" charset="0"/>
                        </a:rPr>
                        <a:t>(</a:t>
                      </a:r>
                      <a:r>
                        <a:rPr lang="en-US" sz="2800" b="0" i="0" u="none" strike="noStrike" dirty="0" smtClean="0">
                          <a:solidFill>
                            <a:srgbClr val="000000"/>
                          </a:solidFill>
                          <a:effectLst/>
                          <a:latin typeface="Calibri" charset="0"/>
                        </a:rPr>
                        <a:t>9/30/17-9/1/18):</a:t>
                      </a:r>
                      <a:endParaRPr lang="en-US" sz="28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r" fontAlgn="b"/>
                      <a:r>
                        <a:rPr lang="en-US" sz="2800" b="0" i="0" u="none" strike="noStrike">
                          <a:solidFill>
                            <a:srgbClr val="000000"/>
                          </a:solidFill>
                          <a:effectLst/>
                          <a:latin typeface="Calibri" charset="0"/>
                        </a:rPr>
                        <a:t>$7,909 </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r>
              <a:tr h="377317">
                <a:tc>
                  <a:txBody>
                    <a:bodyPr/>
                    <a:lstStyle/>
                    <a:p>
                      <a:pPr algn="l" fontAlgn="b"/>
                      <a:r>
                        <a:rPr lang="sk-SK" sz="2800" b="0" i="0" u="none" strike="noStrike">
                          <a:solidFill>
                            <a:srgbClr val="000000"/>
                          </a:solidFill>
                          <a:effectLst/>
                          <a:latin typeface="Calibri" charset="0"/>
                        </a:rPr>
                        <a:t> </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2800" b="0" i="0" u="none" strike="noStrike">
                          <a:solidFill>
                            <a:srgbClr val="000000"/>
                          </a:solidFill>
                          <a:effectLst/>
                          <a:latin typeface="Calibri" charset="0"/>
                        </a:rPr>
                        <a:t>Vanguard Cap. Gain (as of 9/1/18):</a:t>
                      </a:r>
                    </a:p>
                  </a:txBody>
                  <a:tcPr marL="12700" marR="12700" marT="12700" marB="0" anchor="b">
                    <a:lnL>
                      <a:noFill/>
                    </a:lnL>
                    <a:lnR>
                      <a:noFill/>
                    </a:lnR>
                    <a:lnT>
                      <a:noFill/>
                    </a:lnT>
                    <a:lnB>
                      <a:noFill/>
                    </a:lnB>
                  </a:tcPr>
                </a:tc>
                <a:tc>
                  <a:txBody>
                    <a:bodyPr/>
                    <a:lstStyle/>
                    <a:p>
                      <a:pPr algn="r" fontAlgn="b"/>
                      <a:r>
                        <a:rPr lang="en-US" sz="2800" b="0" i="0" u="none" strike="noStrike">
                          <a:solidFill>
                            <a:srgbClr val="000000"/>
                          </a:solidFill>
                          <a:effectLst/>
                          <a:latin typeface="Calibri" charset="0"/>
                        </a:rPr>
                        <a:t>$12,350 </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r>
              <a:tr h="377317">
                <a:tc>
                  <a:txBody>
                    <a:bodyPr/>
                    <a:lstStyle/>
                    <a:p>
                      <a:pPr algn="l" fontAlgn="b"/>
                      <a:r>
                        <a:rPr lang="sk-SK" sz="2800" b="0" i="0" u="none" strike="noStrike">
                          <a:solidFill>
                            <a:srgbClr val="000000"/>
                          </a:solidFill>
                          <a:effectLst/>
                          <a:latin typeface="Calibri" charset="0"/>
                        </a:rPr>
                        <a:t> </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2800" b="0" i="0" u="none" strike="noStrike">
                          <a:solidFill>
                            <a:srgbClr val="000000"/>
                          </a:solidFill>
                          <a:effectLst/>
                          <a:latin typeface="Calibri" charset="0"/>
                        </a:rPr>
                        <a:t>TOTAL INCOME PLUS GAINS:</a:t>
                      </a:r>
                    </a:p>
                  </a:txBody>
                  <a:tcPr marL="12700" marR="12700" marT="12700" marB="0" anchor="b">
                    <a:lnL>
                      <a:noFill/>
                    </a:lnL>
                    <a:lnR>
                      <a:noFill/>
                    </a:lnR>
                    <a:lnT>
                      <a:noFill/>
                    </a:lnT>
                    <a:lnB>
                      <a:noFill/>
                    </a:lnB>
                  </a:tcPr>
                </a:tc>
                <a:tc>
                  <a:txBody>
                    <a:bodyPr/>
                    <a:lstStyle/>
                    <a:p>
                      <a:pPr algn="r" fontAlgn="b"/>
                      <a:r>
                        <a:rPr lang="en-US" sz="2800" b="1" i="0" u="none" strike="noStrike">
                          <a:solidFill>
                            <a:srgbClr val="00B050"/>
                          </a:solidFill>
                          <a:effectLst/>
                          <a:latin typeface="Calibri" charset="0"/>
                        </a:rPr>
                        <a:t>$41,110 </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r>
              <a:tr h="387515">
                <a:tc>
                  <a:txBody>
                    <a:bodyPr/>
                    <a:lstStyle/>
                    <a:p>
                      <a:pPr algn="l" fontAlgn="b"/>
                      <a:r>
                        <a:rPr lang="en-US" sz="2800" b="0" i="0" u="none" strike="noStrike">
                          <a:solidFill>
                            <a:srgbClr val="000000"/>
                          </a:solidFill>
                          <a:effectLst/>
                          <a:latin typeface="Calibri" charset="0"/>
                        </a:rPr>
                        <a:t>Expenses:</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2800" b="0" i="0" u="none" strike="noStrike" dirty="0">
                          <a:solidFill>
                            <a:srgbClr val="000000"/>
                          </a:solidFill>
                          <a:effectLst/>
                          <a:latin typeface="Calibri" charset="0"/>
                        </a:rPr>
                        <a:t>Legal, </a:t>
                      </a:r>
                      <a:r>
                        <a:rPr lang="en-US" sz="2800" b="0" i="0" u="none" strike="noStrike" dirty="0" err="1" smtClean="0">
                          <a:solidFill>
                            <a:srgbClr val="000000"/>
                          </a:solidFill>
                          <a:effectLst/>
                          <a:latin typeface="Calibri" charset="0"/>
                        </a:rPr>
                        <a:t>Accting</a:t>
                      </a:r>
                      <a:r>
                        <a:rPr lang="en-US" sz="2800" b="0" i="0" u="none" strike="noStrike" dirty="0">
                          <a:solidFill>
                            <a:srgbClr val="000000"/>
                          </a:solidFill>
                          <a:effectLst/>
                          <a:latin typeface="Calibri" charset="0"/>
                        </a:rPr>
                        <a:t>, awards, web, </a:t>
                      </a:r>
                      <a:r>
                        <a:rPr lang="en-US" sz="2800" b="0" i="0" u="none" strike="noStrike" dirty="0" err="1">
                          <a:solidFill>
                            <a:srgbClr val="000000"/>
                          </a:solidFill>
                          <a:effectLst/>
                          <a:latin typeface="Calibri" charset="0"/>
                        </a:rPr>
                        <a:t>etc</a:t>
                      </a:r>
                      <a:r>
                        <a:rPr lang="en-US" sz="2800" b="0" i="0" u="none" strike="noStrike" dirty="0">
                          <a:solidFill>
                            <a:srgbClr val="000000"/>
                          </a:solidFill>
                          <a:effectLst/>
                          <a:latin typeface="Calibri" charset="0"/>
                        </a:rPr>
                        <a:t>:</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effectLst/>
                          <a:latin typeface="Calibri" charset="0"/>
                        </a:rPr>
                        <a:t>($13,425)</a:t>
                      </a:r>
                    </a:p>
                  </a:txBody>
                  <a:tcPr marL="12700" marR="12700" marT="1270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87515">
                <a:tc gridSpan="2">
                  <a:txBody>
                    <a:bodyPr/>
                    <a:lstStyle/>
                    <a:p>
                      <a:pPr algn="l" fontAlgn="b"/>
                      <a:r>
                        <a:rPr lang="en-US" sz="2800" b="1" i="0" u="none" strike="noStrike">
                          <a:solidFill>
                            <a:srgbClr val="00B050"/>
                          </a:solidFill>
                          <a:effectLst/>
                          <a:latin typeface="Calibri" charset="0"/>
                        </a:rPr>
                        <a:t>Total (Gains - Expenses) for FY2018:</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b"/>
                      <a:r>
                        <a:rPr lang="en-US" sz="2800" b="1" i="0" u="none" strike="noStrike" dirty="0">
                          <a:solidFill>
                            <a:srgbClr val="00B050"/>
                          </a:solidFill>
                          <a:effectLst/>
                          <a:latin typeface="Calibri" charset="0"/>
                        </a:rPr>
                        <a:t>$27,685 </a:t>
                      </a: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4"/>
          <p:cNvSpPr txBox="1">
            <a:spLocks noChangeArrowheads="1"/>
          </p:cNvSpPr>
          <p:nvPr/>
        </p:nvSpPr>
        <p:spPr bwMode="auto">
          <a:xfrm>
            <a:off x="82550" y="1874838"/>
            <a:ext cx="9005887"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222250" indent="-2222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defRPr/>
            </a:pPr>
            <a:r>
              <a:rPr lang="en-US" altLang="en-US" sz="3600" b="1" dirty="0" smtClean="0">
                <a:solidFill>
                  <a:srgbClr val="FF0000"/>
                </a:solidFill>
              </a:rPr>
              <a:t>IRMMW-THz Society Finances 6.</a:t>
            </a:r>
          </a:p>
          <a:p>
            <a:pPr algn="ctr" eaLnBrk="1" hangingPunct="1">
              <a:spcBef>
                <a:spcPct val="0"/>
              </a:spcBef>
              <a:buFontTx/>
              <a:buNone/>
              <a:defRPr/>
            </a:pPr>
            <a:endParaRPr lang="en-US" altLang="en-US" sz="200" dirty="0" smtClean="0">
              <a:solidFill>
                <a:srgbClr val="FF0000"/>
              </a:solidFill>
            </a:endParaRPr>
          </a:p>
          <a:p>
            <a:pPr marL="176213" indent="-176213" eaLnBrk="1" hangingPunct="1">
              <a:spcBef>
                <a:spcPct val="0"/>
              </a:spcBef>
              <a:spcAft>
                <a:spcPts val="800"/>
              </a:spcAft>
              <a:defRPr/>
            </a:pPr>
            <a:r>
              <a:rPr lang="en-US" altLang="en-US" sz="2200" dirty="0" smtClean="0"/>
              <a:t>The 2017 Conference was financially successful. Enrique contributed a hosting fee of $20,850 (417 registrants) to the Society. </a:t>
            </a:r>
          </a:p>
          <a:p>
            <a:pPr marL="176213" indent="-176213" eaLnBrk="1" hangingPunct="1">
              <a:spcBef>
                <a:spcPct val="0"/>
              </a:spcBef>
              <a:spcAft>
                <a:spcPts val="800"/>
              </a:spcAft>
              <a:defRPr/>
            </a:pPr>
            <a:r>
              <a:rPr lang="en-US" altLang="en-US" sz="2200" dirty="0" smtClean="0"/>
              <a:t>FY18 earnings topped $41K bringing the </a:t>
            </a:r>
            <a:r>
              <a:rPr lang="en-US" altLang="en-US" sz="2200" dirty="0" err="1" smtClean="0"/>
              <a:t>endowment+checking</a:t>
            </a:r>
            <a:r>
              <a:rPr lang="en-US" altLang="en-US" sz="2200" dirty="0" smtClean="0"/>
              <a:t> to $527,418. </a:t>
            </a:r>
          </a:p>
          <a:p>
            <a:pPr marL="176213" indent="-176213" eaLnBrk="1" hangingPunct="1">
              <a:spcBef>
                <a:spcPct val="0"/>
              </a:spcBef>
              <a:spcAft>
                <a:spcPts val="800"/>
              </a:spcAft>
              <a:defRPr/>
            </a:pPr>
            <a:r>
              <a:rPr lang="en-US" altLang="en-US" sz="2200" dirty="0" smtClean="0"/>
              <a:t>Dividend income in FY’2018 will be ≈ $10,000 (about 2%) but capital gain YTD is only 2.5% ($12,350) significantly less than last year. </a:t>
            </a:r>
          </a:p>
          <a:p>
            <a:pPr marL="176213" indent="-176213" eaLnBrk="1" hangingPunct="1">
              <a:spcBef>
                <a:spcPct val="0"/>
              </a:spcBef>
              <a:spcAft>
                <a:spcPts val="800"/>
              </a:spcAft>
              <a:defRPr/>
            </a:pPr>
            <a:r>
              <a:rPr lang="en-US" altLang="en-US" sz="2200" dirty="0" smtClean="0"/>
              <a:t>Expenses in FY’2018 were $13,425 including new YSA award ($2000) and major web site upgrades in prep for 2020 ($3965).</a:t>
            </a:r>
          </a:p>
          <a:p>
            <a:pPr marL="176213" indent="-176213" eaLnBrk="1" hangingPunct="1">
              <a:spcBef>
                <a:spcPct val="0"/>
              </a:spcBef>
              <a:spcAft>
                <a:spcPts val="800"/>
              </a:spcAft>
              <a:defRPr/>
            </a:pPr>
            <a:r>
              <a:rPr lang="en-US" altLang="en-US" sz="2200" b="1" u="sng" dirty="0" smtClean="0">
                <a:solidFill>
                  <a:srgbClr val="FF0000"/>
                </a:solidFill>
              </a:rPr>
              <a:t>Expenses in FY’2018 exceed dividend income but are &lt; </a:t>
            </a:r>
            <a:r>
              <a:rPr lang="en-US" altLang="en-US" sz="2200" b="1" u="sng" dirty="0" err="1" smtClean="0">
                <a:solidFill>
                  <a:srgbClr val="FF0000"/>
                </a:solidFill>
              </a:rPr>
              <a:t>divs+cap</a:t>
            </a:r>
            <a:r>
              <a:rPr lang="en-US" altLang="en-US" sz="2200" b="1" u="sng" dirty="0" smtClean="0">
                <a:solidFill>
                  <a:srgbClr val="FF0000"/>
                </a:solidFill>
              </a:rPr>
              <a:t> gains </a:t>
            </a:r>
          </a:p>
          <a:p>
            <a:pPr marL="176213" indent="-176213" eaLnBrk="1" hangingPunct="1">
              <a:spcBef>
                <a:spcPct val="0"/>
              </a:spcBef>
              <a:spcAft>
                <a:spcPts val="800"/>
              </a:spcAft>
              <a:defRPr/>
            </a:pPr>
            <a:r>
              <a:rPr lang="en-US" altLang="en-US" sz="2200" dirty="0" smtClean="0"/>
              <a:t>Costs in FY2019 expected at ≈$15,000 due to continuing development of website and increased accounting costs for 501c3.</a:t>
            </a:r>
          </a:p>
          <a:p>
            <a:pPr marL="176213" indent="-176213" eaLnBrk="1" hangingPunct="1">
              <a:spcBef>
                <a:spcPct val="0"/>
              </a:spcBef>
              <a:spcAft>
                <a:spcPts val="800"/>
              </a:spcAft>
              <a:defRPr/>
            </a:pPr>
            <a:r>
              <a:rPr lang="en-US" altLang="en-US" sz="2200" dirty="0" smtClean="0"/>
              <a:t>In FY 2020 </a:t>
            </a:r>
            <a:r>
              <a:rPr lang="en-US" altLang="en-US" sz="2200" dirty="0" err="1" smtClean="0"/>
              <a:t>Shocklogic</a:t>
            </a:r>
            <a:r>
              <a:rPr lang="en-US" altLang="en-US" sz="2200" dirty="0" smtClean="0"/>
              <a:t> contract will have to be renewed (≈$5000).</a:t>
            </a:r>
          </a:p>
        </p:txBody>
      </p:sp>
      <p:grpSp>
        <p:nvGrpSpPr>
          <p:cNvPr id="8195" name="Group 7"/>
          <p:cNvGrpSpPr>
            <a:grpSpLocks/>
          </p:cNvGrpSpPr>
          <p:nvPr/>
        </p:nvGrpSpPr>
        <p:grpSpPr bwMode="auto">
          <a:xfrm>
            <a:off x="31750" y="14288"/>
            <a:ext cx="9107488" cy="1860550"/>
            <a:chOff x="31750" y="14040"/>
            <a:chExt cx="9107488" cy="1954460"/>
          </a:xfrm>
        </p:grpSpPr>
        <p:pic>
          <p:nvPicPr>
            <p:cNvPr id="8196"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9"/>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4"/>
          <p:cNvSpPr txBox="1">
            <a:spLocks noChangeArrowheads="1"/>
          </p:cNvSpPr>
          <p:nvPr/>
        </p:nvSpPr>
        <p:spPr bwMode="auto">
          <a:xfrm>
            <a:off x="469557" y="1805303"/>
            <a:ext cx="8402594"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222250" indent="-2222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KJB Award Endowment </a:t>
            </a:r>
            <a:r>
              <a:rPr lang="en-US" altLang="en-US" sz="3600" b="1" dirty="0" smtClean="0">
                <a:solidFill>
                  <a:srgbClr val="FF0000"/>
                </a:solidFill>
              </a:rPr>
              <a:t>1.</a:t>
            </a:r>
            <a:endParaRPr lang="en-US" altLang="en-US" sz="3600" b="1" dirty="0">
              <a:solidFill>
                <a:srgbClr val="FF0000"/>
              </a:solidFill>
            </a:endParaRPr>
          </a:p>
          <a:p>
            <a:pPr algn="ctr" eaLnBrk="1" hangingPunct="1">
              <a:spcBef>
                <a:spcPct val="0"/>
              </a:spcBef>
              <a:buFont typeface="Arial" charset="0"/>
              <a:buNone/>
            </a:pPr>
            <a:r>
              <a:rPr lang="en-US" altLang="en-US" sz="2800" b="1" dirty="0" smtClean="0">
                <a:solidFill>
                  <a:srgbClr val="0432FF"/>
                </a:solidFill>
              </a:rPr>
              <a:t>Note: All KJB </a:t>
            </a:r>
            <a:r>
              <a:rPr lang="en-US" altLang="en-US" sz="2800" b="1" dirty="0">
                <a:solidFill>
                  <a:srgbClr val="0432FF"/>
                </a:solidFill>
              </a:rPr>
              <a:t>funds now held by: IRMMW-THz Society!</a:t>
            </a:r>
          </a:p>
          <a:p>
            <a:pPr lvl="1" eaLnBrk="1" hangingPunct="1">
              <a:spcBef>
                <a:spcPct val="0"/>
              </a:spcBef>
              <a:spcAft>
                <a:spcPts val="600"/>
              </a:spcAft>
              <a:buFont typeface="Arial" charset="0"/>
              <a:buChar char="•"/>
            </a:pPr>
            <a:endParaRPr lang="en-US" altLang="en-US" sz="800" dirty="0" smtClean="0">
              <a:latin typeface="+mn-lt"/>
            </a:endParaRPr>
          </a:p>
          <a:p>
            <a:pPr lvl="1" eaLnBrk="1" hangingPunct="1">
              <a:spcBef>
                <a:spcPct val="0"/>
              </a:spcBef>
              <a:spcAft>
                <a:spcPts val="600"/>
              </a:spcAft>
              <a:buFont typeface="Arial" charset="0"/>
              <a:buChar char="•"/>
            </a:pPr>
            <a:r>
              <a:rPr lang="en-US" altLang="en-US" sz="2200" dirty="0" smtClean="0">
                <a:latin typeface="+mn-lt"/>
              </a:rPr>
              <a:t>In Nov. 2017 we </a:t>
            </a:r>
            <a:r>
              <a:rPr lang="en-US" altLang="en-US" sz="2200" dirty="0">
                <a:latin typeface="+mn-lt"/>
              </a:rPr>
              <a:t>received </a:t>
            </a:r>
            <a:r>
              <a:rPr lang="en-US" altLang="en-US" sz="2200" dirty="0" smtClean="0">
                <a:latin typeface="+mn-lt"/>
              </a:rPr>
              <a:t>notice that the estate of Ken Button had left $20,000 to the KJB Prize fund </a:t>
            </a:r>
            <a:r>
              <a:rPr lang="mr-IN" altLang="en-US" sz="2200" dirty="0" smtClean="0">
                <a:latin typeface="+mn-lt"/>
              </a:rPr>
              <a:t>–</a:t>
            </a:r>
            <a:r>
              <a:rPr lang="en-US" altLang="en-US" sz="2200" dirty="0" smtClean="0">
                <a:latin typeface="+mn-lt"/>
              </a:rPr>
              <a:t> but the donation was to the </a:t>
            </a:r>
            <a:r>
              <a:rPr lang="en-US" altLang="en-US" sz="2200" dirty="0" smtClean="0">
                <a:latin typeface="+mn-lt"/>
              </a:rPr>
              <a:t>IOP </a:t>
            </a:r>
            <a:r>
              <a:rPr lang="en-US" altLang="en-US" sz="2200" dirty="0" smtClean="0">
                <a:latin typeface="+mn-lt"/>
              </a:rPr>
              <a:t>in UK! </a:t>
            </a:r>
          </a:p>
          <a:p>
            <a:pPr lvl="1" eaLnBrk="1" hangingPunct="1">
              <a:spcBef>
                <a:spcPct val="0"/>
              </a:spcBef>
              <a:spcAft>
                <a:spcPts val="600"/>
              </a:spcAft>
              <a:buFont typeface="Arial" charset="0"/>
              <a:buChar char="•"/>
            </a:pPr>
            <a:r>
              <a:rPr lang="en-US" altLang="en-US" sz="2200" dirty="0" smtClean="0">
                <a:latin typeface="+mn-lt"/>
              </a:rPr>
              <a:t>IOP </a:t>
            </a:r>
            <a:r>
              <a:rPr lang="en-US" altLang="en-US" sz="2200" dirty="0" smtClean="0">
                <a:latin typeface="+mn-lt"/>
              </a:rPr>
              <a:t>was willing to turn the money over to us but only via the Pasadena Community Foundation </a:t>
            </a:r>
            <a:r>
              <a:rPr lang="mr-IN" altLang="en-US" sz="2200" dirty="0" smtClean="0">
                <a:latin typeface="+mn-lt"/>
              </a:rPr>
              <a:t>–</a:t>
            </a:r>
            <a:r>
              <a:rPr lang="en-US" altLang="en-US" sz="2200" dirty="0" smtClean="0">
                <a:latin typeface="+mn-lt"/>
              </a:rPr>
              <a:t> our prior surrogate for the endowment. </a:t>
            </a:r>
          </a:p>
          <a:p>
            <a:pPr lvl="1" eaLnBrk="1" hangingPunct="1">
              <a:spcBef>
                <a:spcPct val="0"/>
              </a:spcBef>
              <a:spcAft>
                <a:spcPts val="600"/>
              </a:spcAft>
              <a:buFont typeface="Arial" charset="0"/>
              <a:buChar char="•"/>
            </a:pPr>
            <a:r>
              <a:rPr lang="en-US" altLang="en-US" sz="2200" dirty="0" smtClean="0">
                <a:latin typeface="+mn-lt"/>
              </a:rPr>
              <a:t>Peter negotiated with both </a:t>
            </a:r>
            <a:r>
              <a:rPr lang="en-US" altLang="en-US" sz="2200" dirty="0" smtClean="0">
                <a:latin typeface="+mn-lt"/>
              </a:rPr>
              <a:t>IOP </a:t>
            </a:r>
            <a:r>
              <a:rPr lang="en-US" altLang="en-US" sz="2200" dirty="0" smtClean="0">
                <a:latin typeface="+mn-lt"/>
              </a:rPr>
              <a:t>and PCF to have the funds transferred to PCF and then donated to the IRMMW-THz Society but with some fees. On 11/9/2017 we deposited $19,555 into the KJB Endowment being held in our Vanguard VWENX account!</a:t>
            </a:r>
          </a:p>
          <a:p>
            <a:pPr lvl="1" eaLnBrk="1" hangingPunct="1">
              <a:spcBef>
                <a:spcPct val="0"/>
              </a:spcBef>
              <a:spcAft>
                <a:spcPts val="600"/>
              </a:spcAft>
              <a:buFont typeface="Arial" charset="0"/>
              <a:buChar char="•"/>
            </a:pPr>
            <a:r>
              <a:rPr lang="en-US" altLang="en-US" sz="2200" dirty="0"/>
              <a:t>T</a:t>
            </a:r>
            <a:r>
              <a:rPr lang="en-US" altLang="en-US" sz="2200" dirty="0" smtClean="0"/>
              <a:t>he </a:t>
            </a:r>
            <a:r>
              <a:rPr lang="en-US" altLang="en-US" sz="2200" dirty="0"/>
              <a:t>full endowment </a:t>
            </a:r>
            <a:r>
              <a:rPr lang="en-US" altLang="en-US" sz="2200" dirty="0" smtClean="0"/>
              <a:t>now stands at: </a:t>
            </a:r>
            <a:r>
              <a:rPr lang="en-US" altLang="en-US" sz="2200" b="1" dirty="0" smtClean="0">
                <a:solidFill>
                  <a:srgbClr val="00A500"/>
                </a:solidFill>
              </a:rPr>
              <a:t>$229,335</a:t>
            </a:r>
            <a:endParaRPr lang="en-US" altLang="en-US" sz="2200" b="1" dirty="0">
              <a:solidFill>
                <a:srgbClr val="00A500"/>
              </a:solidFill>
            </a:endParaRPr>
          </a:p>
        </p:txBody>
      </p:sp>
      <p:grpSp>
        <p:nvGrpSpPr>
          <p:cNvPr id="10243" name="Group 6"/>
          <p:cNvGrpSpPr>
            <a:grpSpLocks/>
          </p:cNvGrpSpPr>
          <p:nvPr/>
        </p:nvGrpSpPr>
        <p:grpSpPr bwMode="auto">
          <a:xfrm>
            <a:off x="31750" y="14288"/>
            <a:ext cx="9107488" cy="1768475"/>
            <a:chOff x="31750" y="14040"/>
            <a:chExt cx="9107488" cy="1954460"/>
          </a:xfrm>
        </p:grpSpPr>
        <p:pic>
          <p:nvPicPr>
            <p:cNvPr id="10244"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4"/>
          <p:cNvSpPr txBox="1">
            <a:spLocks noChangeArrowheads="1"/>
          </p:cNvSpPr>
          <p:nvPr/>
        </p:nvSpPr>
        <p:spPr bwMode="auto">
          <a:xfrm>
            <a:off x="457200" y="2043113"/>
            <a:ext cx="826667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222250" indent="-2222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KJB Award Endowment </a:t>
            </a:r>
            <a:r>
              <a:rPr lang="en-US" altLang="en-US" sz="3600" b="1" dirty="0" smtClean="0">
                <a:solidFill>
                  <a:srgbClr val="FF0000"/>
                </a:solidFill>
              </a:rPr>
              <a:t>2.</a:t>
            </a:r>
          </a:p>
          <a:p>
            <a:pPr algn="ctr" eaLnBrk="1" hangingPunct="1">
              <a:spcBef>
                <a:spcPct val="0"/>
              </a:spcBef>
              <a:buFontTx/>
              <a:buNone/>
            </a:pPr>
            <a:endParaRPr lang="en-US" altLang="en-US" sz="3600" b="1" dirty="0">
              <a:solidFill>
                <a:srgbClr val="FF0000"/>
              </a:solidFill>
            </a:endParaRPr>
          </a:p>
          <a:p>
            <a:pPr lvl="1" eaLnBrk="1" hangingPunct="1">
              <a:spcBef>
                <a:spcPct val="0"/>
              </a:spcBef>
              <a:spcAft>
                <a:spcPts val="600"/>
              </a:spcAft>
              <a:buFont typeface="Arial" charset="0"/>
              <a:buChar char="•"/>
            </a:pPr>
            <a:r>
              <a:rPr lang="en-US" altLang="en-US" sz="2400" dirty="0" smtClean="0"/>
              <a:t>Investment Income </a:t>
            </a:r>
            <a:r>
              <a:rPr lang="en-US" altLang="en-US" sz="2400" dirty="0"/>
              <a:t>in </a:t>
            </a:r>
            <a:r>
              <a:rPr lang="en-US" altLang="en-US" sz="2400" dirty="0" smtClean="0"/>
              <a:t>FY’18: </a:t>
            </a:r>
            <a:r>
              <a:rPr lang="en-US" altLang="en-US" sz="2400" dirty="0"/>
              <a:t>3 </a:t>
            </a:r>
            <a:r>
              <a:rPr lang="en-US" altLang="en-US" sz="2400" dirty="0" err="1"/>
              <a:t>divs</a:t>
            </a:r>
            <a:r>
              <a:rPr lang="en-US" altLang="en-US" sz="2400" dirty="0"/>
              <a:t> plus </a:t>
            </a:r>
            <a:r>
              <a:rPr lang="en-US" altLang="en-US" sz="2400" dirty="0" smtClean="0"/>
              <a:t>cap gains (all reinvested): </a:t>
            </a:r>
            <a:r>
              <a:rPr lang="en-US" altLang="en-US" sz="2400" b="1" dirty="0" smtClean="0">
                <a:solidFill>
                  <a:srgbClr val="00B050"/>
                </a:solidFill>
              </a:rPr>
              <a:t>$17,091</a:t>
            </a:r>
          </a:p>
          <a:p>
            <a:pPr lvl="1" eaLnBrk="1" hangingPunct="1">
              <a:spcBef>
                <a:spcPct val="0"/>
              </a:spcBef>
              <a:spcAft>
                <a:spcPts val="600"/>
              </a:spcAft>
              <a:buFont typeface="Arial" charset="0"/>
              <a:buChar char="•"/>
            </a:pPr>
            <a:r>
              <a:rPr lang="en-US" altLang="en-US" sz="2400" dirty="0" smtClean="0"/>
              <a:t>Endowment Income (gifts) in FY’18: </a:t>
            </a:r>
            <a:r>
              <a:rPr lang="en-US" altLang="en-US" sz="2400" b="1" dirty="0" smtClean="0">
                <a:solidFill>
                  <a:srgbClr val="00A500"/>
                </a:solidFill>
              </a:rPr>
              <a:t>$19,555</a:t>
            </a:r>
            <a:endParaRPr lang="en-US" altLang="en-US" sz="2400" b="1" dirty="0">
              <a:solidFill>
                <a:srgbClr val="00A500"/>
              </a:solidFill>
            </a:endParaRPr>
          </a:p>
          <a:p>
            <a:pPr lvl="1" eaLnBrk="1" hangingPunct="1">
              <a:spcBef>
                <a:spcPct val="0"/>
              </a:spcBef>
              <a:spcAft>
                <a:spcPts val="600"/>
              </a:spcAft>
              <a:buFont typeface="Arial" charset="0"/>
              <a:buChar char="•"/>
            </a:pPr>
            <a:r>
              <a:rPr lang="en-US" altLang="en-US" sz="2400" dirty="0"/>
              <a:t>Expenses in </a:t>
            </a:r>
            <a:r>
              <a:rPr lang="en-US" altLang="en-US" sz="2400" dirty="0" smtClean="0"/>
              <a:t>2018: </a:t>
            </a:r>
            <a:r>
              <a:rPr lang="en-US" altLang="en-US" sz="2400" dirty="0">
                <a:solidFill>
                  <a:srgbClr val="FF0000"/>
                </a:solidFill>
              </a:rPr>
              <a:t>$3000 </a:t>
            </a:r>
            <a:r>
              <a:rPr lang="en-US" altLang="en-US" sz="2400" dirty="0"/>
              <a:t>Prize money </a:t>
            </a:r>
            <a:r>
              <a:rPr lang="en-US" altLang="en-US" sz="2400" dirty="0" smtClean="0"/>
              <a:t>to Qing Hu</a:t>
            </a:r>
            <a:endParaRPr lang="en-US" altLang="en-US" sz="2400" dirty="0"/>
          </a:p>
          <a:p>
            <a:pPr lvl="1" eaLnBrk="1" hangingPunct="1">
              <a:spcBef>
                <a:spcPct val="0"/>
              </a:spcBef>
              <a:spcAft>
                <a:spcPts val="600"/>
              </a:spcAft>
              <a:buFont typeface="Arial" charset="0"/>
              <a:buChar char="•"/>
            </a:pPr>
            <a:r>
              <a:rPr lang="en-US" altLang="en-US" sz="2400" dirty="0" smtClean="0"/>
              <a:t>Gross Profit </a:t>
            </a:r>
            <a:r>
              <a:rPr lang="en-US" altLang="en-US" sz="2400" dirty="0"/>
              <a:t>for </a:t>
            </a:r>
            <a:r>
              <a:rPr lang="en-US" altLang="en-US" sz="2400" dirty="0" smtClean="0"/>
              <a:t>FY’18 (gift plus inv. </a:t>
            </a:r>
            <a:r>
              <a:rPr lang="en-US" altLang="en-US" sz="2400" dirty="0"/>
              <a:t>i</a:t>
            </a:r>
            <a:r>
              <a:rPr lang="en-US" altLang="en-US" sz="2400" dirty="0" smtClean="0"/>
              <a:t>ncome-Prize): </a:t>
            </a:r>
            <a:r>
              <a:rPr lang="en-US" altLang="en-US" sz="2400" b="1" dirty="0" smtClean="0">
                <a:solidFill>
                  <a:srgbClr val="00B050"/>
                </a:solidFill>
              </a:rPr>
              <a:t>$33,646</a:t>
            </a:r>
          </a:p>
          <a:p>
            <a:pPr lvl="1" eaLnBrk="1" hangingPunct="1">
              <a:spcBef>
                <a:spcPct val="0"/>
              </a:spcBef>
              <a:spcAft>
                <a:spcPts val="600"/>
              </a:spcAft>
              <a:buFont typeface="Arial" charset="0"/>
              <a:buChar char="•"/>
            </a:pPr>
            <a:r>
              <a:rPr lang="en-US" altLang="en-US" sz="2400" dirty="0" smtClean="0"/>
              <a:t>Investment Return for FY’2018 to date (not including Gift): </a:t>
            </a:r>
            <a:r>
              <a:rPr lang="en-US" altLang="en-US" sz="2400" b="1" dirty="0" smtClean="0">
                <a:solidFill>
                  <a:srgbClr val="00B050"/>
                </a:solidFill>
              </a:rPr>
              <a:t>8.7%!!</a:t>
            </a:r>
            <a:endParaRPr lang="en-US" altLang="en-US" sz="2400" dirty="0"/>
          </a:p>
        </p:txBody>
      </p:sp>
      <p:grpSp>
        <p:nvGrpSpPr>
          <p:cNvPr id="5" name="Group 6"/>
          <p:cNvGrpSpPr>
            <a:grpSpLocks/>
          </p:cNvGrpSpPr>
          <p:nvPr/>
        </p:nvGrpSpPr>
        <p:grpSpPr bwMode="auto">
          <a:xfrm>
            <a:off x="31750" y="14288"/>
            <a:ext cx="9107488" cy="1768475"/>
            <a:chOff x="31750" y="14040"/>
            <a:chExt cx="9107488" cy="1954460"/>
          </a:xfrm>
        </p:grpSpPr>
        <p:pic>
          <p:nvPicPr>
            <p:cNvPr id="6"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extLst>
      <p:ext uri="{BB962C8B-B14F-4D97-AF65-F5344CB8AC3E}">
        <p14:creationId xmlns:p14="http://schemas.microsoft.com/office/powerpoint/2010/main" val="1278228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706" y="2465885"/>
            <a:ext cx="8488600" cy="4201150"/>
          </a:xfrm>
          <a:prstGeom prst="rect">
            <a:avLst/>
          </a:prstGeom>
        </p:spPr>
        <p:txBody>
          <a:bodyPr wrap="square">
            <a:spAutoFit/>
          </a:bodyPr>
          <a:lstStyle/>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Last year the Society board voted on a motion to financially support the 2018 ISSTT </a:t>
            </a:r>
            <a:r>
              <a:rPr lang="en-US" altLang="en-US" sz="2200" dirty="0">
                <a:latin typeface="Calibri" panose="020F0502020204030204" pitchFamily="34" charset="0"/>
                <a:ea typeface="MS PGothic" panose="020B0600070205080204" pitchFamily="34" charset="-128"/>
              </a:rPr>
              <a:t>(Int. Sym. on Space THz Tech.) </a:t>
            </a:r>
            <a:r>
              <a:rPr lang="en-US" altLang="en-US" sz="2200" dirty="0" smtClean="0">
                <a:latin typeface="Calibri" panose="020F0502020204030204" pitchFamily="34" charset="0"/>
                <a:ea typeface="MS PGothic" panose="020B0600070205080204" pitchFamily="34" charset="-128"/>
              </a:rPr>
              <a:t>conference along with IEEE MTTS Society at the 50% commitment level. </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The conference was held at </a:t>
            </a:r>
            <a:r>
              <a:rPr lang="en-US" altLang="en-US" sz="2200" dirty="0">
                <a:latin typeface="Calibri" panose="020F0502020204030204" pitchFamily="34" charset="0"/>
                <a:ea typeface="MS PGothic" panose="020B0600070205080204" pitchFamily="34" charset="-128"/>
              </a:rPr>
              <a:t>Caltech on March 26-28, 2018. </a:t>
            </a:r>
            <a:endParaRPr lang="en-US" altLang="en-US" sz="2200" dirty="0" smtClean="0">
              <a:latin typeface="Calibri" panose="020F0502020204030204" pitchFamily="34" charset="0"/>
              <a:ea typeface="MS PGothic" panose="020B0600070205080204" pitchFamily="34" charset="-128"/>
            </a:endParaRP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116 </a:t>
            </a:r>
            <a:r>
              <a:rPr lang="en-US" altLang="en-US" sz="2200" dirty="0">
                <a:latin typeface="Calibri" panose="020F0502020204030204" pitchFamily="34" charset="0"/>
                <a:ea typeface="MS PGothic" panose="020B0600070205080204" pitchFamily="34" charset="-128"/>
              </a:rPr>
              <a:t>participants </a:t>
            </a:r>
            <a:r>
              <a:rPr lang="en-US" altLang="en-US" sz="2200" dirty="0" smtClean="0">
                <a:latin typeface="Calibri" panose="020F0502020204030204" pitchFamily="34" charset="0"/>
                <a:ea typeface="MS PGothic" panose="020B0600070205080204" pitchFamily="34" charset="-128"/>
              </a:rPr>
              <a:t>attended and 109 papers were presented. </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The conference was chaired by Dr. Boris </a:t>
            </a:r>
            <a:r>
              <a:rPr lang="en-US" altLang="en-US" sz="2200" dirty="0" err="1" smtClean="0">
                <a:latin typeface="Calibri" panose="020F0502020204030204" pitchFamily="34" charset="0"/>
                <a:ea typeface="MS PGothic" panose="020B0600070205080204" pitchFamily="34" charset="-128"/>
              </a:rPr>
              <a:t>Karasik</a:t>
            </a:r>
            <a:r>
              <a:rPr lang="en-US" altLang="en-US" sz="2200" dirty="0" smtClean="0">
                <a:latin typeface="Calibri" panose="020F0502020204030204" pitchFamily="34" charset="0"/>
                <a:ea typeface="MS PGothic" panose="020B0600070205080204" pitchFamily="34" charset="-128"/>
              </a:rPr>
              <a:t> of JPL and was considered to be a great technical and financial success. </a:t>
            </a:r>
            <a:endParaRPr lang="en-US" altLang="en-US" sz="2200" dirty="0">
              <a:latin typeface="Calibri" panose="020F0502020204030204" pitchFamily="34" charset="0"/>
              <a:ea typeface="MS PGothic" panose="020B0600070205080204" pitchFamily="34" charset="-128"/>
            </a:endParaRP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The conference generated a surplus of $18,160.</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In addition to some positive advertising the IRMMW-THz Society expects to receive approximately $9000 for its share of financial liability (payment is expected before 12/31/2018). </a:t>
            </a:r>
          </a:p>
        </p:txBody>
      </p:sp>
      <p:sp>
        <p:nvSpPr>
          <p:cNvPr id="15363" name="Rectangle 5"/>
          <p:cNvSpPr>
            <a:spLocks noChangeArrowheads="1"/>
          </p:cNvSpPr>
          <p:nvPr/>
        </p:nvSpPr>
        <p:spPr bwMode="auto">
          <a:xfrm>
            <a:off x="316706" y="1819772"/>
            <a:ext cx="8537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Report: Financial Sponsorship of ISSTT 2018</a:t>
            </a:r>
          </a:p>
        </p:txBody>
      </p:sp>
      <p:grpSp>
        <p:nvGrpSpPr>
          <p:cNvPr id="15364" name="Group 6"/>
          <p:cNvGrpSpPr>
            <a:grpSpLocks/>
          </p:cNvGrpSpPr>
          <p:nvPr/>
        </p:nvGrpSpPr>
        <p:grpSpPr bwMode="auto">
          <a:xfrm>
            <a:off x="31750" y="14288"/>
            <a:ext cx="9107488" cy="1782762"/>
            <a:chOff x="31750" y="14040"/>
            <a:chExt cx="9107488" cy="1954460"/>
          </a:xfrm>
        </p:grpSpPr>
        <p:pic>
          <p:nvPicPr>
            <p:cNvPr id="15365"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2022" y="1819772"/>
            <a:ext cx="90269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Report: </a:t>
            </a:r>
            <a:r>
              <a:rPr lang="en-US" altLang="en-US" sz="3600" b="1" dirty="0" smtClean="0">
                <a:solidFill>
                  <a:srgbClr val="FF0000"/>
                </a:solidFill>
              </a:rPr>
              <a:t>Web/</a:t>
            </a:r>
            <a:r>
              <a:rPr lang="en-US" altLang="en-US" sz="3600" b="1" dirty="0" err="1" smtClean="0">
                <a:solidFill>
                  <a:srgbClr val="FF0000"/>
                </a:solidFill>
              </a:rPr>
              <a:t>Conf</a:t>
            </a:r>
            <a:r>
              <a:rPr lang="en-US" altLang="en-US" sz="3600" b="1" dirty="0" smtClean="0">
                <a:solidFill>
                  <a:srgbClr val="FF0000"/>
                </a:solidFill>
              </a:rPr>
              <a:t> Mods for 2020 and Beyond</a:t>
            </a:r>
            <a:endParaRPr lang="en-US" altLang="en-US" sz="3600" b="1" dirty="0">
              <a:solidFill>
                <a:srgbClr val="FF0000"/>
              </a:solidFill>
            </a:endParaRPr>
          </a:p>
        </p:txBody>
      </p:sp>
      <p:grpSp>
        <p:nvGrpSpPr>
          <p:cNvPr id="3" name="Group 6"/>
          <p:cNvGrpSpPr>
            <a:grpSpLocks/>
          </p:cNvGrpSpPr>
          <p:nvPr/>
        </p:nvGrpSpPr>
        <p:grpSpPr bwMode="auto">
          <a:xfrm>
            <a:off x="31750" y="14288"/>
            <a:ext cx="9107488" cy="1782762"/>
            <a:chOff x="31750" y="14040"/>
            <a:chExt cx="9107488" cy="1954460"/>
          </a:xfrm>
        </p:grpSpPr>
        <p:pic>
          <p:nvPicPr>
            <p:cNvPr id="4"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
        <p:nvSpPr>
          <p:cNvPr id="6" name="Rectangle 5"/>
          <p:cNvSpPr/>
          <p:nvPr/>
        </p:nvSpPr>
        <p:spPr>
          <a:xfrm>
            <a:off x="341194" y="2614166"/>
            <a:ext cx="8488600" cy="4047262"/>
          </a:xfrm>
          <a:prstGeom prst="rect">
            <a:avLst/>
          </a:prstGeom>
        </p:spPr>
        <p:txBody>
          <a:bodyPr wrap="square">
            <a:spAutoFit/>
          </a:bodyPr>
          <a:lstStyle/>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In 2016 the Society board voted on a motion to financially underwrite the 2020 conference, and to set up a Hosting Oversight Committee (HOC) to oversee and assist with all financial arrangements.</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The 2020 conference team is now solidifying behind Andrea </a:t>
            </a:r>
            <a:r>
              <a:rPr lang="en-US" altLang="en-US" sz="2200" dirty="0" err="1" smtClean="0">
                <a:latin typeface="Calibri" panose="020F0502020204030204" pitchFamily="34" charset="0"/>
                <a:ea typeface="MS PGothic" panose="020B0600070205080204" pitchFamily="34" charset="-128"/>
              </a:rPr>
              <a:t>Markelz</a:t>
            </a:r>
            <a:r>
              <a:rPr lang="en-US" altLang="en-US" sz="2200" dirty="0" smtClean="0">
                <a:latin typeface="Calibri" panose="020F0502020204030204" pitchFamily="34" charset="0"/>
                <a:ea typeface="MS PGothic" panose="020B0600070205080204" pitchFamily="34" charset="-128"/>
              </a:rPr>
              <a:t>, and the technical program committee will be chaired by Frank </a:t>
            </a:r>
            <a:r>
              <a:rPr lang="en-US" altLang="en-US" sz="2200" dirty="0" err="1" smtClean="0">
                <a:latin typeface="Calibri" panose="020F0502020204030204" pitchFamily="34" charset="0"/>
                <a:ea typeface="MS PGothic" panose="020B0600070205080204" pitchFamily="34" charset="-128"/>
              </a:rPr>
              <a:t>Hegmann</a:t>
            </a:r>
            <a:r>
              <a:rPr lang="en-US" altLang="en-US" sz="2200" dirty="0" smtClean="0">
                <a:latin typeface="Calibri" panose="020F0502020204030204" pitchFamily="34" charset="0"/>
                <a:ea typeface="MS PGothic" panose="020B0600070205080204" pitchFamily="34" charset="-128"/>
              </a:rPr>
              <a:t>. </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The HOC has already had significant contact with the 2020 LOC, and is assisting SUNY Buffalo personnel assigned to the 2020 event with their plans for the local arrangements and finances.</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As part of this process, Peter has been formulating a new website that can serve as the gateway for all local conference interactions. </a:t>
            </a:r>
          </a:p>
        </p:txBody>
      </p:sp>
    </p:spTree>
    <p:extLst>
      <p:ext uri="{BB962C8B-B14F-4D97-AF65-F5344CB8AC3E}">
        <p14:creationId xmlns:p14="http://schemas.microsoft.com/office/powerpoint/2010/main" val="16217566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282946" y="1819772"/>
            <a:ext cx="8605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smtClean="0">
                <a:solidFill>
                  <a:srgbClr val="FF0000"/>
                </a:solidFill>
              </a:rPr>
              <a:t>Web/</a:t>
            </a:r>
            <a:r>
              <a:rPr lang="en-US" altLang="en-US" sz="3600" b="1" dirty="0" err="1" smtClean="0">
                <a:solidFill>
                  <a:srgbClr val="FF0000"/>
                </a:solidFill>
              </a:rPr>
              <a:t>Conf</a:t>
            </a:r>
            <a:r>
              <a:rPr lang="en-US" altLang="en-US" sz="3600" b="1" dirty="0" smtClean="0">
                <a:solidFill>
                  <a:srgbClr val="FF0000"/>
                </a:solidFill>
              </a:rPr>
              <a:t> Mods for 2020 and Beyond, cont.</a:t>
            </a:r>
            <a:endParaRPr lang="en-US" altLang="en-US" sz="3600" b="1" dirty="0">
              <a:solidFill>
                <a:srgbClr val="FF0000"/>
              </a:solidFill>
            </a:endParaRPr>
          </a:p>
        </p:txBody>
      </p:sp>
      <p:grpSp>
        <p:nvGrpSpPr>
          <p:cNvPr id="3" name="Group 6"/>
          <p:cNvGrpSpPr>
            <a:grpSpLocks/>
          </p:cNvGrpSpPr>
          <p:nvPr/>
        </p:nvGrpSpPr>
        <p:grpSpPr bwMode="auto">
          <a:xfrm>
            <a:off x="31750" y="14288"/>
            <a:ext cx="9107488" cy="1782762"/>
            <a:chOff x="31750" y="14040"/>
            <a:chExt cx="9107488" cy="1954460"/>
          </a:xfrm>
        </p:grpSpPr>
        <p:pic>
          <p:nvPicPr>
            <p:cNvPr id="4"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
        <p:nvSpPr>
          <p:cNvPr id="6" name="Rectangle 5"/>
          <p:cNvSpPr/>
          <p:nvPr/>
        </p:nvSpPr>
        <p:spPr>
          <a:xfrm>
            <a:off x="341194" y="2488825"/>
            <a:ext cx="8488600" cy="4308872"/>
          </a:xfrm>
          <a:prstGeom prst="rect">
            <a:avLst/>
          </a:prstGeom>
        </p:spPr>
        <p:txBody>
          <a:bodyPr wrap="square">
            <a:spAutoFit/>
          </a:bodyPr>
          <a:lstStyle/>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Over the last year, Peter has transferred the Society website to new servers, sought out, vetted and hired a new web update/maintenance team </a:t>
            </a:r>
            <a:r>
              <a:rPr lang="mr-IN" altLang="en-US" sz="2200" dirty="0" smtClean="0">
                <a:latin typeface="Calibri" panose="020F0502020204030204" pitchFamily="34" charset="0"/>
                <a:ea typeface="MS PGothic" panose="020B0600070205080204" pitchFamily="34" charset="-128"/>
              </a:rPr>
              <a:t>–</a:t>
            </a:r>
            <a:r>
              <a:rPr lang="en-US" altLang="en-US" sz="2200" dirty="0" smtClean="0">
                <a:latin typeface="Calibri" panose="020F0502020204030204" pitchFamily="34" charset="0"/>
                <a:ea typeface="MS PGothic" panose="020B0600070205080204" pitchFamily="34" charset="-128"/>
              </a:rPr>
              <a:t> Handmade Interactive LLC, and begun the process of turning the Society website into the main server/site for all Society and local conference interactions. That is, the </a:t>
            </a:r>
            <a:r>
              <a:rPr lang="en-US" altLang="en-US" sz="2200" b="1" u="sng" dirty="0" err="1" smtClean="0">
                <a:latin typeface="Calibri" panose="020F0502020204030204" pitchFamily="34" charset="0"/>
                <a:ea typeface="MS PGothic" panose="020B0600070205080204" pitchFamily="34" charset="-128"/>
                <a:hlinkClick r:id="rId3"/>
              </a:rPr>
              <a:t>irmmw-thz.org</a:t>
            </a:r>
            <a:r>
              <a:rPr lang="en-US" altLang="en-US" sz="2200" dirty="0" smtClean="0">
                <a:latin typeface="Calibri" panose="020F0502020204030204" pitchFamily="34" charset="0"/>
                <a:ea typeface="MS PGothic" panose="020B0600070205080204" pitchFamily="34" charset="-128"/>
              </a:rPr>
              <a:t> URL will be the gateway for all web traffic, starting in 2020, with local conference activities included as conference specific pages under this URL. </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A beta site has already been set up with the 2014 Conference serving as a template for 2020 and future events. </a:t>
            </a:r>
          </a:p>
          <a:p>
            <a:pPr marL="342900" indent="-342900" eaLnBrk="1" hangingPunct="1">
              <a:spcAft>
                <a:spcPts val="600"/>
              </a:spcAft>
              <a:buFont typeface="Arial" panose="020B0604020202020204" pitchFamily="34" charset="0"/>
              <a:buChar char="•"/>
              <a:defRPr/>
            </a:pPr>
            <a:r>
              <a:rPr lang="en-US" altLang="en-US" sz="2200" dirty="0" smtClean="0">
                <a:latin typeface="Calibri" panose="020F0502020204030204" pitchFamily="34" charset="0"/>
                <a:ea typeface="MS PGothic" panose="020B0600070205080204" pitchFamily="34" charset="-128"/>
              </a:rPr>
              <a:t>The goal is to start re-populating this series of pages with 2020 specific information after Nagoya (a separate Header Page will point visitors to the IRMMW-THz 2019 website for the Paris venue). </a:t>
            </a:r>
          </a:p>
        </p:txBody>
      </p:sp>
    </p:spTree>
    <p:extLst>
      <p:ext uri="{BB962C8B-B14F-4D97-AF65-F5344CB8AC3E}">
        <p14:creationId xmlns:p14="http://schemas.microsoft.com/office/powerpoint/2010/main" val="1706984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4"/>
          <p:cNvSpPr txBox="1">
            <a:spLocks noChangeArrowheads="1"/>
          </p:cNvSpPr>
          <p:nvPr/>
        </p:nvSpPr>
        <p:spPr bwMode="auto">
          <a:xfrm>
            <a:off x="177006" y="2155310"/>
            <a:ext cx="8497437"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342900" indent="-288925">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defRPr/>
            </a:pPr>
            <a:r>
              <a:rPr lang="en-US" altLang="en-US" sz="3600" b="1" dirty="0" smtClean="0">
                <a:solidFill>
                  <a:srgbClr val="FF0000"/>
                </a:solidFill>
              </a:rPr>
              <a:t>Financial Sponsorship of Conferences 1.</a:t>
            </a:r>
          </a:p>
          <a:p>
            <a:pPr algn="ctr" eaLnBrk="1" hangingPunct="1">
              <a:spcBef>
                <a:spcPct val="0"/>
              </a:spcBef>
              <a:buFontTx/>
              <a:buNone/>
              <a:defRPr/>
            </a:pPr>
            <a:endParaRPr lang="en-US" altLang="en-US" sz="1400" b="1" dirty="0" smtClean="0">
              <a:solidFill>
                <a:srgbClr val="FF0000"/>
              </a:solidFill>
            </a:endParaRPr>
          </a:p>
          <a:p>
            <a:pPr marL="177800" indent="-177800" eaLnBrk="1" hangingPunct="1">
              <a:spcBef>
                <a:spcPct val="0"/>
              </a:spcBef>
              <a:spcAft>
                <a:spcPts val="600"/>
              </a:spcAft>
              <a:defRPr/>
            </a:pPr>
            <a:r>
              <a:rPr lang="en-US" altLang="en-US" sz="2200" dirty="0" smtClean="0"/>
              <a:t>As per the MOTION in 2017, the Society has now vetted a process for finding and selecting local hosting committees to compete for IRMMW-THz </a:t>
            </a:r>
            <a:r>
              <a:rPr lang="en-US" altLang="en-US" sz="2200" b="1" u="sng" dirty="0" smtClean="0"/>
              <a:t>2021 in Asia </a:t>
            </a:r>
            <a:r>
              <a:rPr lang="en-US" altLang="en-US" sz="2200" dirty="0" smtClean="0"/>
              <a:t>using a Hosting Oversight Committee (HOC)</a:t>
            </a:r>
          </a:p>
          <a:p>
            <a:pPr marL="177800" indent="-177800" eaLnBrk="1" hangingPunct="1">
              <a:spcBef>
                <a:spcPct val="0"/>
              </a:spcBef>
              <a:spcAft>
                <a:spcPts val="600"/>
              </a:spcAft>
              <a:defRPr/>
            </a:pPr>
            <a:r>
              <a:rPr lang="en-US" altLang="en-US" sz="2200" dirty="0" smtClean="0"/>
              <a:t>Dan </a:t>
            </a:r>
            <a:r>
              <a:rPr lang="en-US" altLang="en-US" sz="2200" dirty="0" err="1" smtClean="0"/>
              <a:t>Mittleman</a:t>
            </a:r>
            <a:r>
              <a:rPr lang="en-US" altLang="en-US" sz="2200" dirty="0" smtClean="0"/>
              <a:t> assembled the 2021 Hosting Oversight Committee in 2018 chaired by Gun </a:t>
            </a:r>
            <a:r>
              <a:rPr lang="en-US" altLang="en-US" sz="2200" dirty="0" err="1" smtClean="0"/>
              <a:t>Sik</a:t>
            </a:r>
            <a:r>
              <a:rPr lang="en-US" altLang="en-US" sz="2200" dirty="0" smtClean="0"/>
              <a:t> Park. </a:t>
            </a:r>
          </a:p>
          <a:p>
            <a:pPr marL="177800" indent="-177800" eaLnBrk="1" hangingPunct="1">
              <a:spcBef>
                <a:spcPct val="0"/>
              </a:spcBef>
              <a:spcAft>
                <a:spcPts val="600"/>
              </a:spcAft>
              <a:defRPr/>
            </a:pPr>
            <a:r>
              <a:rPr lang="en-US" altLang="en-US" sz="2200" dirty="0" smtClean="0"/>
              <a:t>Two competing proposers </a:t>
            </a:r>
            <a:r>
              <a:rPr lang="mr-IN" altLang="en-US" sz="2200" dirty="0" smtClean="0"/>
              <a:t>–</a:t>
            </a:r>
            <a:r>
              <a:rPr lang="en-US" altLang="en-US" sz="2200" dirty="0" smtClean="0"/>
              <a:t> Chengdu and Perth - eventually surfaced, and their proposals were vetted and deemed acceptable by the HOC.</a:t>
            </a:r>
          </a:p>
          <a:p>
            <a:pPr marL="177800" indent="-177800" eaLnBrk="1" hangingPunct="1">
              <a:spcBef>
                <a:spcPct val="0"/>
              </a:spcBef>
              <a:spcAft>
                <a:spcPts val="600"/>
              </a:spcAft>
              <a:defRPr/>
            </a:pPr>
            <a:r>
              <a:rPr lang="en-US" altLang="en-US" sz="2200" dirty="0" smtClean="0"/>
              <a:t>Comprehensive site visits were made to both venues at no cost to the Society.</a:t>
            </a:r>
          </a:p>
        </p:txBody>
      </p:sp>
      <p:grpSp>
        <p:nvGrpSpPr>
          <p:cNvPr id="12291" name="Group 6"/>
          <p:cNvGrpSpPr>
            <a:grpSpLocks/>
          </p:cNvGrpSpPr>
          <p:nvPr/>
        </p:nvGrpSpPr>
        <p:grpSpPr bwMode="auto">
          <a:xfrm>
            <a:off x="31750" y="14288"/>
            <a:ext cx="9107488" cy="1954212"/>
            <a:chOff x="31750" y="14040"/>
            <a:chExt cx="9107488" cy="1954460"/>
          </a:xfrm>
        </p:grpSpPr>
        <p:pic>
          <p:nvPicPr>
            <p:cNvPr id="12292"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4"/>
          <p:cNvSpPr txBox="1">
            <a:spLocks noChangeArrowheads="1"/>
          </p:cNvSpPr>
          <p:nvPr/>
        </p:nvSpPr>
        <p:spPr bwMode="auto">
          <a:xfrm>
            <a:off x="176213" y="1993407"/>
            <a:ext cx="8646512" cy="4883388"/>
          </a:xfrm>
          <a:prstGeom prst="rect">
            <a:avLst/>
          </a:prstGeom>
          <a:noFill/>
          <a:ln>
            <a:noFill/>
          </a:ln>
          <a:extLst>
            <a:ext uri="{909E8E84-426E-40dd-AFC4-6F175D3DCCD1}"/>
            <a:ext uri="{91240B29-F687-4f45-9708-019B960494DF}"/>
          </a:extLst>
        </p:spPr>
        <p:txBody>
          <a:bodyPr wrap="square">
            <a:spAutoFit/>
          </a:bodyPr>
          <a:lstStyle>
            <a:lvl1pPr>
              <a:defRPr sz="2400">
                <a:solidFill>
                  <a:schemeClr val="tx1"/>
                </a:solidFill>
                <a:latin typeface="Calibri" charset="0"/>
                <a:ea typeface="MS PGothic" charset="0"/>
                <a:cs typeface="MS PGothic" charset="0"/>
              </a:defRPr>
            </a:lvl1pPr>
            <a:lvl2pPr marL="231775" indent="-231775">
              <a:defRPr sz="2400">
                <a:solidFill>
                  <a:schemeClr val="tx1"/>
                </a:solidFill>
                <a:latin typeface="Calibri" charset="0"/>
                <a:ea typeface="MS PGothic" charset="0"/>
                <a:cs typeface="MS PGothic" charset="0"/>
              </a:defRPr>
            </a:lvl2pPr>
            <a:lvl3pPr marL="287338">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ctr" eaLnBrk="1" hangingPunct="1">
              <a:defRPr/>
            </a:pPr>
            <a:r>
              <a:rPr lang="en-US" sz="3600" b="1" dirty="0" smtClean="0">
                <a:solidFill>
                  <a:srgbClr val="FF0000"/>
                </a:solidFill>
              </a:rPr>
              <a:t>Financial Sponsorship of Conferences 2.</a:t>
            </a:r>
          </a:p>
          <a:p>
            <a:pPr marL="342900" indent="-342900" eaLnBrk="1" hangingPunct="1">
              <a:spcAft>
                <a:spcPts val="1000"/>
              </a:spcAft>
              <a:buFont typeface="Arial" panose="020B0604020202020204" pitchFamily="34" charset="0"/>
              <a:buChar char="•"/>
              <a:defRPr/>
            </a:pPr>
            <a:r>
              <a:rPr lang="en-US" altLang="en-US" sz="2200" dirty="0" smtClean="0"/>
              <a:t>Due to difficulties with funds leaving China, the LOC for Chengdu requested that they be allowed to locally finance the conference under an agreement whereby the Society would receive a hosting fee of $60 per registered attendee (similar to locally sponsored conferences through to 2019). </a:t>
            </a:r>
          </a:p>
          <a:p>
            <a:pPr marL="342900" indent="-342900" eaLnBrk="1" hangingPunct="1">
              <a:spcAft>
                <a:spcPts val="1000"/>
              </a:spcAft>
              <a:buFont typeface="Arial" panose="020B0604020202020204" pitchFamily="34" charset="0"/>
              <a:buChar char="•"/>
              <a:defRPr/>
            </a:pPr>
            <a:r>
              <a:rPr lang="en-US" altLang="en-US" sz="2200" dirty="0" smtClean="0"/>
              <a:t>This arrangement was brought to a vote by the full IOC, and passed. </a:t>
            </a:r>
          </a:p>
          <a:p>
            <a:pPr marL="342900" indent="-342900" eaLnBrk="1" hangingPunct="1">
              <a:spcAft>
                <a:spcPts val="1000"/>
              </a:spcAft>
              <a:buFont typeface="Arial" panose="020B0604020202020204" pitchFamily="34" charset="0"/>
              <a:buChar char="•"/>
              <a:defRPr/>
            </a:pPr>
            <a:r>
              <a:rPr lang="en-US" altLang="en-US" sz="2200" dirty="0" smtClean="0"/>
              <a:t>Peter generated a special MOU for this situation and has received a signed copy from the Chengdu team.</a:t>
            </a:r>
          </a:p>
          <a:p>
            <a:pPr marL="342900" indent="-342900" eaLnBrk="1" hangingPunct="1">
              <a:spcAft>
                <a:spcPts val="1000"/>
              </a:spcAft>
              <a:buFont typeface="Arial" panose="020B0604020202020204" pitchFamily="34" charset="0"/>
              <a:buChar char="•"/>
              <a:defRPr/>
            </a:pPr>
            <a:r>
              <a:rPr lang="en-US" altLang="en-US" sz="2200" dirty="0" smtClean="0"/>
              <a:t>The Perth conference will participate under Society finances in accordance with the procedures set in place for 2020 in Buffalo.</a:t>
            </a:r>
          </a:p>
          <a:p>
            <a:pPr marL="342900" indent="-342900" eaLnBrk="1" hangingPunct="1">
              <a:spcAft>
                <a:spcPts val="1000"/>
              </a:spcAft>
              <a:buFont typeface="Arial" panose="020B0604020202020204" pitchFamily="34" charset="0"/>
              <a:buChar char="•"/>
              <a:defRPr/>
            </a:pPr>
            <a:r>
              <a:rPr lang="en-US" altLang="en-US" sz="2200" dirty="0" smtClean="0"/>
              <a:t>We propose continuing this process for the foreseeable future.</a:t>
            </a:r>
          </a:p>
        </p:txBody>
      </p:sp>
      <p:grpSp>
        <p:nvGrpSpPr>
          <p:cNvPr id="13315" name="Group 6"/>
          <p:cNvGrpSpPr>
            <a:grpSpLocks/>
          </p:cNvGrpSpPr>
          <p:nvPr/>
        </p:nvGrpSpPr>
        <p:grpSpPr bwMode="auto">
          <a:xfrm>
            <a:off x="31750" y="14288"/>
            <a:ext cx="9107488" cy="1954212"/>
            <a:chOff x="31750" y="14040"/>
            <a:chExt cx="9107488" cy="1954460"/>
          </a:xfrm>
        </p:grpSpPr>
        <p:pic>
          <p:nvPicPr>
            <p:cNvPr id="13316"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575" y="2424242"/>
            <a:ext cx="8861425" cy="4278094"/>
          </a:xfrm>
          <a:prstGeom prst="rect">
            <a:avLst/>
          </a:prstGeom>
        </p:spPr>
        <p:txBody>
          <a:bodyPr>
            <a:spAutoFit/>
          </a:bodyPr>
          <a:lstStyle/>
          <a:p>
            <a:pPr marL="342900" indent="-342900" eaLnBrk="1" hangingPunct="1">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PHS would like to make a motion for </a:t>
            </a:r>
            <a:r>
              <a:rPr lang="en-US" altLang="en-US" sz="2200" dirty="0" smtClean="0">
                <a:latin typeface="Calibri" panose="020F0502020204030204" pitchFamily="34" charset="0"/>
                <a:ea typeface="MS PGothic" panose="020B0600070205080204" pitchFamily="34" charset="-128"/>
              </a:rPr>
              <a:t>IRMMW-THz 2022 and beyond that would allow local committees to petition for local financial sponsorship, if it is deemed necessary, and with the stipulation that a hosting fee replaces the Society financial sponsorship.</a:t>
            </a:r>
            <a:endParaRPr lang="en-US" altLang="en-US" sz="2200" dirty="0">
              <a:latin typeface="Calibri" panose="020F0502020204030204" pitchFamily="34" charset="0"/>
              <a:ea typeface="MS PGothic" panose="020B0600070205080204" pitchFamily="34" charset="-128"/>
            </a:endParaRPr>
          </a:p>
          <a:p>
            <a:pPr eaLnBrk="1" hangingPunct="1">
              <a:defRPr/>
            </a:pPr>
            <a:endParaRPr lang="en-US" altLang="en-US" sz="800" b="1" u="sng" dirty="0" smtClean="0">
              <a:solidFill>
                <a:srgbClr val="FF0000"/>
              </a:solidFill>
              <a:latin typeface="Calibri" panose="020F0502020204030204" pitchFamily="34" charset="0"/>
              <a:ea typeface="MS PGothic" panose="020B0600070205080204" pitchFamily="34" charset="-128"/>
            </a:endParaRPr>
          </a:p>
          <a:p>
            <a:pPr eaLnBrk="1" hangingPunct="1">
              <a:defRPr/>
            </a:pPr>
            <a:r>
              <a:rPr lang="en-US" altLang="en-US" sz="2200" b="1" u="sng" dirty="0" smtClean="0">
                <a:solidFill>
                  <a:srgbClr val="FF0000"/>
                </a:solidFill>
                <a:latin typeface="Calibri" panose="020F0502020204030204" pitchFamily="34" charset="0"/>
                <a:ea typeface="MS PGothic" panose="020B0600070205080204" pitchFamily="34" charset="-128"/>
              </a:rPr>
              <a:t>MOTION</a:t>
            </a:r>
            <a:r>
              <a:rPr lang="en-US" altLang="en-US" sz="2200" b="1" u="sng" dirty="0">
                <a:solidFill>
                  <a:srgbClr val="FF0000"/>
                </a:solidFill>
                <a:latin typeface="Calibri" panose="020F0502020204030204" pitchFamily="34" charset="0"/>
                <a:ea typeface="MS PGothic" panose="020B0600070205080204" pitchFamily="34" charset="-128"/>
              </a:rPr>
              <a:t>:</a:t>
            </a:r>
          </a:p>
          <a:p>
            <a:pPr eaLnBrk="1" hangingPunct="1">
              <a:defRPr/>
            </a:pPr>
            <a:r>
              <a:rPr lang="en-US" altLang="en-US" sz="2200" i="1" dirty="0">
                <a:solidFill>
                  <a:srgbClr val="FF0000"/>
                </a:solidFill>
                <a:latin typeface="Calibri" panose="020F0502020204030204" pitchFamily="34" charset="0"/>
                <a:ea typeface="MS PGothic" panose="020B0600070205080204" pitchFamily="34" charset="-128"/>
              </a:rPr>
              <a:t>The Society Board </a:t>
            </a:r>
            <a:r>
              <a:rPr lang="en-US" altLang="en-US" sz="2200" i="1" dirty="0" smtClean="0">
                <a:solidFill>
                  <a:srgbClr val="FF0000"/>
                </a:solidFill>
                <a:latin typeface="Calibri" panose="020F0502020204030204" pitchFamily="34" charset="0"/>
                <a:ea typeface="MS PGothic" panose="020B0600070205080204" pitchFamily="34" charset="-128"/>
              </a:rPr>
              <a:t>allows any future local committee to petition the IOC for local financial sponsorship of a conference. The local committee must make it clear why this approach is necessary, and alert the IOC at the time of submission of the initial hosting pre-proposal (normally due by Jan 31, 3 years before the conference is to take place). A Hosting Fee set by the IOC, will replace financial  underwriting if the local committee’s proposal is accepted.</a:t>
            </a:r>
          </a:p>
        </p:txBody>
      </p:sp>
      <p:sp>
        <p:nvSpPr>
          <p:cNvPr id="14339" name="Rectangle 5"/>
          <p:cNvSpPr>
            <a:spLocks noChangeArrowheads="1"/>
          </p:cNvSpPr>
          <p:nvPr/>
        </p:nvSpPr>
        <p:spPr bwMode="auto">
          <a:xfrm>
            <a:off x="539750" y="1739900"/>
            <a:ext cx="7759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Financial Sponsorship of Conferences </a:t>
            </a:r>
            <a:r>
              <a:rPr lang="en-US" altLang="en-US" sz="3600" b="1" dirty="0" smtClean="0">
                <a:solidFill>
                  <a:srgbClr val="FF0000"/>
                </a:solidFill>
              </a:rPr>
              <a:t>3.</a:t>
            </a:r>
            <a:endParaRPr lang="en-US" altLang="en-US" sz="3600" b="1" dirty="0">
              <a:solidFill>
                <a:srgbClr val="FF0000"/>
              </a:solidFill>
            </a:endParaRPr>
          </a:p>
        </p:txBody>
      </p:sp>
      <p:grpSp>
        <p:nvGrpSpPr>
          <p:cNvPr id="14340" name="Group 6"/>
          <p:cNvGrpSpPr>
            <a:grpSpLocks/>
          </p:cNvGrpSpPr>
          <p:nvPr/>
        </p:nvGrpSpPr>
        <p:grpSpPr bwMode="auto">
          <a:xfrm>
            <a:off x="31750" y="14288"/>
            <a:ext cx="9107488" cy="1725612"/>
            <a:chOff x="31750" y="14040"/>
            <a:chExt cx="9107488" cy="1954460"/>
          </a:xfrm>
        </p:grpSpPr>
        <p:pic>
          <p:nvPicPr>
            <p:cNvPr id="14341" name="図 13"/>
            <p:cNvPicPr>
              <a:picLocks noChangeAspect="1"/>
            </p:cNvPicPr>
            <p:nvPr/>
          </p:nvPicPr>
          <p:blipFill>
            <a:blip r:embed="rId2">
              <a:extLst>
                <a:ext uri="{28A0092B-C50C-407E-A947-70E740481C1C}">
                  <a14:useLocalDpi xmlns:a14="http://schemas.microsoft.com/office/drawing/2010/main" val="0"/>
                </a:ext>
              </a:extLst>
            </a:blip>
            <a:srcRect t="14104" b="15393"/>
            <a:stretch>
              <a:fillRect/>
            </a:stretch>
          </p:blipFill>
          <p:spPr bwMode="auto">
            <a:xfrm>
              <a:off x="31750" y="14040"/>
              <a:ext cx="9107488" cy="195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Box 8"/>
            <p:cNvSpPr txBox="1">
              <a:spLocks noChangeArrowheads="1"/>
            </p:cNvSpPr>
            <p:nvPr/>
          </p:nvSpPr>
          <p:spPr bwMode="auto">
            <a:xfrm>
              <a:off x="3314454" y="38950"/>
              <a:ext cx="21179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a:spcBef>
                  <a:spcPct val="0"/>
                </a:spcBef>
                <a:buFontTx/>
                <a:buNone/>
              </a:pPr>
              <a:r>
                <a:rPr lang="en-US" altLang="en-US" sz="2000" b="1">
                  <a:solidFill>
                    <a:srgbClr val="FF0000"/>
                  </a:solidFill>
                </a:rPr>
                <a:t>IRMMW-THz 2018</a:t>
              </a:r>
            </a:p>
            <a:p>
              <a:pPr algn="ctr">
                <a:spcBef>
                  <a:spcPct val="0"/>
                </a:spcBef>
                <a:buFontTx/>
                <a:buNone/>
              </a:pPr>
              <a:r>
                <a:rPr lang="en-US" altLang="en-US" sz="2000" b="1">
                  <a:solidFill>
                    <a:srgbClr val="FF0000"/>
                  </a:solidFill>
                </a:rPr>
                <a:t>Nagoya</a:t>
              </a: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316</TotalTime>
  <Words>1468</Words>
  <Application>Microsoft Macintosh PowerPoint</Application>
  <PresentationFormat>On-screen Show (4:3)</PresentationFormat>
  <Paragraphs>175</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Mangal</vt:lpstr>
      <vt:lpstr>MS PGothic</vt:lpstr>
      <vt:lpstr>ＭＳ Ｐゴシック</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Peter H Siegel</dc:creator>
  <cp:keywords/>
  <dc:description/>
  <cp:lastModifiedBy>Peter H Siegel</cp:lastModifiedBy>
  <cp:revision>25</cp:revision>
  <dcterms:created xsi:type="dcterms:W3CDTF">2018-08-19T14:12:22Z</dcterms:created>
  <dcterms:modified xsi:type="dcterms:W3CDTF">2018-09-08T22:06:32Z</dcterms:modified>
  <cp:category/>
</cp:coreProperties>
</file>