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0" r:id="rId3"/>
    <p:sldId id="259" r:id="rId4"/>
    <p:sldId id="277" r:id="rId5"/>
    <p:sldId id="261" r:id="rId6"/>
    <p:sldId id="262" r:id="rId7"/>
    <p:sldId id="280" r:id="rId8"/>
    <p:sldId id="287" r:id="rId9"/>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charset="0"/>
        <a:ea typeface="MS PGothic" charset="-128"/>
        <a:cs typeface="+mn-cs"/>
      </a:defRPr>
    </a:lvl1pPr>
    <a:lvl2pPr marL="457200" algn="l" defTabSz="457200" rtl="0" eaLnBrk="0" fontAlgn="base" hangingPunct="0">
      <a:spcBef>
        <a:spcPct val="0"/>
      </a:spcBef>
      <a:spcAft>
        <a:spcPct val="0"/>
      </a:spcAft>
      <a:defRPr kern="1200">
        <a:solidFill>
          <a:schemeClr val="tx1"/>
        </a:solidFill>
        <a:latin typeface="Calibri" charset="0"/>
        <a:ea typeface="MS PGothic" charset="-128"/>
        <a:cs typeface="+mn-cs"/>
      </a:defRPr>
    </a:lvl2pPr>
    <a:lvl3pPr marL="914400" algn="l" defTabSz="457200" rtl="0" eaLnBrk="0" fontAlgn="base" hangingPunct="0">
      <a:spcBef>
        <a:spcPct val="0"/>
      </a:spcBef>
      <a:spcAft>
        <a:spcPct val="0"/>
      </a:spcAft>
      <a:defRPr kern="1200">
        <a:solidFill>
          <a:schemeClr val="tx1"/>
        </a:solidFill>
        <a:latin typeface="Calibri" charset="0"/>
        <a:ea typeface="MS PGothic" charset="-128"/>
        <a:cs typeface="+mn-cs"/>
      </a:defRPr>
    </a:lvl3pPr>
    <a:lvl4pPr marL="1371600" algn="l" defTabSz="457200" rtl="0" eaLnBrk="0" fontAlgn="base" hangingPunct="0">
      <a:spcBef>
        <a:spcPct val="0"/>
      </a:spcBef>
      <a:spcAft>
        <a:spcPct val="0"/>
      </a:spcAft>
      <a:defRPr kern="1200">
        <a:solidFill>
          <a:schemeClr val="tx1"/>
        </a:solidFill>
        <a:latin typeface="Calibri" charset="0"/>
        <a:ea typeface="MS PGothic" charset="-128"/>
        <a:cs typeface="+mn-cs"/>
      </a:defRPr>
    </a:lvl4pPr>
    <a:lvl5pPr marL="1828800" algn="l" defTabSz="457200" rtl="0" eaLnBrk="0" fontAlgn="base" hangingPunct="0">
      <a:spcBef>
        <a:spcPct val="0"/>
      </a:spcBef>
      <a:spcAft>
        <a:spcPct val="0"/>
      </a:spcAft>
      <a:defRPr kern="1200">
        <a:solidFill>
          <a:schemeClr val="tx1"/>
        </a:solidFill>
        <a:latin typeface="Calibri" charset="0"/>
        <a:ea typeface="MS PGothic" charset="-128"/>
        <a:cs typeface="+mn-cs"/>
      </a:defRPr>
    </a:lvl5pPr>
    <a:lvl6pPr marL="2286000" algn="l" defTabSz="914400" rtl="0" eaLnBrk="1" latinLnBrk="0" hangingPunct="1">
      <a:defRPr kern="1200">
        <a:solidFill>
          <a:schemeClr val="tx1"/>
        </a:solidFill>
        <a:latin typeface="Calibri" charset="0"/>
        <a:ea typeface="MS PGothic" charset="-128"/>
        <a:cs typeface="+mn-cs"/>
      </a:defRPr>
    </a:lvl6pPr>
    <a:lvl7pPr marL="2743200" algn="l" defTabSz="914400" rtl="0" eaLnBrk="1" latinLnBrk="0" hangingPunct="1">
      <a:defRPr kern="1200">
        <a:solidFill>
          <a:schemeClr val="tx1"/>
        </a:solidFill>
        <a:latin typeface="Calibri" charset="0"/>
        <a:ea typeface="MS PGothic" charset="-128"/>
        <a:cs typeface="+mn-cs"/>
      </a:defRPr>
    </a:lvl7pPr>
    <a:lvl8pPr marL="3200400" algn="l" defTabSz="914400" rtl="0" eaLnBrk="1" latinLnBrk="0" hangingPunct="1">
      <a:defRPr kern="1200">
        <a:solidFill>
          <a:schemeClr val="tx1"/>
        </a:solidFill>
        <a:latin typeface="Calibri" charset="0"/>
        <a:ea typeface="MS PGothic" charset="-128"/>
        <a:cs typeface="+mn-cs"/>
      </a:defRPr>
    </a:lvl8pPr>
    <a:lvl9pPr marL="3657600" algn="l" defTabSz="914400" rtl="0" eaLnBrk="1" latinLnBrk="0" hangingPunct="1">
      <a:defRPr kern="1200">
        <a:solidFill>
          <a:schemeClr val="tx1"/>
        </a:solidFill>
        <a:latin typeface="Calibri"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CC"/>
    <a:srgbClr val="00A500"/>
    <a:srgbClr val="3333CC"/>
    <a:srgbClr val="043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564"/>
    <p:restoredTop sz="94713"/>
  </p:normalViewPr>
  <p:slideViewPr>
    <p:cSldViewPr snapToGrid="0" snapToObjects="1">
      <p:cViewPr varScale="1">
        <p:scale>
          <a:sx n="95" d="100"/>
          <a:sy n="95" d="100"/>
        </p:scale>
        <p:origin x="1686" y="8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67B7B934-8D84-8C4A-8424-0AC84E822F71}" type="datetimeFigureOut">
              <a:rPr lang="en-US" altLang="en-US"/>
              <a:pPr>
                <a:defRPr/>
              </a:pPr>
              <a:t>8/21/2019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C808DC-3692-2141-92BA-A6CDC6299BEA}" type="slidenum">
              <a:rPr lang="en-US" altLang="en-US"/>
              <a:pPr>
                <a:defRPr/>
              </a:pPr>
              <a:t>‹#›</a:t>
            </a:fld>
            <a:endParaRPr lang="en-US" altLang="en-US"/>
          </a:p>
        </p:txBody>
      </p:sp>
    </p:spTree>
    <p:extLst>
      <p:ext uri="{BB962C8B-B14F-4D97-AF65-F5344CB8AC3E}">
        <p14:creationId xmlns:p14="http://schemas.microsoft.com/office/powerpoint/2010/main" val="11747391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192A6011-3A86-3F40-9908-A162060BB899}" type="datetimeFigureOut">
              <a:rPr lang="en-US" altLang="en-US"/>
              <a:pPr>
                <a:defRPr/>
              </a:pPr>
              <a:t>8/21/2019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7A5D18D0-1F25-8C49-8180-D164D542E0F1}" type="slidenum">
              <a:rPr lang="en-US" altLang="en-US"/>
              <a:pPr>
                <a:defRPr/>
              </a:pPr>
              <a:t>‹#›</a:t>
            </a:fld>
            <a:endParaRPr lang="en-US" altLang="en-US"/>
          </a:p>
        </p:txBody>
      </p:sp>
    </p:spTree>
    <p:extLst>
      <p:ext uri="{BB962C8B-B14F-4D97-AF65-F5344CB8AC3E}">
        <p14:creationId xmlns:p14="http://schemas.microsoft.com/office/powerpoint/2010/main" val="9142622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F5AB76A3-7B78-564A-8EAE-B8F7D0EBFA86}" type="datetimeFigureOut">
              <a:rPr lang="en-US" altLang="en-US"/>
              <a:pPr>
                <a:defRPr/>
              </a:pPr>
              <a:t>8/21/2019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4AC75DA-C997-3343-982A-2F184C9E3210}" type="slidenum">
              <a:rPr lang="en-US" altLang="en-US"/>
              <a:pPr>
                <a:defRPr/>
              </a:pPr>
              <a:t>‹#›</a:t>
            </a:fld>
            <a:endParaRPr lang="en-US" altLang="en-US"/>
          </a:p>
        </p:txBody>
      </p:sp>
    </p:spTree>
    <p:extLst>
      <p:ext uri="{BB962C8B-B14F-4D97-AF65-F5344CB8AC3E}">
        <p14:creationId xmlns:p14="http://schemas.microsoft.com/office/powerpoint/2010/main" val="7600406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C177EA7E-B40E-F347-9890-CB233CE47683}" type="datetimeFigureOut">
              <a:rPr lang="en-US" altLang="en-US"/>
              <a:pPr>
                <a:defRPr/>
              </a:pPr>
              <a:t>8/21/2019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5041E43-204A-184C-8CC7-5727D4EABB6B}" type="slidenum">
              <a:rPr lang="en-US" altLang="en-US"/>
              <a:pPr>
                <a:defRPr/>
              </a:pPr>
              <a:t>‹#›</a:t>
            </a:fld>
            <a:endParaRPr lang="en-US" altLang="en-US"/>
          </a:p>
        </p:txBody>
      </p:sp>
    </p:spTree>
    <p:extLst>
      <p:ext uri="{BB962C8B-B14F-4D97-AF65-F5344CB8AC3E}">
        <p14:creationId xmlns:p14="http://schemas.microsoft.com/office/powerpoint/2010/main" val="20228868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DE905B3D-4B0E-EB46-9531-59ECE5F82217}" type="datetimeFigureOut">
              <a:rPr lang="en-US" altLang="en-US"/>
              <a:pPr>
                <a:defRPr/>
              </a:pPr>
              <a:t>8/21/2019</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6D40244-8CFC-C247-A038-294A7264306D}" type="slidenum">
              <a:rPr lang="en-US" altLang="en-US"/>
              <a:pPr>
                <a:defRPr/>
              </a:pPr>
              <a:t>‹#›</a:t>
            </a:fld>
            <a:endParaRPr lang="en-US" altLang="en-US"/>
          </a:p>
        </p:txBody>
      </p:sp>
    </p:spTree>
    <p:extLst>
      <p:ext uri="{BB962C8B-B14F-4D97-AF65-F5344CB8AC3E}">
        <p14:creationId xmlns:p14="http://schemas.microsoft.com/office/powerpoint/2010/main" val="18453193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CE53C186-1554-FA44-9571-2BF1FD755CDD}" type="datetimeFigureOut">
              <a:rPr lang="en-US" altLang="en-US"/>
              <a:pPr>
                <a:defRPr/>
              </a:pPr>
              <a:t>8/21/2019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950D91B-825E-3A4D-953E-A286365BF8ED}" type="slidenum">
              <a:rPr lang="en-US" altLang="en-US"/>
              <a:pPr>
                <a:defRPr/>
              </a:pPr>
              <a:t>‹#›</a:t>
            </a:fld>
            <a:endParaRPr lang="en-US" altLang="en-US"/>
          </a:p>
        </p:txBody>
      </p:sp>
    </p:spTree>
    <p:extLst>
      <p:ext uri="{BB962C8B-B14F-4D97-AF65-F5344CB8AC3E}">
        <p14:creationId xmlns:p14="http://schemas.microsoft.com/office/powerpoint/2010/main" val="323418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C4CAEDBE-729F-4541-8873-802939ABA119}" type="datetimeFigureOut">
              <a:rPr lang="en-US" altLang="en-US"/>
              <a:pPr>
                <a:defRPr/>
              </a:pPr>
              <a:t>8/21/2019</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90471F92-638B-564B-8D7A-D775E26AABF9}" type="slidenum">
              <a:rPr lang="en-US" altLang="en-US"/>
              <a:pPr>
                <a:defRPr/>
              </a:pPr>
              <a:t>‹#›</a:t>
            </a:fld>
            <a:endParaRPr lang="en-US" altLang="en-US"/>
          </a:p>
        </p:txBody>
      </p:sp>
    </p:spTree>
    <p:extLst>
      <p:ext uri="{BB962C8B-B14F-4D97-AF65-F5344CB8AC3E}">
        <p14:creationId xmlns:p14="http://schemas.microsoft.com/office/powerpoint/2010/main" val="4093835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A021699E-5E70-D341-9FB5-083D4C78073C}" type="datetimeFigureOut">
              <a:rPr lang="en-US" altLang="en-US"/>
              <a:pPr>
                <a:defRPr/>
              </a:pPr>
              <a:t>8/21/2019</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148FC2CF-D6AB-3347-83EA-2F6CEFE17DD5}" type="slidenum">
              <a:rPr lang="en-US" altLang="en-US"/>
              <a:pPr>
                <a:defRPr/>
              </a:pPr>
              <a:t>‹#›</a:t>
            </a:fld>
            <a:endParaRPr lang="en-US" altLang="en-US"/>
          </a:p>
        </p:txBody>
      </p:sp>
    </p:spTree>
    <p:extLst>
      <p:ext uri="{BB962C8B-B14F-4D97-AF65-F5344CB8AC3E}">
        <p14:creationId xmlns:p14="http://schemas.microsoft.com/office/powerpoint/2010/main" val="2119690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5AB0B44-A951-0C46-AAB1-ED04EE5BBBFA}" type="datetimeFigureOut">
              <a:rPr lang="en-US" altLang="en-US"/>
              <a:pPr>
                <a:defRPr/>
              </a:pPr>
              <a:t>8/21/2019</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9EEF8F8-6068-6B4D-AACE-D69472A23D0D}" type="slidenum">
              <a:rPr lang="en-US" altLang="en-US"/>
              <a:pPr>
                <a:defRPr/>
              </a:pPr>
              <a:t>‹#›</a:t>
            </a:fld>
            <a:endParaRPr lang="en-US" altLang="en-US"/>
          </a:p>
        </p:txBody>
      </p:sp>
    </p:spTree>
    <p:extLst>
      <p:ext uri="{BB962C8B-B14F-4D97-AF65-F5344CB8AC3E}">
        <p14:creationId xmlns:p14="http://schemas.microsoft.com/office/powerpoint/2010/main" val="1038937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E3039791-1271-CC4C-8EE4-BEE96312C1D9}" type="datetimeFigureOut">
              <a:rPr lang="en-US" altLang="en-US"/>
              <a:pPr>
                <a:defRPr/>
              </a:pPr>
              <a:t>8/21/2019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6F19B71-CBB6-714D-B9CB-6F9D4A87E58B}" type="slidenum">
              <a:rPr lang="en-US" altLang="en-US"/>
              <a:pPr>
                <a:defRPr/>
              </a:pPr>
              <a:t>‹#›</a:t>
            </a:fld>
            <a:endParaRPr lang="en-US" altLang="en-US"/>
          </a:p>
        </p:txBody>
      </p:sp>
    </p:spTree>
    <p:extLst>
      <p:ext uri="{BB962C8B-B14F-4D97-AF65-F5344CB8AC3E}">
        <p14:creationId xmlns:p14="http://schemas.microsoft.com/office/powerpoint/2010/main" val="2397683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0F6433F-9D6C-194F-B028-596C9BC662E9}" type="datetimeFigureOut">
              <a:rPr lang="en-US" altLang="en-US"/>
              <a:pPr>
                <a:defRPr/>
              </a:pPr>
              <a:t>8/21/2019</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57BAA23-A792-1742-96F5-39269EA2E434}" type="slidenum">
              <a:rPr lang="en-US" altLang="en-US"/>
              <a:pPr>
                <a:defRPr/>
              </a:pPr>
              <a:t>‹#›</a:t>
            </a:fld>
            <a:endParaRPr lang="en-US" altLang="en-US"/>
          </a:p>
        </p:txBody>
      </p:sp>
    </p:spTree>
    <p:extLst>
      <p:ext uri="{BB962C8B-B14F-4D97-AF65-F5344CB8AC3E}">
        <p14:creationId xmlns:p14="http://schemas.microsoft.com/office/powerpoint/2010/main" val="11073366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latin typeface="Calibri" charset="0"/>
                <a:ea typeface="MS PGothic" charset="-128"/>
              </a:defRPr>
            </a:lvl1pPr>
          </a:lstStyle>
          <a:p>
            <a:pPr>
              <a:defRPr/>
            </a:pPr>
            <a:fld id="{AC661C01-8E88-C542-AF51-7171EAB8E777}" type="datetimeFigureOut">
              <a:rPr lang="en-US" altLang="en-US"/>
              <a:pPr>
                <a:defRPr/>
              </a:pPr>
              <a:t>8/21/2019</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charset="0"/>
                <a:ea typeface="MS PGothic" charset="-128"/>
              </a:defRPr>
            </a:lvl1pPr>
          </a:lstStyle>
          <a:p>
            <a:pPr>
              <a:defRPr/>
            </a:pPr>
            <a:fld id="{0864D596-74C6-0C4A-88FB-8AE2D6E6A50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anose="020B0600070205080204" pitchFamily="34" charset="-128"/>
          <a:cs typeface="MS PGothic" charset="0"/>
        </a:defRPr>
      </a:lvl1pPr>
      <a:lvl2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2pPr>
      <a:lvl3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3pPr>
      <a:lvl4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4pPr>
      <a:lvl5pPr algn="ctr" defTabSz="457200" rtl="0" eaLnBrk="0" fontAlgn="base" hangingPunct="0">
        <a:spcBef>
          <a:spcPct val="0"/>
        </a:spcBef>
        <a:spcAft>
          <a:spcPct val="0"/>
        </a:spcAft>
        <a:defRPr sz="4400">
          <a:solidFill>
            <a:schemeClr val="tx1"/>
          </a:solidFill>
          <a:latin typeface="Calibri" charset="0"/>
          <a:ea typeface="MS PGothic" panose="020B0600070205080204" pitchFamily="34" charset="-128"/>
          <a:cs typeface="MS PGothic"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S PGothic" panose="020B0600070205080204" pitchFamily="34" charset="-128"/>
          <a:cs typeface="MS PGothic"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S PGothic" panose="020B0600070205080204" pitchFamily="34" charset="-128"/>
          <a:cs typeface="MS PGothic" charset="0"/>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S PGothic" panose="020B0600070205080204" pitchFamily="34" charset="-128"/>
          <a:cs typeface="MS PGothic" charset="0"/>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S PGothic" panose="020B0600070205080204"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Box 4"/>
          <p:cNvSpPr txBox="1">
            <a:spLocks noChangeArrowheads="1"/>
          </p:cNvSpPr>
          <p:nvPr/>
        </p:nvSpPr>
        <p:spPr bwMode="auto">
          <a:xfrm>
            <a:off x="31750" y="2190922"/>
            <a:ext cx="9107488"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accent5"/>
                </a:solidFill>
              </a:rPr>
              <a:t>IRMMW-THz Society </a:t>
            </a:r>
          </a:p>
          <a:p>
            <a:pPr algn="ctr" eaLnBrk="1" hangingPunct="1">
              <a:spcBef>
                <a:spcPct val="0"/>
              </a:spcBef>
              <a:buFontTx/>
              <a:buNone/>
            </a:pPr>
            <a:r>
              <a:rPr lang="en-US" altLang="en-US" b="1" dirty="0">
                <a:solidFill>
                  <a:schemeClr val="accent5"/>
                </a:solidFill>
              </a:rPr>
              <a:t>Secretary/Treasurer’s Report &amp; Updates</a:t>
            </a:r>
          </a:p>
          <a:p>
            <a:pPr algn="ctr" eaLnBrk="1" hangingPunct="1">
              <a:spcBef>
                <a:spcPct val="0"/>
              </a:spcBef>
              <a:buFontTx/>
              <a:buNone/>
            </a:pPr>
            <a:endParaRPr lang="en-US" altLang="en-US" sz="800" b="1" dirty="0"/>
          </a:p>
          <a:p>
            <a:pPr algn="ctr" eaLnBrk="1" hangingPunct="1">
              <a:spcBef>
                <a:spcPct val="0"/>
              </a:spcBef>
              <a:buFontTx/>
              <a:buNone/>
            </a:pPr>
            <a:r>
              <a:rPr lang="en-US" altLang="en-US" sz="2400" b="1" dirty="0">
                <a:solidFill>
                  <a:srgbClr val="3333CC"/>
                </a:solidFill>
              </a:rPr>
              <a:t>Society Finances, KJB Status &amp; Finances, </a:t>
            </a:r>
          </a:p>
          <a:p>
            <a:pPr algn="ctr" eaLnBrk="1" hangingPunct="1">
              <a:spcBef>
                <a:spcPct val="0"/>
              </a:spcBef>
              <a:buFontTx/>
              <a:buNone/>
            </a:pPr>
            <a:r>
              <a:rPr lang="en-US" altLang="en-US" sz="2400" b="1" dirty="0">
                <a:solidFill>
                  <a:srgbClr val="3333CC"/>
                </a:solidFill>
              </a:rPr>
              <a:t>Web/Conference Changes for 2020 and beyond, </a:t>
            </a:r>
          </a:p>
          <a:p>
            <a:pPr algn="ctr" eaLnBrk="1" hangingPunct="1">
              <a:spcBef>
                <a:spcPct val="0"/>
              </a:spcBef>
              <a:buFontTx/>
              <a:buNone/>
            </a:pPr>
            <a:r>
              <a:rPr lang="en-US" altLang="en-US" sz="3600" dirty="0"/>
              <a:t>Sept. 1-6, 2019 </a:t>
            </a:r>
          </a:p>
          <a:p>
            <a:pPr algn="ctr" eaLnBrk="1" hangingPunct="1">
              <a:spcBef>
                <a:spcPct val="0"/>
              </a:spcBef>
              <a:buFontTx/>
              <a:buNone/>
            </a:pPr>
            <a:r>
              <a:rPr lang="en-US" altLang="en-US" sz="3600" dirty="0"/>
              <a:t>Paris, France</a:t>
            </a:r>
          </a:p>
          <a:p>
            <a:pPr algn="ctr" eaLnBrk="1" hangingPunct="1">
              <a:spcBef>
                <a:spcPct val="0"/>
              </a:spcBef>
              <a:buFontTx/>
              <a:buNone/>
            </a:pPr>
            <a:r>
              <a:rPr lang="en-US" altLang="en-US" sz="2800" i="1" dirty="0"/>
              <a:t>Peter H. Siegel, General Secretary</a:t>
            </a:r>
            <a:endParaRPr lang="en-US" altLang="en-US" sz="800" i="1" dirty="0"/>
          </a:p>
        </p:txBody>
      </p:sp>
      <p:sp>
        <p:nvSpPr>
          <p:cNvPr id="2051" name="Rectangle 16"/>
          <p:cNvSpPr>
            <a:spLocks noChangeArrowheads="1"/>
          </p:cNvSpPr>
          <p:nvPr/>
        </p:nvSpPr>
        <p:spPr bwMode="auto">
          <a:xfrm>
            <a:off x="1530350" y="457200"/>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spcBef>
                <a:spcPct val="0"/>
              </a:spcBef>
              <a:buFontTx/>
              <a:buNone/>
            </a:pPr>
            <a:endParaRPr lang="en-US" altLang="ja-JP" sz="1200">
              <a:latin typeface="Times New Roman" charset="0"/>
            </a:endParaRPr>
          </a:p>
          <a:p>
            <a:pPr>
              <a:spcBef>
                <a:spcPct val="0"/>
              </a:spcBef>
              <a:buFontTx/>
              <a:buNone/>
            </a:pPr>
            <a:br>
              <a:rPr lang="en-US" altLang="ja-JP" sz="1200">
                <a:latin typeface="Times New Roman" charset="0"/>
              </a:rPr>
            </a:br>
            <a:endParaRPr lang="en-US" altLang="ja-JP" sz="600"/>
          </a:p>
          <a:p>
            <a:pPr>
              <a:spcBef>
                <a:spcPct val="0"/>
              </a:spcBef>
              <a:buFontTx/>
              <a:buNone/>
            </a:pPr>
            <a:endParaRPr lang="en-US" altLang="ja-JP" sz="2400"/>
          </a:p>
        </p:txBody>
      </p:sp>
      <p:pic>
        <p:nvPicPr>
          <p:cNvPr id="3" name="Picture 2">
            <a:extLst>
              <a:ext uri="{FF2B5EF4-FFF2-40B4-BE49-F238E27FC236}">
                <a16:creationId xmlns:a16="http://schemas.microsoft.com/office/drawing/2014/main" id="{61E966DF-F2C3-4D31-9B3D-A512BB5AEDAD}"/>
              </a:ext>
            </a:extLst>
          </p:cNvPr>
          <p:cNvPicPr>
            <a:picLocks noChangeAspect="1"/>
          </p:cNvPicPr>
          <p:nvPr/>
        </p:nvPicPr>
        <p:blipFill>
          <a:blip r:embed="rId2"/>
          <a:stretch>
            <a:fillRect/>
          </a:stretch>
        </p:blipFill>
        <p:spPr>
          <a:xfrm>
            <a:off x="-4762" y="0"/>
            <a:ext cx="9144000" cy="187752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4"/>
          <p:cNvSpPr txBox="1">
            <a:spLocks noChangeArrowheads="1"/>
          </p:cNvSpPr>
          <p:nvPr/>
        </p:nvSpPr>
        <p:spPr bwMode="auto">
          <a:xfrm>
            <a:off x="559271" y="2040217"/>
            <a:ext cx="8253412"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accent5"/>
                </a:solidFill>
              </a:rPr>
              <a:t>IRMMW-THz Society Finances 1.</a:t>
            </a:r>
          </a:p>
          <a:p>
            <a:pPr algn="ctr" eaLnBrk="1" hangingPunct="1">
              <a:spcBef>
                <a:spcPct val="0"/>
              </a:spcBef>
              <a:buFontTx/>
              <a:buNone/>
            </a:pPr>
            <a:endParaRPr lang="en-US" altLang="en-US" sz="1000" b="1" dirty="0">
              <a:solidFill>
                <a:srgbClr val="FF6600"/>
              </a:solidFill>
            </a:endParaRPr>
          </a:p>
          <a:p>
            <a:pPr eaLnBrk="1" hangingPunct="1">
              <a:spcBef>
                <a:spcPct val="0"/>
              </a:spcBef>
              <a:buFontTx/>
              <a:buNone/>
            </a:pPr>
            <a:r>
              <a:rPr lang="en-US" altLang="en-US" sz="2800" dirty="0"/>
              <a:t>Vanguard VBIAX (9/30/2018):				$508,513.15</a:t>
            </a:r>
          </a:p>
          <a:p>
            <a:pPr eaLnBrk="1" hangingPunct="1">
              <a:spcBef>
                <a:spcPct val="0"/>
              </a:spcBef>
              <a:buFontTx/>
              <a:buNone/>
            </a:pPr>
            <a:r>
              <a:rPr lang="en-US" altLang="en-US" sz="2800" dirty="0"/>
              <a:t>Checking Account (9/30/2018):				$      1952.22</a:t>
            </a:r>
            <a:endParaRPr lang="en-US" altLang="en-US" sz="1600" b="1" dirty="0">
              <a:solidFill>
                <a:srgbClr val="000090"/>
              </a:solidFill>
            </a:endParaRPr>
          </a:p>
          <a:p>
            <a:pPr eaLnBrk="1" hangingPunct="1">
              <a:spcBef>
                <a:spcPct val="0"/>
              </a:spcBef>
              <a:buNone/>
            </a:pPr>
            <a:r>
              <a:rPr lang="en-US" altLang="en-US" sz="2800" dirty="0"/>
              <a:t>Checking Account for IRMMW-THz2020: </a:t>
            </a:r>
            <a:r>
              <a:rPr lang="en-US" altLang="en-US" sz="2800" u="sng" dirty="0"/>
              <a:t>$   10,000.00</a:t>
            </a:r>
            <a:endParaRPr lang="en-US" altLang="en-US" sz="2800" b="1" u="sng" dirty="0"/>
          </a:p>
          <a:p>
            <a:pPr eaLnBrk="1" hangingPunct="1">
              <a:spcBef>
                <a:spcPct val="0"/>
              </a:spcBef>
              <a:buFontTx/>
              <a:buNone/>
            </a:pPr>
            <a:r>
              <a:rPr lang="en-US" altLang="en-US" sz="2800" b="1" dirty="0"/>
              <a:t>TOTAL ASSETS (9/30/2018):					</a:t>
            </a:r>
            <a:r>
              <a:rPr lang="en-US" altLang="en-US" sz="2800" b="1" dirty="0">
                <a:highlight>
                  <a:srgbClr val="FFFF00"/>
                </a:highlight>
              </a:rPr>
              <a:t>$520,465.37</a:t>
            </a:r>
          </a:p>
          <a:p>
            <a:pPr eaLnBrk="1" hangingPunct="1">
              <a:spcBef>
                <a:spcPct val="0"/>
              </a:spcBef>
              <a:buFontTx/>
              <a:buNone/>
            </a:pPr>
            <a:endParaRPr lang="en-US" altLang="en-US" sz="1200" dirty="0"/>
          </a:p>
          <a:p>
            <a:pPr eaLnBrk="1" hangingPunct="1">
              <a:spcBef>
                <a:spcPct val="0"/>
              </a:spcBef>
              <a:buFontTx/>
              <a:buNone/>
            </a:pPr>
            <a:r>
              <a:rPr lang="en-US" altLang="en-US" sz="2800" dirty="0"/>
              <a:t>Vanguard VBIAX (8/21/2019):				$580,364.04</a:t>
            </a:r>
          </a:p>
          <a:p>
            <a:pPr eaLnBrk="1" hangingPunct="1">
              <a:spcBef>
                <a:spcPct val="0"/>
              </a:spcBef>
              <a:buFontTx/>
              <a:buNone/>
            </a:pPr>
            <a:r>
              <a:rPr lang="en-US" altLang="en-US" sz="2800" dirty="0"/>
              <a:t>Checking Account (9/30/18):				</a:t>
            </a:r>
            <a:r>
              <a:rPr lang="en-US" altLang="en-US" sz="2800" u="sng" dirty="0"/>
              <a:t>$      2525.17</a:t>
            </a:r>
            <a:endParaRPr lang="en-US" altLang="en-US" sz="1600" b="1" u="sng" dirty="0">
              <a:solidFill>
                <a:srgbClr val="000090"/>
              </a:solidFill>
            </a:endParaRPr>
          </a:p>
          <a:p>
            <a:pPr eaLnBrk="1" hangingPunct="1">
              <a:spcBef>
                <a:spcPct val="0"/>
              </a:spcBef>
              <a:buFontTx/>
              <a:buNone/>
            </a:pPr>
            <a:r>
              <a:rPr lang="en-US" altLang="en-US" sz="2800" b="1" dirty="0"/>
              <a:t>TOTAL ASSET VALUE NOW (8/21/2019):	</a:t>
            </a:r>
            <a:r>
              <a:rPr lang="en-US" altLang="en-US" sz="2800" b="1" dirty="0">
                <a:highlight>
                  <a:srgbClr val="00FF00"/>
                </a:highlight>
              </a:rPr>
              <a:t>$582,889.21</a:t>
            </a:r>
          </a:p>
          <a:p>
            <a:pPr eaLnBrk="1" hangingPunct="1">
              <a:spcBef>
                <a:spcPct val="0"/>
              </a:spcBef>
              <a:buFontTx/>
              <a:buNone/>
            </a:pPr>
            <a:r>
              <a:rPr lang="en-US" altLang="en-US" sz="2800" b="1" dirty="0"/>
              <a:t>FY’2019 CHANGE (Revenues-Expenses):	  </a:t>
            </a:r>
            <a:r>
              <a:rPr lang="en-US" altLang="en-US" sz="2800" b="1" dirty="0">
                <a:highlight>
                  <a:srgbClr val="00FFFF"/>
                </a:highlight>
              </a:rPr>
              <a:t>$62,423.84</a:t>
            </a:r>
          </a:p>
        </p:txBody>
      </p:sp>
      <p:pic>
        <p:nvPicPr>
          <p:cNvPr id="6" name="Picture 5">
            <a:extLst>
              <a:ext uri="{FF2B5EF4-FFF2-40B4-BE49-F238E27FC236}">
                <a16:creationId xmlns:a16="http://schemas.microsoft.com/office/drawing/2014/main" id="{4E4C8EA5-1D94-4EA5-9508-DE138C1F5883}"/>
              </a:ext>
            </a:extLst>
          </p:cNvPr>
          <p:cNvPicPr>
            <a:picLocks noChangeAspect="1"/>
          </p:cNvPicPr>
          <p:nvPr/>
        </p:nvPicPr>
        <p:blipFill>
          <a:blip r:embed="rId2"/>
          <a:stretch>
            <a:fillRect/>
          </a:stretch>
        </p:blipFill>
        <p:spPr>
          <a:xfrm>
            <a:off x="-4762" y="0"/>
            <a:ext cx="9144000" cy="187752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extBox 5"/>
          <p:cNvSpPr txBox="1">
            <a:spLocks noChangeArrowheads="1"/>
          </p:cNvSpPr>
          <p:nvPr/>
        </p:nvSpPr>
        <p:spPr bwMode="auto">
          <a:xfrm>
            <a:off x="352425" y="2159012"/>
            <a:ext cx="8429625" cy="4462760"/>
          </a:xfrm>
          <a:prstGeom prst="rect">
            <a:avLst/>
          </a:prstGeom>
          <a:solidFill>
            <a:schemeClr val="bg1"/>
          </a:solidFill>
          <a:ln>
            <a:noFill/>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defRPr/>
            </a:pPr>
            <a:r>
              <a:rPr lang="en-US" altLang="en-US" sz="3600" b="1" dirty="0">
                <a:solidFill>
                  <a:schemeClr val="accent5"/>
                </a:solidFill>
              </a:rPr>
              <a:t>IRMMW-THz Society Finances 2.</a:t>
            </a:r>
          </a:p>
          <a:p>
            <a:pPr eaLnBrk="1" hangingPunct="1">
              <a:spcBef>
                <a:spcPct val="0"/>
              </a:spcBef>
              <a:buFontTx/>
              <a:buNone/>
              <a:defRPr/>
            </a:pPr>
            <a:endParaRPr lang="en-US" altLang="en-US" sz="1000" b="1" dirty="0">
              <a:solidFill>
                <a:srgbClr val="FF0000"/>
              </a:solidFill>
            </a:endParaRPr>
          </a:p>
          <a:p>
            <a:pPr algn="ctr" eaLnBrk="1" hangingPunct="1">
              <a:spcBef>
                <a:spcPct val="0"/>
              </a:spcBef>
              <a:buFontTx/>
              <a:buNone/>
              <a:defRPr/>
            </a:pPr>
            <a:r>
              <a:rPr lang="en-US" altLang="en-US" b="1" dirty="0">
                <a:solidFill>
                  <a:srgbClr val="3333CC"/>
                </a:solidFill>
              </a:rPr>
              <a:t>Earnings in FY’</a:t>
            </a:r>
            <a:r>
              <a:rPr lang="en-US" altLang="ja-JP" b="1" dirty="0">
                <a:solidFill>
                  <a:srgbClr val="3333CC"/>
                </a:solidFill>
              </a:rPr>
              <a:t>19 (9/30/18-present):</a:t>
            </a:r>
          </a:p>
          <a:p>
            <a:pPr eaLnBrk="1" hangingPunct="1">
              <a:spcBef>
                <a:spcPct val="0"/>
              </a:spcBef>
              <a:buFontTx/>
              <a:buNone/>
              <a:defRPr/>
            </a:pPr>
            <a:endParaRPr lang="en-US" altLang="en-US" sz="1000" u="sng" dirty="0"/>
          </a:p>
          <a:p>
            <a:pPr eaLnBrk="1" hangingPunct="1">
              <a:spcBef>
                <a:spcPct val="0"/>
              </a:spcBef>
              <a:buFontTx/>
              <a:buNone/>
              <a:defRPr/>
            </a:pPr>
            <a:r>
              <a:rPr lang="en-US" altLang="en-US" sz="2800" dirty="0"/>
              <a:t>Hosting Fee “+” for 2018 Conf. in Nagoya:     </a:t>
            </a:r>
            <a:r>
              <a:rPr lang="en-US" altLang="en-US" sz="2800" dirty="0">
                <a:solidFill>
                  <a:srgbClr val="00B050"/>
                </a:solidFill>
              </a:rPr>
              <a:t>$43,998</a:t>
            </a:r>
          </a:p>
          <a:p>
            <a:pPr eaLnBrk="1" hangingPunct="1">
              <a:spcBef>
                <a:spcPct val="0"/>
              </a:spcBef>
              <a:buFontTx/>
              <a:buNone/>
              <a:defRPr/>
            </a:pPr>
            <a:r>
              <a:rPr lang="en-US" altLang="en-US" sz="2800" dirty="0"/>
              <a:t>Profit from sponsoring ISSTT in Pasadena:     </a:t>
            </a:r>
            <a:r>
              <a:rPr lang="en-US" altLang="en-US" sz="2800" dirty="0">
                <a:solidFill>
                  <a:srgbClr val="00B050"/>
                </a:solidFill>
              </a:rPr>
              <a:t>$  8,980</a:t>
            </a:r>
          </a:p>
          <a:p>
            <a:pPr eaLnBrk="1" hangingPunct="1">
              <a:spcBef>
                <a:spcPct val="0"/>
              </a:spcBef>
              <a:buFontTx/>
              <a:buNone/>
              <a:defRPr/>
            </a:pPr>
            <a:r>
              <a:rPr lang="en-US" altLang="en-US" sz="2800" u="sng" dirty="0"/>
              <a:t>Vanguard </a:t>
            </a:r>
            <a:r>
              <a:rPr lang="en-US" altLang="en-US" sz="2800" u="sng" dirty="0" err="1"/>
              <a:t>Div’</a:t>
            </a:r>
            <a:r>
              <a:rPr lang="en-US" altLang="ja-JP" sz="2800" u="sng" dirty="0" err="1"/>
              <a:t>s</a:t>
            </a:r>
            <a:r>
              <a:rPr lang="en-US" altLang="ja-JP" sz="2800" u="sng" dirty="0"/>
              <a:t> </a:t>
            </a:r>
            <a:r>
              <a:rPr lang="en-US" altLang="ja-JP" sz="2400" u="sng" dirty="0"/>
              <a:t>(</a:t>
            </a:r>
            <a:r>
              <a:rPr lang="en-US" altLang="ja-JP" sz="2800" u="sng" dirty="0"/>
              <a:t>paid quarterly, 3 total):          </a:t>
            </a:r>
            <a:r>
              <a:rPr lang="en-US" altLang="ja-JP" sz="2800" u="sng" dirty="0">
                <a:solidFill>
                  <a:srgbClr val="00B050"/>
                </a:solidFill>
              </a:rPr>
              <a:t>$  9,365</a:t>
            </a:r>
          </a:p>
          <a:p>
            <a:pPr eaLnBrk="1" hangingPunct="1">
              <a:spcBef>
                <a:spcPct val="0"/>
              </a:spcBef>
              <a:buFontTx/>
              <a:buNone/>
              <a:defRPr/>
            </a:pPr>
            <a:r>
              <a:rPr lang="en-US" altLang="en-US" sz="2800" b="1" dirty="0"/>
              <a:t>Total Earnings to date in FY</a:t>
            </a:r>
            <a:r>
              <a:rPr lang="ja-JP" altLang="en-US" sz="2800" b="1" dirty="0"/>
              <a:t>’</a:t>
            </a:r>
            <a:r>
              <a:rPr lang="en-US" altLang="ja-JP" sz="2800" b="1" dirty="0"/>
              <a:t>19:			     </a:t>
            </a:r>
            <a:r>
              <a:rPr lang="en-US" altLang="ja-JP" sz="2800" b="1" dirty="0">
                <a:solidFill>
                  <a:srgbClr val="00B050"/>
                </a:solidFill>
              </a:rPr>
              <a:t>$ 62,343</a:t>
            </a:r>
          </a:p>
          <a:p>
            <a:pPr eaLnBrk="1" hangingPunct="1">
              <a:spcBef>
                <a:spcPct val="0"/>
              </a:spcBef>
              <a:buFontTx/>
              <a:buNone/>
              <a:defRPr/>
            </a:pPr>
            <a:r>
              <a:rPr lang="en-US" altLang="ja-JP" sz="2800" u="sng" dirty="0"/>
              <a:t>≈Capital Gains on endowment (as of 8/20):  $ 26,786</a:t>
            </a:r>
            <a:endParaRPr lang="en-US" altLang="ja-JP" sz="1000" dirty="0"/>
          </a:p>
          <a:p>
            <a:pPr eaLnBrk="1" hangingPunct="1">
              <a:spcBef>
                <a:spcPct val="0"/>
              </a:spcBef>
              <a:buFontTx/>
              <a:buNone/>
              <a:defRPr/>
            </a:pPr>
            <a:r>
              <a:rPr lang="en-US" altLang="ja-JP" sz="2800" b="1" dirty="0"/>
              <a:t>TOTAL Earnings plus Capital Gains in FY’18: </a:t>
            </a:r>
            <a:r>
              <a:rPr lang="en-US" altLang="ja-JP" sz="2800" b="1" dirty="0">
                <a:ln>
                  <a:solidFill>
                    <a:srgbClr val="00A500"/>
                  </a:solidFill>
                </a:ln>
                <a:highlight>
                  <a:srgbClr val="FFFF00"/>
                </a:highlight>
              </a:rPr>
              <a:t>$ 89,129</a:t>
            </a:r>
          </a:p>
          <a:p>
            <a:pPr eaLnBrk="1" hangingPunct="1">
              <a:spcBef>
                <a:spcPct val="0"/>
              </a:spcBef>
              <a:buFontTx/>
              <a:buNone/>
              <a:defRPr/>
            </a:pPr>
            <a:r>
              <a:rPr lang="en-US" altLang="ja-JP" sz="2800" dirty="0">
                <a:ln>
                  <a:solidFill>
                    <a:srgbClr val="00A500"/>
                  </a:solidFill>
                </a:ln>
              </a:rPr>
              <a:t>Cap Gain + Dividends: $36,151 or 7.1% return to date</a:t>
            </a:r>
          </a:p>
        </p:txBody>
      </p:sp>
      <p:pic>
        <p:nvPicPr>
          <p:cNvPr id="6" name="Picture 5">
            <a:extLst>
              <a:ext uri="{FF2B5EF4-FFF2-40B4-BE49-F238E27FC236}">
                <a16:creationId xmlns:a16="http://schemas.microsoft.com/office/drawing/2014/main" id="{37D590BC-BE40-4CE1-B3DC-9470A03914EB}"/>
              </a:ext>
            </a:extLst>
          </p:cNvPr>
          <p:cNvPicPr>
            <a:picLocks noChangeAspect="1"/>
          </p:cNvPicPr>
          <p:nvPr/>
        </p:nvPicPr>
        <p:blipFill>
          <a:blip r:embed="rId2"/>
          <a:stretch>
            <a:fillRect/>
          </a:stretch>
        </p:blipFill>
        <p:spPr>
          <a:xfrm>
            <a:off x="-4762" y="0"/>
            <a:ext cx="9144000" cy="187752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Box 5"/>
          <p:cNvSpPr txBox="1">
            <a:spLocks noChangeArrowheads="1"/>
          </p:cNvSpPr>
          <p:nvPr/>
        </p:nvSpPr>
        <p:spPr bwMode="auto">
          <a:xfrm>
            <a:off x="31750" y="1757363"/>
            <a:ext cx="8751888"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rgbClr val="FF0000"/>
                </a:solidFill>
              </a:rPr>
              <a:t>	</a:t>
            </a:r>
            <a:r>
              <a:rPr lang="en-US" altLang="en-US" sz="3600" b="1" dirty="0">
                <a:solidFill>
                  <a:schemeClr val="accent5"/>
                </a:solidFill>
              </a:rPr>
              <a:t>IRMMW-THz Society Finances 3.</a:t>
            </a:r>
          </a:p>
        </p:txBody>
      </p:sp>
      <p:graphicFrame>
        <p:nvGraphicFramePr>
          <p:cNvPr id="3" name="Table 2"/>
          <p:cNvGraphicFramePr>
            <a:graphicFrameLocks noGrp="1"/>
          </p:cNvGraphicFramePr>
          <p:nvPr>
            <p:extLst>
              <p:ext uri="{D42A27DB-BD31-4B8C-83A1-F6EECF244321}">
                <p14:modId xmlns:p14="http://schemas.microsoft.com/office/powerpoint/2010/main" val="4240085570"/>
              </p:ext>
            </p:extLst>
          </p:nvPr>
        </p:nvGraphicFramePr>
        <p:xfrm>
          <a:off x="360362" y="2310220"/>
          <a:ext cx="8423276" cy="4391025"/>
        </p:xfrm>
        <a:graphic>
          <a:graphicData uri="http://schemas.openxmlformats.org/drawingml/2006/table">
            <a:tbl>
              <a:tblPr/>
              <a:tblGrid>
                <a:gridCol w="6852309">
                  <a:extLst>
                    <a:ext uri="{9D8B030D-6E8A-4147-A177-3AD203B41FA5}">
                      <a16:colId xmlns:a16="http://schemas.microsoft.com/office/drawing/2014/main" val="20000"/>
                    </a:ext>
                  </a:extLst>
                </a:gridCol>
                <a:gridCol w="1570967">
                  <a:extLst>
                    <a:ext uri="{9D8B030D-6E8A-4147-A177-3AD203B41FA5}">
                      <a16:colId xmlns:a16="http://schemas.microsoft.com/office/drawing/2014/main" val="20001"/>
                    </a:ext>
                  </a:extLst>
                </a:gridCol>
              </a:tblGrid>
              <a:tr h="504825">
                <a:tc>
                  <a:txBody>
                    <a:bodyPr/>
                    <a:lstStyle/>
                    <a:p>
                      <a:pPr algn="l" fontAlgn="b"/>
                      <a:r>
                        <a:rPr lang="en-US" sz="2600" b="1" i="0" u="none" strike="noStrike" dirty="0">
                          <a:solidFill>
                            <a:srgbClr val="3333CC"/>
                          </a:solidFill>
                          <a:effectLst/>
                          <a:latin typeface="Calibri" charset="0"/>
                        </a:rPr>
                        <a:t>Expenses in FY’2019 Sept. 30, 2018-present)</a:t>
                      </a:r>
                    </a:p>
                  </a:txBody>
                  <a:tcPr marL="12700" marR="12700" marT="12700" marB="0" anchor="b">
                    <a:lnL>
                      <a:noFill/>
                    </a:lnL>
                    <a:lnR>
                      <a:noFill/>
                    </a:lnR>
                    <a:lnT>
                      <a:noFill/>
                    </a:lnT>
                    <a:lnB>
                      <a:noFill/>
                    </a:lnB>
                  </a:tcPr>
                </a:tc>
                <a:tc>
                  <a:txBody>
                    <a:bodyPr/>
                    <a:lstStyle/>
                    <a:p>
                      <a:pPr algn="r" fontAlgn="b"/>
                      <a:r>
                        <a:rPr lang="en-US" sz="2600" b="1" i="0" u="none" strike="noStrike" dirty="0">
                          <a:solidFill>
                            <a:srgbClr val="3333CC"/>
                          </a:solidFill>
                          <a:effectLst/>
                          <a:latin typeface="Calibri" charset="0"/>
                        </a:rPr>
                        <a:t> US$ </a:t>
                      </a:r>
                    </a:p>
                  </a:txBody>
                  <a:tcPr marL="12700" marR="12700" marT="12700" marB="0" anchor="b">
                    <a:lnL>
                      <a:noFill/>
                    </a:lnL>
                    <a:lnR>
                      <a:noFill/>
                    </a:lnR>
                    <a:lnT>
                      <a:noFill/>
                    </a:lnT>
                    <a:lnB>
                      <a:noFill/>
                    </a:lnB>
                  </a:tcPr>
                </a:tc>
                <a:extLst>
                  <a:ext uri="{0D108BD9-81ED-4DB2-BD59-A6C34878D82A}">
                    <a16:rowId xmlns:a16="http://schemas.microsoft.com/office/drawing/2014/main" val="10000"/>
                  </a:ext>
                </a:extLst>
              </a:tr>
              <a:tr h="431800">
                <a:tc>
                  <a:txBody>
                    <a:bodyPr/>
                    <a:lstStyle/>
                    <a:p>
                      <a:pPr algn="l" fontAlgn="b"/>
                      <a:r>
                        <a:rPr lang="en-US" sz="2600" b="0" i="0" u="none" strike="noStrike">
                          <a:solidFill>
                            <a:srgbClr val="000000"/>
                          </a:solidFill>
                          <a:effectLst/>
                          <a:latin typeface="Calibri" charset="0"/>
                        </a:rPr>
                        <a:t>Web fees (hosting, DNS, email, etc.):</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$622 </a:t>
                      </a:r>
                    </a:p>
                  </a:txBody>
                  <a:tcPr marL="12700" marR="12700" marT="12700" marB="0" anchor="b">
                    <a:lnL>
                      <a:noFill/>
                    </a:lnL>
                    <a:lnR>
                      <a:noFill/>
                    </a:lnR>
                    <a:lnT>
                      <a:noFill/>
                    </a:lnT>
                    <a:lnB>
                      <a:noFill/>
                    </a:lnB>
                  </a:tcPr>
                </a:tc>
                <a:extLst>
                  <a:ext uri="{0D108BD9-81ED-4DB2-BD59-A6C34878D82A}">
                    <a16:rowId xmlns:a16="http://schemas.microsoft.com/office/drawing/2014/main" val="10001"/>
                  </a:ext>
                </a:extLst>
              </a:tr>
              <a:tr h="431800">
                <a:tc>
                  <a:txBody>
                    <a:bodyPr/>
                    <a:lstStyle/>
                    <a:p>
                      <a:pPr algn="l" fontAlgn="b"/>
                      <a:r>
                        <a:rPr lang="en-US" sz="2600" b="0" i="0" u="none" strike="noStrike" dirty="0">
                          <a:solidFill>
                            <a:srgbClr val="000000"/>
                          </a:solidFill>
                          <a:effectLst/>
                          <a:latin typeface="Calibri" charset="0"/>
                        </a:rPr>
                        <a:t>Society Website (Handmade Int.- $2K bill pending):</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$0 </a:t>
                      </a:r>
                    </a:p>
                  </a:txBody>
                  <a:tcPr marL="12700" marR="12700" marT="12700" marB="0" anchor="b">
                    <a:lnL>
                      <a:noFill/>
                    </a:lnL>
                    <a:lnR>
                      <a:noFill/>
                    </a:lnR>
                    <a:lnT>
                      <a:noFill/>
                    </a:lnT>
                    <a:lnB>
                      <a:noFill/>
                    </a:lnB>
                  </a:tcPr>
                </a:tc>
                <a:extLst>
                  <a:ext uri="{0D108BD9-81ED-4DB2-BD59-A6C34878D82A}">
                    <a16:rowId xmlns:a16="http://schemas.microsoft.com/office/drawing/2014/main" val="10002"/>
                  </a:ext>
                </a:extLst>
              </a:tr>
              <a:tr h="431800">
                <a:tc>
                  <a:txBody>
                    <a:bodyPr/>
                    <a:lstStyle/>
                    <a:p>
                      <a:pPr algn="l" fontAlgn="b"/>
                      <a:r>
                        <a:rPr lang="en-US" sz="2600" b="0" i="0" u="none" strike="noStrike" dirty="0">
                          <a:solidFill>
                            <a:srgbClr val="000000"/>
                          </a:solidFill>
                          <a:effectLst/>
                          <a:latin typeface="Calibri" charset="0"/>
                        </a:rPr>
                        <a:t>Student Paper &amp; YSA Prizes for 2019:</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$4,000 </a:t>
                      </a:r>
                    </a:p>
                  </a:txBody>
                  <a:tcPr marL="12700" marR="12700" marT="12700" marB="0" anchor="b">
                    <a:lnL>
                      <a:noFill/>
                    </a:lnL>
                    <a:lnR>
                      <a:noFill/>
                    </a:lnR>
                    <a:lnT>
                      <a:noFill/>
                    </a:lnT>
                    <a:lnB>
                      <a:noFill/>
                    </a:lnB>
                  </a:tcPr>
                </a:tc>
                <a:extLst>
                  <a:ext uri="{0D108BD9-81ED-4DB2-BD59-A6C34878D82A}">
                    <a16:rowId xmlns:a16="http://schemas.microsoft.com/office/drawing/2014/main" val="10003"/>
                  </a:ext>
                </a:extLst>
              </a:tr>
              <a:tr h="431800">
                <a:tc>
                  <a:txBody>
                    <a:bodyPr/>
                    <a:lstStyle/>
                    <a:p>
                      <a:pPr algn="l" fontAlgn="b"/>
                      <a:r>
                        <a:rPr lang="en-US" sz="2600" b="0" i="0" u="none" strike="noStrike" dirty="0">
                          <a:solidFill>
                            <a:srgbClr val="000000"/>
                          </a:solidFill>
                          <a:effectLst/>
                          <a:latin typeface="Calibri" charset="0"/>
                        </a:rPr>
                        <a:t>Loans to IRMMW-THz 2020 LOC:</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$10,000 </a:t>
                      </a:r>
                    </a:p>
                  </a:txBody>
                  <a:tcPr marL="12700" marR="12700" marT="12700" marB="0" anchor="b">
                    <a:lnL>
                      <a:noFill/>
                    </a:lnL>
                    <a:lnR>
                      <a:noFill/>
                    </a:lnR>
                    <a:lnT>
                      <a:noFill/>
                    </a:lnT>
                    <a:lnB>
                      <a:noFill/>
                    </a:lnB>
                  </a:tcPr>
                </a:tc>
                <a:extLst>
                  <a:ext uri="{0D108BD9-81ED-4DB2-BD59-A6C34878D82A}">
                    <a16:rowId xmlns:a16="http://schemas.microsoft.com/office/drawing/2014/main" val="10004"/>
                  </a:ext>
                </a:extLst>
              </a:tr>
              <a:tr h="431800">
                <a:tc>
                  <a:txBody>
                    <a:bodyPr/>
                    <a:lstStyle/>
                    <a:p>
                      <a:pPr algn="l" fontAlgn="b"/>
                      <a:r>
                        <a:rPr lang="en-US" sz="2600" b="0" i="0" u="none" strike="noStrike" dirty="0">
                          <a:solidFill>
                            <a:srgbClr val="000000"/>
                          </a:solidFill>
                          <a:effectLst/>
                          <a:latin typeface="Calibri" charset="0"/>
                        </a:rPr>
                        <a:t>Legal Services (S. </a:t>
                      </a:r>
                      <a:r>
                        <a:rPr lang="en-US" sz="2600" b="0" i="0" u="none" strike="noStrike" dirty="0" err="1">
                          <a:solidFill>
                            <a:srgbClr val="000000"/>
                          </a:solidFill>
                          <a:effectLst/>
                          <a:latin typeface="Calibri" charset="0"/>
                        </a:rPr>
                        <a:t>Sommers</a:t>
                      </a:r>
                      <a:r>
                        <a:rPr lang="en-US" sz="2600" b="0" i="0" u="none" strike="noStrike" dirty="0">
                          <a:solidFill>
                            <a:srgbClr val="000000"/>
                          </a:solidFill>
                          <a:effectLst/>
                          <a:latin typeface="Calibri" charset="0"/>
                        </a:rPr>
                        <a:t>, Esq.):</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$1878 </a:t>
                      </a:r>
                    </a:p>
                  </a:txBody>
                  <a:tcPr marL="12700" marR="12700" marT="12700" marB="0" anchor="b">
                    <a:lnL>
                      <a:noFill/>
                    </a:lnL>
                    <a:lnR>
                      <a:noFill/>
                    </a:lnR>
                    <a:lnT>
                      <a:noFill/>
                    </a:lnT>
                    <a:lnB>
                      <a:noFill/>
                    </a:lnB>
                  </a:tcPr>
                </a:tc>
                <a:extLst>
                  <a:ext uri="{0D108BD9-81ED-4DB2-BD59-A6C34878D82A}">
                    <a16:rowId xmlns:a16="http://schemas.microsoft.com/office/drawing/2014/main" val="10005"/>
                  </a:ext>
                </a:extLst>
              </a:tr>
              <a:tr h="431800">
                <a:tc>
                  <a:txBody>
                    <a:bodyPr/>
                    <a:lstStyle/>
                    <a:p>
                      <a:pPr algn="l" fontAlgn="b"/>
                      <a:r>
                        <a:rPr lang="en-US" sz="2600" b="0" i="0" u="none" strike="noStrike" dirty="0">
                          <a:solidFill>
                            <a:srgbClr val="000000"/>
                          </a:solidFill>
                          <a:effectLst/>
                          <a:latin typeface="Calibri" charset="0"/>
                        </a:rPr>
                        <a:t>Tax Filing &amp; </a:t>
                      </a:r>
                      <a:r>
                        <a:rPr lang="en-US" sz="2600" b="0" i="0" u="none" strike="noStrike" dirty="0" err="1">
                          <a:solidFill>
                            <a:srgbClr val="000000"/>
                          </a:solidFill>
                          <a:effectLst/>
                          <a:latin typeface="Calibri" charset="0"/>
                        </a:rPr>
                        <a:t>Accting</a:t>
                      </a:r>
                      <a:r>
                        <a:rPr lang="en-US" sz="2600" b="0" i="0" u="none" strike="noStrike" dirty="0">
                          <a:solidFill>
                            <a:srgbClr val="000000"/>
                          </a:solidFill>
                          <a:effectLst/>
                          <a:latin typeface="Calibri" charset="0"/>
                        </a:rPr>
                        <a:t>. (</a:t>
                      </a:r>
                      <a:r>
                        <a:rPr lang="en-US" sz="2600" b="0" i="0" u="none" strike="noStrike" dirty="0" err="1">
                          <a:solidFill>
                            <a:srgbClr val="000000"/>
                          </a:solidFill>
                          <a:effectLst/>
                          <a:latin typeface="Calibri" charset="0"/>
                        </a:rPr>
                        <a:t>Temo</a:t>
                      </a:r>
                      <a:r>
                        <a:rPr lang="en-US" sz="2600" b="0" i="0" u="none" strike="noStrike" dirty="0">
                          <a:solidFill>
                            <a:srgbClr val="000000"/>
                          </a:solidFill>
                          <a:effectLst/>
                          <a:latin typeface="Calibri" charset="0"/>
                        </a:rPr>
                        <a:t> Arjani:2017&amp;2018):</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$7885 </a:t>
                      </a:r>
                    </a:p>
                  </a:txBody>
                  <a:tcPr marL="12700" marR="12700" marT="12700" marB="0" anchor="b">
                    <a:lnL>
                      <a:noFill/>
                    </a:lnL>
                    <a:lnR>
                      <a:noFill/>
                    </a:lnR>
                    <a:lnT>
                      <a:noFill/>
                    </a:lnT>
                    <a:lnB>
                      <a:noFill/>
                    </a:lnB>
                  </a:tcPr>
                </a:tc>
                <a:extLst>
                  <a:ext uri="{0D108BD9-81ED-4DB2-BD59-A6C34878D82A}">
                    <a16:rowId xmlns:a16="http://schemas.microsoft.com/office/drawing/2014/main" val="10006"/>
                  </a:ext>
                </a:extLst>
              </a:tr>
              <a:tr h="431800">
                <a:tc>
                  <a:txBody>
                    <a:bodyPr/>
                    <a:lstStyle/>
                    <a:p>
                      <a:pPr algn="l" fontAlgn="b"/>
                      <a:r>
                        <a:rPr lang="en-US" sz="2600" b="0" i="0" u="none" strike="noStrike">
                          <a:solidFill>
                            <a:srgbClr val="000000"/>
                          </a:solidFill>
                          <a:effectLst/>
                          <a:latin typeface="Calibri" charset="0"/>
                        </a:rPr>
                        <a:t>Postage/wire fees/bank fees:</a:t>
                      </a:r>
                    </a:p>
                  </a:txBody>
                  <a:tcPr marL="12700" marR="12700" marT="12700" marB="0" anchor="b">
                    <a:lnL>
                      <a:noFill/>
                    </a:lnL>
                    <a:lnR>
                      <a:noFill/>
                    </a:lnR>
                    <a:lnT>
                      <a:noFill/>
                    </a:lnT>
                    <a:lnB>
                      <a:noFill/>
                    </a:lnB>
                  </a:tcPr>
                </a:tc>
                <a:tc>
                  <a:txBody>
                    <a:bodyPr/>
                    <a:lstStyle/>
                    <a:p>
                      <a:pPr algn="r" fontAlgn="b"/>
                      <a:r>
                        <a:rPr lang="en-US" sz="2600" b="0" i="0" u="none" strike="noStrike" dirty="0">
                          <a:solidFill>
                            <a:srgbClr val="FF0000"/>
                          </a:solidFill>
                          <a:effectLst/>
                          <a:latin typeface="Calibri" charset="0"/>
                        </a:rPr>
                        <a:t> $127 </a:t>
                      </a:r>
                    </a:p>
                  </a:txBody>
                  <a:tcPr marL="12700" marR="12700" marT="12700" marB="0" anchor="b">
                    <a:lnL>
                      <a:noFill/>
                    </a:lnL>
                    <a:lnR>
                      <a:noFill/>
                    </a:lnR>
                    <a:lnT>
                      <a:noFill/>
                    </a:lnT>
                    <a:lnB>
                      <a:noFill/>
                    </a:lnB>
                  </a:tcPr>
                </a:tc>
                <a:extLst>
                  <a:ext uri="{0D108BD9-81ED-4DB2-BD59-A6C34878D82A}">
                    <a16:rowId xmlns:a16="http://schemas.microsoft.com/office/drawing/2014/main" val="10007"/>
                  </a:ext>
                </a:extLst>
              </a:tr>
              <a:tr h="431800">
                <a:tc>
                  <a:txBody>
                    <a:bodyPr/>
                    <a:lstStyle/>
                    <a:p>
                      <a:pPr algn="l" fontAlgn="b"/>
                      <a:r>
                        <a:rPr lang="en-US" sz="2600" b="0" i="0" u="sng" strike="noStrike">
                          <a:solidFill>
                            <a:srgbClr val="000000"/>
                          </a:solidFill>
                          <a:effectLst/>
                          <a:latin typeface="Calibri" charset="0"/>
                        </a:rPr>
                        <a:t>Other (supplies for awards):</a:t>
                      </a:r>
                    </a:p>
                  </a:txBody>
                  <a:tcPr marL="12700" marR="12700" marT="12700" marB="0" anchor="b">
                    <a:lnL>
                      <a:noFill/>
                    </a:lnL>
                    <a:lnR>
                      <a:noFill/>
                    </a:lnR>
                    <a:lnT>
                      <a:noFill/>
                    </a:lnT>
                    <a:lnB>
                      <a:noFill/>
                    </a:lnB>
                  </a:tcPr>
                </a:tc>
                <a:tc>
                  <a:txBody>
                    <a:bodyPr/>
                    <a:lstStyle/>
                    <a:p>
                      <a:pPr algn="r" fontAlgn="b"/>
                      <a:r>
                        <a:rPr lang="en-US" sz="2600" b="0" i="0" u="sng" strike="noStrike" dirty="0">
                          <a:solidFill>
                            <a:srgbClr val="FF0000"/>
                          </a:solidFill>
                          <a:effectLst/>
                          <a:latin typeface="Calibri" charset="0"/>
                        </a:rPr>
                        <a:t> $193 </a:t>
                      </a:r>
                    </a:p>
                  </a:txBody>
                  <a:tcPr marL="12700" marR="12700" marT="12700" marB="0" anchor="b">
                    <a:lnL>
                      <a:noFill/>
                    </a:lnL>
                    <a:lnR>
                      <a:noFill/>
                    </a:lnR>
                    <a:lnT>
                      <a:noFill/>
                    </a:lnT>
                    <a:lnB>
                      <a:noFill/>
                    </a:lnB>
                  </a:tcPr>
                </a:tc>
                <a:extLst>
                  <a:ext uri="{0D108BD9-81ED-4DB2-BD59-A6C34878D82A}">
                    <a16:rowId xmlns:a16="http://schemas.microsoft.com/office/drawing/2014/main" val="10008"/>
                  </a:ext>
                </a:extLst>
              </a:tr>
              <a:tr h="431800">
                <a:tc>
                  <a:txBody>
                    <a:bodyPr/>
                    <a:lstStyle/>
                    <a:p>
                      <a:pPr algn="l" fontAlgn="b"/>
                      <a:r>
                        <a:rPr lang="en-US" sz="2600" b="1" i="0" u="none" strike="noStrike" dirty="0">
                          <a:solidFill>
                            <a:srgbClr val="000000"/>
                          </a:solidFill>
                          <a:effectLst/>
                          <a:latin typeface="Calibri" charset="0"/>
                        </a:rPr>
                        <a:t>Total Expenses in FY’19 (to date):</a:t>
                      </a:r>
                    </a:p>
                  </a:txBody>
                  <a:tcPr marL="12700" marR="12700" marT="12700" marB="0" anchor="b">
                    <a:lnL>
                      <a:noFill/>
                    </a:lnL>
                    <a:lnR>
                      <a:noFill/>
                    </a:lnR>
                    <a:lnT>
                      <a:noFill/>
                    </a:lnT>
                    <a:lnB>
                      <a:noFill/>
                    </a:lnB>
                  </a:tcPr>
                </a:tc>
                <a:tc>
                  <a:txBody>
                    <a:bodyPr/>
                    <a:lstStyle/>
                    <a:p>
                      <a:pPr algn="r" fontAlgn="b"/>
                      <a:r>
                        <a:rPr lang="en-US" sz="2600" b="1" i="0" u="none" strike="noStrike" dirty="0">
                          <a:solidFill>
                            <a:srgbClr val="FF0000"/>
                          </a:solidFill>
                          <a:effectLst/>
                          <a:latin typeface="Calibri" charset="0"/>
                        </a:rPr>
                        <a:t> </a:t>
                      </a:r>
                      <a:r>
                        <a:rPr lang="en-US" sz="2600" b="1" i="0" u="none" strike="noStrike" dirty="0">
                          <a:solidFill>
                            <a:srgbClr val="FF0000"/>
                          </a:solidFill>
                          <a:effectLst/>
                          <a:highlight>
                            <a:srgbClr val="FFFF00"/>
                          </a:highlight>
                          <a:latin typeface="Calibri" charset="0"/>
                        </a:rPr>
                        <a:t>$24,705 </a:t>
                      </a:r>
                    </a:p>
                  </a:txBody>
                  <a:tcPr marL="12700" marR="12700" marT="12700" marB="0" anchor="b">
                    <a:lnL>
                      <a:noFill/>
                    </a:lnL>
                    <a:lnR>
                      <a:noFill/>
                    </a:lnR>
                    <a:lnT>
                      <a:noFill/>
                    </a:lnT>
                    <a:lnB>
                      <a:noFill/>
                    </a:lnB>
                  </a:tcPr>
                </a:tc>
                <a:extLst>
                  <a:ext uri="{0D108BD9-81ED-4DB2-BD59-A6C34878D82A}">
                    <a16:rowId xmlns:a16="http://schemas.microsoft.com/office/drawing/2014/main" val="10009"/>
                  </a:ext>
                </a:extLst>
              </a:tr>
            </a:tbl>
          </a:graphicData>
        </a:graphic>
      </p:graphicFrame>
      <p:pic>
        <p:nvPicPr>
          <p:cNvPr id="7" name="Picture 6">
            <a:extLst>
              <a:ext uri="{FF2B5EF4-FFF2-40B4-BE49-F238E27FC236}">
                <a16:creationId xmlns:a16="http://schemas.microsoft.com/office/drawing/2014/main" id="{327B7263-074F-4EED-88DA-9C44C655A1DA}"/>
              </a:ext>
            </a:extLst>
          </p:cNvPr>
          <p:cNvPicPr>
            <a:picLocks noChangeAspect="1"/>
          </p:cNvPicPr>
          <p:nvPr/>
        </p:nvPicPr>
        <p:blipFill>
          <a:blip r:embed="rId2"/>
          <a:stretch>
            <a:fillRect/>
          </a:stretch>
        </p:blipFill>
        <p:spPr>
          <a:xfrm>
            <a:off x="0" y="0"/>
            <a:ext cx="9144000" cy="187752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extBox 4"/>
          <p:cNvSpPr txBox="1">
            <a:spLocks noChangeArrowheads="1"/>
          </p:cNvSpPr>
          <p:nvPr/>
        </p:nvSpPr>
        <p:spPr bwMode="auto">
          <a:xfrm>
            <a:off x="82550" y="1794454"/>
            <a:ext cx="9005887"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222250" indent="-2222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defRPr/>
            </a:pPr>
            <a:r>
              <a:rPr lang="en-US" altLang="en-US" b="1" dirty="0">
                <a:solidFill>
                  <a:schemeClr val="accent5"/>
                </a:solidFill>
              </a:rPr>
              <a:t>IRMMW-THz Society Finances: SUMMARY</a:t>
            </a:r>
          </a:p>
          <a:p>
            <a:pPr algn="ctr" eaLnBrk="1" hangingPunct="1">
              <a:spcBef>
                <a:spcPct val="0"/>
              </a:spcBef>
              <a:buFontTx/>
              <a:buNone/>
              <a:defRPr/>
            </a:pPr>
            <a:endParaRPr lang="en-US" altLang="en-US" sz="200" dirty="0">
              <a:solidFill>
                <a:srgbClr val="FF0000"/>
              </a:solidFill>
            </a:endParaRPr>
          </a:p>
          <a:p>
            <a:pPr marL="176213" indent="-176213" eaLnBrk="1" hangingPunct="1">
              <a:spcBef>
                <a:spcPct val="0"/>
              </a:spcBef>
              <a:spcAft>
                <a:spcPts val="0"/>
              </a:spcAft>
              <a:defRPr/>
            </a:pPr>
            <a:r>
              <a:rPr lang="en-US" altLang="en-US" sz="2200" dirty="0"/>
              <a:t>The 2018 Conference in Nagoya was extremely successful. </a:t>
            </a:r>
            <a:r>
              <a:rPr lang="en-US" altLang="en-US" sz="2200" dirty="0" err="1"/>
              <a:t>Tani</a:t>
            </a:r>
            <a:r>
              <a:rPr lang="en-US" altLang="en-US" sz="2200" dirty="0"/>
              <a:t>-san contributed a hosting fee of $43,998.20; which exceeds the required $50 per registered attendee by ≈$4,600 (788 registrants=$39,400).</a:t>
            </a:r>
          </a:p>
          <a:p>
            <a:pPr marL="176213" indent="-176213" eaLnBrk="1" hangingPunct="1">
              <a:spcBef>
                <a:spcPct val="0"/>
              </a:spcBef>
              <a:spcAft>
                <a:spcPts val="0"/>
              </a:spcAft>
              <a:defRPr/>
            </a:pPr>
            <a:r>
              <a:rPr lang="en-US" altLang="en-US" sz="2200" dirty="0"/>
              <a:t>FY’19 earnings also included $8,980 payment from sponsoring ISSTT 2018. </a:t>
            </a:r>
          </a:p>
          <a:p>
            <a:pPr marL="176213" indent="-176213" eaLnBrk="1" hangingPunct="1">
              <a:spcBef>
                <a:spcPct val="0"/>
              </a:spcBef>
              <a:spcAft>
                <a:spcPts val="0"/>
              </a:spcAft>
              <a:defRPr/>
            </a:pPr>
            <a:r>
              <a:rPr lang="en-US" altLang="en-US" sz="2200" dirty="0"/>
              <a:t>Dividend income in FY’2019 will be ≈ $12,000 and capital gain Sept-Aug is ≈$26,700 making this a great year for market returns (≈7.1% so far). </a:t>
            </a:r>
          </a:p>
          <a:p>
            <a:pPr marL="176213" indent="-176213" eaLnBrk="1" hangingPunct="1">
              <a:spcBef>
                <a:spcPct val="0"/>
              </a:spcBef>
              <a:spcAft>
                <a:spcPts val="0"/>
              </a:spcAft>
              <a:defRPr/>
            </a:pPr>
            <a:r>
              <a:rPr lang="en-US" altLang="en-US" sz="2200" dirty="0"/>
              <a:t>Total Revenues plus Investment earnings in FY’2019 ≈ $89,000 so far.</a:t>
            </a:r>
          </a:p>
          <a:p>
            <a:pPr marL="176213" indent="-176213" eaLnBrk="1" hangingPunct="1">
              <a:spcBef>
                <a:spcPct val="0"/>
              </a:spcBef>
              <a:spcAft>
                <a:spcPts val="0"/>
              </a:spcAft>
              <a:defRPr/>
            </a:pPr>
            <a:r>
              <a:rPr lang="en-US" altLang="en-US" sz="2200" dirty="0"/>
              <a:t>Expenses in FY’2019 were up: ≈$24,700 but included extra legal and accounting fees (2017 &amp; 2018 tax year charges both paid in FY2019). </a:t>
            </a:r>
          </a:p>
          <a:p>
            <a:pPr marL="176213" indent="-176213" eaLnBrk="1" hangingPunct="1">
              <a:spcBef>
                <a:spcPct val="0"/>
              </a:spcBef>
              <a:spcAft>
                <a:spcPts val="0"/>
              </a:spcAft>
              <a:defRPr/>
            </a:pPr>
            <a:r>
              <a:rPr lang="en-US" altLang="en-US" sz="2200" b="1" u="sng" dirty="0">
                <a:solidFill>
                  <a:srgbClr val="00B050"/>
                </a:solidFill>
              </a:rPr>
              <a:t>Revenues in FY’2019 exceed expenditures </a:t>
            </a:r>
            <a:r>
              <a:rPr lang="en-US" altLang="en-US" sz="2200" u="sng" dirty="0">
                <a:solidFill>
                  <a:srgbClr val="00B050"/>
                </a:solidFill>
              </a:rPr>
              <a:t>by ≈$</a:t>
            </a:r>
            <a:r>
              <a:rPr lang="en-US" altLang="en-US" sz="2200" b="1" u="sng" dirty="0">
                <a:solidFill>
                  <a:srgbClr val="00B050"/>
                </a:solidFill>
              </a:rPr>
              <a:t>62,000!!! </a:t>
            </a:r>
          </a:p>
          <a:p>
            <a:pPr marL="176213" indent="-176213" eaLnBrk="1" hangingPunct="1">
              <a:spcBef>
                <a:spcPct val="0"/>
              </a:spcBef>
              <a:spcAft>
                <a:spcPts val="0"/>
              </a:spcAft>
              <a:defRPr/>
            </a:pPr>
            <a:r>
              <a:rPr lang="en-US" altLang="en-US" sz="2200" dirty="0"/>
              <a:t>Costs in FY2020 expected at ≈$25,000 due to increased accounting &amp; legal costs for maintaining 501c3 status, delayed billing of web maintenance charges by Handmade Interactive, and start of new </a:t>
            </a:r>
            <a:r>
              <a:rPr lang="en-US" altLang="en-US" sz="2200" dirty="0" err="1"/>
              <a:t>Shocklogic</a:t>
            </a:r>
            <a:r>
              <a:rPr lang="en-US" altLang="en-US" sz="2200" dirty="0"/>
              <a:t> contract.</a:t>
            </a:r>
          </a:p>
        </p:txBody>
      </p:sp>
      <p:pic>
        <p:nvPicPr>
          <p:cNvPr id="6" name="Picture 5">
            <a:extLst>
              <a:ext uri="{FF2B5EF4-FFF2-40B4-BE49-F238E27FC236}">
                <a16:creationId xmlns:a16="http://schemas.microsoft.com/office/drawing/2014/main" id="{E1818A86-6EC9-4CB3-AF38-9C60E4805A5E}"/>
              </a:ext>
            </a:extLst>
          </p:cNvPr>
          <p:cNvPicPr>
            <a:picLocks noChangeAspect="1"/>
          </p:cNvPicPr>
          <p:nvPr/>
        </p:nvPicPr>
        <p:blipFill>
          <a:blip r:embed="rId2"/>
          <a:stretch>
            <a:fillRect/>
          </a:stretch>
        </p:blipFill>
        <p:spPr>
          <a:xfrm>
            <a:off x="-4762" y="0"/>
            <a:ext cx="9144000" cy="187752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extBox 4"/>
          <p:cNvSpPr txBox="1">
            <a:spLocks noChangeArrowheads="1"/>
          </p:cNvSpPr>
          <p:nvPr/>
        </p:nvSpPr>
        <p:spPr bwMode="auto">
          <a:xfrm>
            <a:off x="469556" y="1785205"/>
            <a:ext cx="8402594" cy="4909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charset="0"/>
              <a:buChar char="•"/>
              <a:defRPr sz="3200">
                <a:solidFill>
                  <a:schemeClr val="tx1"/>
                </a:solidFill>
                <a:latin typeface="Calibri" charset="0"/>
                <a:ea typeface="MS PGothic" charset="-128"/>
              </a:defRPr>
            </a:lvl1pPr>
            <a:lvl2pPr marL="222250" indent="-2222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accent5"/>
                </a:solidFill>
              </a:rPr>
              <a:t>KJB Award Endowment 1.</a:t>
            </a:r>
          </a:p>
          <a:p>
            <a:pPr lvl="1" eaLnBrk="1" hangingPunct="1">
              <a:spcBef>
                <a:spcPct val="0"/>
              </a:spcBef>
              <a:spcAft>
                <a:spcPts val="600"/>
              </a:spcAft>
              <a:buFont typeface="Arial" charset="0"/>
              <a:buChar char="•"/>
            </a:pPr>
            <a:r>
              <a:rPr lang="en-US" altLang="en-US" dirty="0"/>
              <a:t>In 2019 the KJB endowment was finally separated out from our Society funds and given a separate account. This took considerable effort under our 501c3 status</a:t>
            </a:r>
          </a:p>
          <a:p>
            <a:pPr lvl="1" eaLnBrk="1" hangingPunct="1">
              <a:spcBef>
                <a:spcPct val="0"/>
              </a:spcBef>
              <a:spcAft>
                <a:spcPts val="600"/>
              </a:spcAft>
              <a:buFont typeface="Arial" charset="0"/>
              <a:buChar char="•"/>
            </a:pPr>
            <a:r>
              <a:rPr lang="en-US" altLang="en-US" dirty="0"/>
              <a:t>The full endowment on 9/30/2018 was: </a:t>
            </a:r>
            <a:r>
              <a:rPr lang="en-US" altLang="en-US" b="1" dirty="0">
                <a:solidFill>
                  <a:srgbClr val="00A500"/>
                </a:solidFill>
              </a:rPr>
              <a:t>$229,937.40</a:t>
            </a:r>
          </a:p>
          <a:p>
            <a:pPr lvl="1" eaLnBrk="1" hangingPunct="1">
              <a:spcBef>
                <a:spcPct val="0"/>
              </a:spcBef>
              <a:spcAft>
                <a:spcPts val="600"/>
              </a:spcAft>
              <a:buFont typeface="Arial" charset="0"/>
              <a:buChar char="•"/>
            </a:pPr>
            <a:r>
              <a:rPr lang="en-US" altLang="en-US" dirty="0"/>
              <a:t>Investment Income in FY’19: 3 </a:t>
            </a:r>
            <a:r>
              <a:rPr lang="en-US" altLang="en-US" dirty="0" err="1"/>
              <a:t>divs.</a:t>
            </a:r>
            <a:r>
              <a:rPr lang="en-US" altLang="en-US" dirty="0"/>
              <a:t> plus cap gains (one more div. coming) was </a:t>
            </a:r>
            <a:r>
              <a:rPr lang="en-US" altLang="en-US" b="1" dirty="0">
                <a:solidFill>
                  <a:srgbClr val="00B050"/>
                </a:solidFill>
              </a:rPr>
              <a:t>$13,954 for a return rate of 6% </a:t>
            </a:r>
          </a:p>
          <a:p>
            <a:pPr lvl="1" eaLnBrk="1" hangingPunct="1">
              <a:spcBef>
                <a:spcPct val="0"/>
              </a:spcBef>
              <a:spcAft>
                <a:spcPts val="600"/>
              </a:spcAft>
              <a:buFont typeface="Arial" charset="0"/>
              <a:buChar char="•"/>
            </a:pPr>
            <a:r>
              <a:rPr lang="en-US" altLang="en-US" dirty="0"/>
              <a:t>Expenses in 2019: </a:t>
            </a:r>
            <a:r>
              <a:rPr lang="en-US" altLang="en-US" dirty="0">
                <a:solidFill>
                  <a:srgbClr val="FF0000"/>
                </a:solidFill>
              </a:rPr>
              <a:t>$3000 </a:t>
            </a:r>
            <a:r>
              <a:rPr lang="en-US" altLang="en-US" dirty="0"/>
              <a:t>Prize money to Dmitri Basov</a:t>
            </a:r>
          </a:p>
          <a:p>
            <a:pPr lvl="1" eaLnBrk="1" hangingPunct="1">
              <a:spcBef>
                <a:spcPct val="0"/>
              </a:spcBef>
              <a:spcAft>
                <a:spcPts val="600"/>
              </a:spcAft>
              <a:buFont typeface="Arial" charset="0"/>
              <a:buChar char="•"/>
            </a:pPr>
            <a:r>
              <a:rPr lang="en-US" altLang="en-US" dirty="0"/>
              <a:t>Gross Profit for FY’19: </a:t>
            </a:r>
            <a:r>
              <a:rPr lang="en-US" altLang="en-US" b="1" dirty="0">
                <a:solidFill>
                  <a:srgbClr val="00B050"/>
                </a:solidFill>
              </a:rPr>
              <a:t>$10,954</a:t>
            </a:r>
          </a:p>
          <a:p>
            <a:pPr lvl="1" eaLnBrk="1" hangingPunct="1">
              <a:spcBef>
                <a:spcPct val="0"/>
              </a:spcBef>
              <a:spcAft>
                <a:spcPts val="600"/>
              </a:spcAft>
              <a:buFont typeface="Arial" charset="0"/>
              <a:buChar char="•"/>
            </a:pPr>
            <a:r>
              <a:rPr lang="en-US" altLang="en-US" dirty="0"/>
              <a:t>The full endowment on 8/21/2019 was: </a:t>
            </a:r>
            <a:r>
              <a:rPr lang="en-US" altLang="en-US" b="1" dirty="0">
                <a:solidFill>
                  <a:srgbClr val="00A500"/>
                </a:solidFill>
                <a:highlight>
                  <a:srgbClr val="FFFF00"/>
                </a:highlight>
              </a:rPr>
              <a:t>$240,891.55</a:t>
            </a:r>
          </a:p>
        </p:txBody>
      </p:sp>
      <p:pic>
        <p:nvPicPr>
          <p:cNvPr id="6" name="Picture 5">
            <a:extLst>
              <a:ext uri="{FF2B5EF4-FFF2-40B4-BE49-F238E27FC236}">
                <a16:creationId xmlns:a16="http://schemas.microsoft.com/office/drawing/2014/main" id="{4B840BAC-326D-4C03-A606-5BAE184388D4}"/>
              </a:ext>
            </a:extLst>
          </p:cNvPr>
          <p:cNvPicPr>
            <a:picLocks noChangeAspect="1"/>
          </p:cNvPicPr>
          <p:nvPr/>
        </p:nvPicPr>
        <p:blipFill>
          <a:blip r:embed="rId2"/>
          <a:stretch>
            <a:fillRect/>
          </a:stretch>
        </p:blipFill>
        <p:spPr>
          <a:xfrm>
            <a:off x="-4762" y="0"/>
            <a:ext cx="9144000" cy="187752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1638553" y="1898625"/>
            <a:ext cx="585737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accent5"/>
                </a:solidFill>
              </a:rPr>
              <a:t>Changes for 2020 and Beyond</a:t>
            </a:r>
          </a:p>
        </p:txBody>
      </p:sp>
      <p:sp>
        <p:nvSpPr>
          <p:cNvPr id="6" name="Rectangle 5"/>
          <p:cNvSpPr/>
          <p:nvPr/>
        </p:nvSpPr>
        <p:spPr>
          <a:xfrm>
            <a:off x="341201" y="2566062"/>
            <a:ext cx="8488600" cy="4047262"/>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In 2016 the Society board voted on a motion to financially underwrite the 2020 conference, and to set up a Hosting Oversight Committee (HOC) to oversee and assist with all financial arrangements.</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The HOC has already had significant contact with the 2020 LOC, and is assisting SUNY Buffalo personnel assigned to the 2020 event with their plans for the local arrangements and finances. </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A separate checking account to handle 2020 finances has been set up and funded, and a debit card given to LOC Chair Andrea </a:t>
            </a:r>
            <a:r>
              <a:rPr lang="en-US" altLang="en-US" sz="2200" dirty="0" err="1">
                <a:latin typeface="Calibri" panose="020F0502020204030204" pitchFamily="34" charset="0"/>
                <a:ea typeface="MS PGothic" panose="020B0600070205080204" pitchFamily="34" charset="-128"/>
              </a:rPr>
              <a:t>Markelz</a:t>
            </a:r>
            <a:endParaRPr lang="en-US" altLang="en-US" sz="2200" dirty="0">
              <a:latin typeface="Calibri" panose="020F0502020204030204" pitchFamily="34" charset="0"/>
              <a:ea typeface="MS PGothic" panose="020B0600070205080204" pitchFamily="34" charset="-128"/>
            </a:endParaRP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Peter worked with Handmade Interactive to formulate a new website template that will contain the complete  2020 conference pages, including registration and payment gateways, under </a:t>
            </a:r>
            <a:r>
              <a:rPr lang="en-US" altLang="en-US" sz="2200" b="1" u="sng" dirty="0">
                <a:solidFill>
                  <a:srgbClr val="33CCCC"/>
                </a:solidFill>
                <a:latin typeface="Calibri" panose="020F0502020204030204" pitchFamily="34" charset="0"/>
                <a:ea typeface="MS PGothic" panose="020B0600070205080204" pitchFamily="34" charset="-128"/>
              </a:rPr>
              <a:t>irmmw-thz.org</a:t>
            </a:r>
            <a:r>
              <a:rPr lang="en-US" altLang="en-US" sz="2200" dirty="0">
                <a:latin typeface="Calibri" panose="020F0502020204030204" pitchFamily="34" charset="0"/>
                <a:ea typeface="MS PGothic" panose="020B0600070205080204" pitchFamily="34" charset="-128"/>
              </a:rPr>
              <a:t>. </a:t>
            </a:r>
          </a:p>
        </p:txBody>
      </p:sp>
      <p:pic>
        <p:nvPicPr>
          <p:cNvPr id="7" name="Picture 6">
            <a:extLst>
              <a:ext uri="{FF2B5EF4-FFF2-40B4-BE49-F238E27FC236}">
                <a16:creationId xmlns:a16="http://schemas.microsoft.com/office/drawing/2014/main" id="{96D1E3BC-C53F-42C6-BDBD-912858E2731B}"/>
              </a:ext>
            </a:extLst>
          </p:cNvPr>
          <p:cNvPicPr>
            <a:picLocks noChangeAspect="1"/>
          </p:cNvPicPr>
          <p:nvPr/>
        </p:nvPicPr>
        <p:blipFill>
          <a:blip r:embed="rId2"/>
          <a:stretch>
            <a:fillRect/>
          </a:stretch>
        </p:blipFill>
        <p:spPr>
          <a:xfrm>
            <a:off x="-4762" y="0"/>
            <a:ext cx="9144000" cy="1877520"/>
          </a:xfrm>
          <a:prstGeom prst="rect">
            <a:avLst/>
          </a:prstGeom>
        </p:spPr>
      </p:pic>
    </p:spTree>
    <p:extLst>
      <p:ext uri="{BB962C8B-B14F-4D97-AF65-F5344CB8AC3E}">
        <p14:creationId xmlns:p14="http://schemas.microsoft.com/office/powerpoint/2010/main" val="1621756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5"/>
          <p:cNvSpPr>
            <a:spLocks noChangeArrowheads="1"/>
          </p:cNvSpPr>
          <p:nvPr/>
        </p:nvSpPr>
        <p:spPr bwMode="auto">
          <a:xfrm>
            <a:off x="3057714" y="1819772"/>
            <a:ext cx="305558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charset="0"/>
              <a:buChar char="•"/>
              <a:defRPr sz="3200">
                <a:solidFill>
                  <a:schemeClr val="tx1"/>
                </a:solidFill>
                <a:latin typeface="Calibri" charset="0"/>
                <a:ea typeface="MS PGothic" charset="-128"/>
              </a:defRPr>
            </a:lvl1pPr>
            <a:lvl2pPr marL="742950" indent="-285750">
              <a:spcBef>
                <a:spcPct val="20000"/>
              </a:spcBef>
              <a:buFont typeface="Arial" charset="0"/>
              <a:buChar char="–"/>
              <a:defRPr sz="2800">
                <a:solidFill>
                  <a:schemeClr val="tx1"/>
                </a:solidFill>
                <a:latin typeface="Calibri" charset="0"/>
                <a:ea typeface="MS PGothic" charset="-128"/>
              </a:defRPr>
            </a:lvl2pPr>
            <a:lvl3pPr marL="1143000" indent="-228600">
              <a:spcBef>
                <a:spcPct val="20000"/>
              </a:spcBef>
              <a:buFont typeface="Arial" charset="0"/>
              <a:buChar char="•"/>
              <a:defRPr sz="2400">
                <a:solidFill>
                  <a:schemeClr val="tx1"/>
                </a:solidFill>
                <a:latin typeface="Calibri" charset="0"/>
                <a:ea typeface="MS PGothic" charset="-128"/>
              </a:defRPr>
            </a:lvl3pPr>
            <a:lvl4pPr marL="1600200" indent="-228600">
              <a:spcBef>
                <a:spcPct val="20000"/>
              </a:spcBef>
              <a:buFont typeface="Arial" charset="0"/>
              <a:buChar char="–"/>
              <a:defRPr sz="2000">
                <a:solidFill>
                  <a:schemeClr val="tx1"/>
                </a:solidFill>
                <a:latin typeface="Calibri" charset="0"/>
                <a:ea typeface="MS PGothic" charset="-128"/>
              </a:defRPr>
            </a:lvl4pPr>
            <a:lvl5pPr marL="2057400" indent="-228600">
              <a:spcBef>
                <a:spcPct val="20000"/>
              </a:spcBef>
              <a:buFont typeface="Arial" charset="0"/>
              <a:buChar char="»"/>
              <a:defRPr sz="2000">
                <a:solidFill>
                  <a:schemeClr val="tx1"/>
                </a:solidFill>
                <a:latin typeface="Calibri" charset="0"/>
                <a:ea typeface="MS PGothic" charset="-128"/>
              </a:defRPr>
            </a:lvl5pPr>
            <a:lvl6pPr marL="25146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6pPr>
            <a:lvl7pPr marL="29718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7pPr>
            <a:lvl8pPr marL="34290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8pPr>
            <a:lvl9pPr marL="3886200" indent="-228600" defTabSz="457200" eaLnBrk="0" fontAlgn="base" hangingPunct="0">
              <a:spcBef>
                <a:spcPct val="20000"/>
              </a:spcBef>
              <a:spcAft>
                <a:spcPct val="0"/>
              </a:spcAft>
              <a:buFont typeface="Arial" charset="0"/>
              <a:buChar char="»"/>
              <a:defRPr sz="2000">
                <a:solidFill>
                  <a:schemeClr val="tx1"/>
                </a:solidFill>
                <a:latin typeface="Calibri" charset="0"/>
                <a:ea typeface="MS PGothic" charset="-128"/>
              </a:defRPr>
            </a:lvl9pPr>
          </a:lstStyle>
          <a:p>
            <a:pPr algn="ctr" eaLnBrk="1" hangingPunct="1">
              <a:spcBef>
                <a:spcPct val="0"/>
              </a:spcBef>
              <a:buFontTx/>
              <a:buNone/>
            </a:pPr>
            <a:r>
              <a:rPr lang="en-US" altLang="en-US" sz="3600" b="1" dirty="0">
                <a:solidFill>
                  <a:schemeClr val="accent5"/>
                </a:solidFill>
              </a:rPr>
              <a:t>Assorted Items</a:t>
            </a:r>
          </a:p>
        </p:txBody>
      </p:sp>
      <p:sp>
        <p:nvSpPr>
          <p:cNvPr id="6" name="Rectangle 5"/>
          <p:cNvSpPr/>
          <p:nvPr/>
        </p:nvSpPr>
        <p:spPr>
          <a:xfrm>
            <a:off x="0" y="2466103"/>
            <a:ext cx="9139238" cy="4124206"/>
          </a:xfrm>
          <a:prstGeom prst="rect">
            <a:avLst/>
          </a:prstGeom>
        </p:spPr>
        <p:txBody>
          <a:bodyPr wrap="square">
            <a:spAutoFit/>
          </a:bodyPr>
          <a:lstStyle/>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The 2020 LOC already has access and is populating pages now</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At the suggestion of Andrea </a:t>
            </a:r>
            <a:r>
              <a:rPr lang="en-US" altLang="en-US" sz="2200" dirty="0" err="1">
                <a:latin typeface="Calibri" panose="020F0502020204030204" pitchFamily="34" charset="0"/>
                <a:ea typeface="MS PGothic" panose="020B0600070205080204" pitchFamily="34" charset="-128"/>
              </a:rPr>
              <a:t>Markelz</a:t>
            </a:r>
            <a:r>
              <a:rPr lang="en-US" altLang="en-US" sz="2200" dirty="0">
                <a:latin typeface="Calibri" panose="020F0502020204030204" pitchFamily="34" charset="0"/>
                <a:ea typeface="MS PGothic" panose="020B0600070205080204" pitchFamily="34" charset="-128"/>
              </a:rPr>
              <a:t>, Peter has applied for a local sales tax exemption for the State of NY (using our 501c3 status) to be used to reduce costs for the 2020 conference.</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Peter is currently working with a US bank to set up a worldwide payment gateway with very low credit card fees that can be used by the 2020 LOC and any future LOC.</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The </a:t>
            </a:r>
            <a:r>
              <a:rPr lang="en-US" altLang="en-US" sz="2200" dirty="0" err="1">
                <a:latin typeface="Calibri" panose="020F0502020204030204" pitchFamily="34" charset="0"/>
                <a:ea typeface="MS PGothic" panose="020B0600070205080204" pitchFamily="34" charset="-128"/>
              </a:rPr>
              <a:t>Shocklogic</a:t>
            </a:r>
            <a:r>
              <a:rPr lang="en-US" altLang="en-US" sz="2200" dirty="0">
                <a:latin typeface="Calibri" panose="020F0502020204030204" pitchFamily="34" charset="0"/>
                <a:ea typeface="MS PGothic" panose="020B0600070205080204" pitchFamily="34" charset="-128"/>
              </a:rPr>
              <a:t> contract has been renegotiated and signed off for the 2020-2026 timeframe (6 years) at very favorable rates. Peter has the contract if anyone is interested. The rates are fixed at 4 BP/record for 6 years.</a:t>
            </a:r>
          </a:p>
          <a:p>
            <a:pPr marL="342900" indent="-342900" eaLnBrk="1" hangingPunct="1">
              <a:spcAft>
                <a:spcPts val="600"/>
              </a:spcAft>
              <a:buFont typeface="Arial" panose="020B0604020202020204" pitchFamily="34" charset="0"/>
              <a:buChar char="•"/>
              <a:defRPr/>
            </a:pPr>
            <a:r>
              <a:rPr lang="en-US" altLang="en-US" sz="2200" dirty="0">
                <a:latin typeface="Calibri" panose="020F0502020204030204" pitchFamily="34" charset="0"/>
                <a:ea typeface="MS PGothic" panose="020B0600070205080204" pitchFamily="34" charset="-128"/>
              </a:rPr>
              <a:t>MOU’s for all three 2022 proposers have been generated and signed off.</a:t>
            </a:r>
          </a:p>
        </p:txBody>
      </p:sp>
      <p:pic>
        <p:nvPicPr>
          <p:cNvPr id="7" name="Picture 6">
            <a:extLst>
              <a:ext uri="{FF2B5EF4-FFF2-40B4-BE49-F238E27FC236}">
                <a16:creationId xmlns:a16="http://schemas.microsoft.com/office/drawing/2014/main" id="{96D1E3BC-C53F-42C6-BDBD-912858E2731B}"/>
              </a:ext>
            </a:extLst>
          </p:cNvPr>
          <p:cNvPicPr>
            <a:picLocks noChangeAspect="1"/>
          </p:cNvPicPr>
          <p:nvPr/>
        </p:nvPicPr>
        <p:blipFill>
          <a:blip r:embed="rId2"/>
          <a:stretch>
            <a:fillRect/>
          </a:stretch>
        </p:blipFill>
        <p:spPr>
          <a:xfrm>
            <a:off x="-4762" y="0"/>
            <a:ext cx="9144000" cy="1877520"/>
          </a:xfrm>
          <a:prstGeom prst="rect">
            <a:avLst/>
          </a:prstGeom>
        </p:spPr>
      </p:pic>
    </p:spTree>
    <p:extLst>
      <p:ext uri="{BB962C8B-B14F-4D97-AF65-F5344CB8AC3E}">
        <p14:creationId xmlns:p14="http://schemas.microsoft.com/office/powerpoint/2010/main" val="254742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787</TotalTime>
  <Words>760</Words>
  <Application>Microsoft Office PowerPoint</Application>
  <PresentationFormat>On-screen Show (4:3)</PresentationFormat>
  <Paragraphs>80</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Peter H Siegel</dc:creator>
  <cp:keywords/>
  <dc:description/>
  <cp:lastModifiedBy>peter siegel</cp:lastModifiedBy>
  <cp:revision>57</cp:revision>
  <dcterms:created xsi:type="dcterms:W3CDTF">2018-08-19T14:12:22Z</dcterms:created>
  <dcterms:modified xsi:type="dcterms:W3CDTF">2019-08-21T14:02:59Z</dcterms:modified>
  <cp:category/>
</cp:coreProperties>
</file>