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  <p:sldId id="304" r:id="rId3"/>
    <p:sldId id="310" r:id="rId4"/>
    <p:sldId id="318" r:id="rId5"/>
    <p:sldId id="311" r:id="rId6"/>
    <p:sldId id="313" r:id="rId7"/>
    <p:sldId id="314" r:id="rId8"/>
    <p:sldId id="315" r:id="rId9"/>
    <p:sldId id="319" r:id="rId10"/>
    <p:sldId id="320" r:id="rId11"/>
    <p:sldId id="316" r:id="rId12"/>
    <p:sldId id="321" r:id="rId13"/>
    <p:sldId id="317" r:id="rId14"/>
    <p:sldId id="323" r:id="rId15"/>
    <p:sldId id="322" r:id="rId16"/>
    <p:sldId id="324" r:id="rId17"/>
    <p:sldId id="326" r:id="rId18"/>
    <p:sldId id="325" r:id="rId19"/>
    <p:sldId id="333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851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2021/9/16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72808" y="2290445"/>
            <a:ext cx="10446385" cy="22764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5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IRMMW-THz 2021 Conference Work</a:t>
            </a:r>
          </a:p>
          <a:p>
            <a:pPr algn="ctr"/>
            <a:endParaRPr lang="en-US" altLang="zh-CN" sz="44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en-US" altLang="zh-CN"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Chengdu,China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869950"/>
            <a:ext cx="1568450" cy="617855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/>
              <a:t>FIRST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51940" y="887095"/>
            <a:ext cx="54400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>
                <a:solidFill>
                  <a:schemeClr val="bg1"/>
                </a:solidFill>
              </a:rPr>
              <a:t>Create </a:t>
            </a:r>
            <a:r>
              <a:rPr lang="en-US" altLang="zh-CN" sz="3200">
                <a:solidFill>
                  <a:schemeClr val="bg1"/>
                </a:solidFill>
              </a:rPr>
              <a:t>the</a:t>
            </a:r>
            <a:r>
              <a:rPr lang="zh-CN" altLang="en-US" sz="3200">
                <a:solidFill>
                  <a:schemeClr val="bg1"/>
                </a:solidFill>
              </a:rPr>
              <a:t> conference website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1985" y="2117090"/>
            <a:ext cx="5200015" cy="26244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0" y="1487805"/>
            <a:ext cx="7009130" cy="40309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</a:rPr>
              <a:t>1. Buy the cloud service</a:t>
            </a:r>
          </a:p>
          <a:p>
            <a:pPr algn="l"/>
            <a:endParaRPr lang="en-US" sz="3200">
              <a:solidFill>
                <a:schemeClr val="bg1"/>
              </a:solidFill>
            </a:endParaRPr>
          </a:p>
          <a:p>
            <a:pPr algn="l"/>
            <a:r>
              <a:rPr lang="en-US" sz="3200">
                <a:solidFill>
                  <a:schemeClr val="bg1"/>
                </a:solidFill>
              </a:rPr>
              <a:t>2.Contact peter to resolve the domain name:</a:t>
            </a:r>
            <a:r>
              <a:rPr lang="en-US" sz="3200" u="sng">
                <a:solidFill>
                  <a:schemeClr val="bg1"/>
                </a:solidFill>
              </a:rPr>
              <a:t>irmmw-thz2022.org</a:t>
            </a:r>
            <a:r>
              <a:rPr lang="en-US" sz="3200">
                <a:solidFill>
                  <a:schemeClr val="bg1"/>
                </a:solidFill>
              </a:rPr>
              <a:t> to the IP address of the cloud server</a:t>
            </a:r>
          </a:p>
          <a:p>
            <a:pPr algn="l"/>
            <a:endParaRPr lang="en-US" sz="3200">
              <a:solidFill>
                <a:schemeClr val="bg1"/>
              </a:solidFill>
            </a:endParaRPr>
          </a:p>
          <a:p>
            <a:pPr algn="l"/>
            <a:r>
              <a:rPr lang="en-US" sz="3200">
                <a:solidFill>
                  <a:schemeClr val="bg1"/>
                </a:solidFill>
              </a:rPr>
              <a:t>3.Then you can start designing the conference website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869950"/>
            <a:ext cx="1568450" cy="617855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/>
              <a:t>SECOND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68450" y="887095"/>
            <a:ext cx="68656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>
                <a:solidFill>
                  <a:schemeClr val="bg1"/>
                </a:solidFill>
              </a:rPr>
              <a:t>Create </a:t>
            </a:r>
            <a:r>
              <a:rPr sz="3200">
                <a:solidFill>
                  <a:schemeClr val="bg1"/>
                </a:solidFill>
              </a:rPr>
              <a:t>Conference dedicated mailbox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0" y="1505585"/>
            <a:ext cx="7009130" cy="5015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</a:rPr>
              <a:t>1. Choose a business email service provider</a:t>
            </a:r>
          </a:p>
          <a:p>
            <a:pPr algn="l"/>
            <a:endParaRPr lang="en-US" sz="3200">
              <a:solidFill>
                <a:schemeClr val="bg1"/>
              </a:solidFill>
            </a:endParaRPr>
          </a:p>
          <a:p>
            <a:pPr algn="l"/>
            <a:r>
              <a:rPr lang="en-US" sz="3200">
                <a:solidFill>
                  <a:schemeClr val="bg1"/>
                </a:solidFill>
              </a:rPr>
              <a:t>2.Contact Peter to resolve the domain name:</a:t>
            </a:r>
            <a:r>
              <a:rPr lang="en-US" sz="3200" u="sng">
                <a:solidFill>
                  <a:schemeClr val="bg1"/>
                </a:solidFill>
              </a:rPr>
              <a:t>irmmw-thz2022.org</a:t>
            </a:r>
            <a:r>
              <a:rPr lang="en-US" sz="3200">
                <a:solidFill>
                  <a:schemeClr val="bg1"/>
                </a:solidFill>
              </a:rPr>
              <a:t> to the IP address of </a:t>
            </a:r>
            <a:r>
              <a:rPr lang="en-US" sz="3200">
                <a:solidFill>
                  <a:schemeClr val="bg1"/>
                </a:solidFill>
                <a:sym typeface="+mn-ea"/>
              </a:rPr>
              <a:t>business email</a:t>
            </a:r>
            <a:endParaRPr lang="en-US" sz="3200">
              <a:solidFill>
                <a:schemeClr val="bg1"/>
              </a:solidFill>
            </a:endParaRPr>
          </a:p>
          <a:p>
            <a:pPr algn="l"/>
            <a:endParaRPr lang="en-US" sz="3200">
              <a:solidFill>
                <a:schemeClr val="bg1"/>
              </a:solidFill>
            </a:endParaRPr>
          </a:p>
          <a:p>
            <a:pPr algn="l"/>
            <a:r>
              <a:rPr lang="en-US" sz="3200">
                <a:solidFill>
                  <a:schemeClr val="bg1"/>
                </a:solidFill>
              </a:rPr>
              <a:t>3.Then you can create the mailbox:</a:t>
            </a:r>
            <a:r>
              <a:rPr lang="en-US" sz="3200" u="sng">
                <a:solidFill>
                  <a:schemeClr val="bg1"/>
                </a:solidFill>
              </a:rPr>
              <a:t>secretariat@irmmw-thz2022.org/TPC@irmmw-thz2022.org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009130" y="1631315"/>
            <a:ext cx="5182870" cy="42710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869950"/>
            <a:ext cx="1568450" cy="617855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/>
              <a:t>THIRD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68450" y="887095"/>
            <a:ext cx="68656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</a:rPr>
              <a:t>Shocklogic </a:t>
            </a:r>
            <a:r>
              <a:rPr sz="3200">
                <a:solidFill>
                  <a:schemeClr val="bg1"/>
                </a:solidFill>
              </a:rPr>
              <a:t>submission system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48180"/>
            <a:ext cx="4587240" cy="26574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0" y="1487805"/>
            <a:ext cx="56870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>
              <a:buFont typeface="Wingdings" panose="05000000000000000000" charset="0"/>
              <a:buChar char="u"/>
            </a:pPr>
            <a:r>
              <a:rPr sz="2400">
                <a:solidFill>
                  <a:schemeClr val="bg1"/>
                </a:solidFill>
              </a:rPr>
              <a:t>Set the basic information 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655" y="1931035"/>
            <a:ext cx="4938395" cy="26574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431790" y="1470660"/>
            <a:ext cx="68465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>
              <a:buFont typeface="Wingdings" panose="05000000000000000000" charset="0"/>
              <a:buChar char="u"/>
            </a:pPr>
            <a:r>
              <a:rPr sz="2400">
                <a:solidFill>
                  <a:schemeClr val="bg1"/>
                </a:solidFill>
              </a:rPr>
              <a:t>Manage </a:t>
            </a:r>
            <a:r>
              <a:rPr lang="en-US" sz="2400">
                <a:solidFill>
                  <a:schemeClr val="bg1"/>
                </a:solidFill>
              </a:rPr>
              <a:t>Abstract </a:t>
            </a:r>
            <a:r>
              <a:rPr sz="2400">
                <a:solidFill>
                  <a:schemeClr val="bg1"/>
                </a:solidFill>
              </a:rPr>
              <a:t>submi</a:t>
            </a:r>
            <a:r>
              <a:rPr lang="en-US" sz="2400">
                <a:solidFill>
                  <a:schemeClr val="bg1"/>
                </a:solidFill>
              </a:rPr>
              <a:t>t</a:t>
            </a:r>
            <a:r>
              <a:rPr sz="2400">
                <a:solidFill>
                  <a:schemeClr val="bg1"/>
                </a:solidFill>
              </a:rPr>
              <a:t> process and requirements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830" y="1337945"/>
            <a:ext cx="5388610" cy="184912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0" y="1337945"/>
            <a:ext cx="54381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Font typeface="Arial" panose="020B0604020202020204" pitchFamily="34" charset="0"/>
              <a:buNone/>
            </a:pPr>
            <a:r>
              <a:rPr lang="en-US" sz="2400" b="1">
                <a:solidFill>
                  <a:schemeClr val="bg1"/>
                </a:solidFill>
              </a:rPr>
              <a:t>NOTE</a:t>
            </a:r>
            <a:r>
              <a:rPr lang="en-US" sz="2400">
                <a:solidFill>
                  <a:schemeClr val="bg1"/>
                </a:solidFill>
              </a:rPr>
              <a:t>: </a:t>
            </a:r>
            <a:r>
              <a:rPr sz="2400">
                <a:solidFill>
                  <a:schemeClr val="bg1"/>
                </a:solidFill>
              </a:rPr>
              <a:t>Publication Title</a:t>
            </a:r>
            <a:r>
              <a:rPr lang="en-US" sz="2400">
                <a:solidFill>
                  <a:schemeClr val="bg1"/>
                </a:solidFill>
              </a:rPr>
              <a:t> and IEEE Article Source Must be the same as the information provided by IEEE Xplore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720" y="4052570"/>
            <a:ext cx="5379720" cy="26835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580" y="4052570"/>
            <a:ext cx="543814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Font typeface="Arial" panose="020B0604020202020204" pitchFamily="34" charset="0"/>
              <a:buNone/>
            </a:pPr>
            <a:r>
              <a:rPr lang="en-US" sz="2400" b="1">
                <a:solidFill>
                  <a:schemeClr val="bg1"/>
                </a:solidFill>
              </a:rPr>
              <a:t>NOTE</a:t>
            </a:r>
            <a:r>
              <a:rPr lang="en-US" sz="2400">
                <a:solidFill>
                  <a:schemeClr val="bg1"/>
                </a:solidFill>
              </a:rPr>
              <a:t>: Must set Maximum number of characters , in order to prevent participants from filling in the title by mistake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0" y="857250"/>
            <a:ext cx="68465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>
              <a:buFont typeface="Wingdings" panose="05000000000000000000" charset="0"/>
              <a:buChar char="u"/>
            </a:pPr>
            <a:r>
              <a:rPr lang="en-US" sz="2400">
                <a:solidFill>
                  <a:schemeClr val="bg1"/>
                </a:solidFill>
              </a:rPr>
              <a:t>Manage </a:t>
            </a:r>
            <a:r>
              <a:rPr sz="2400">
                <a:solidFill>
                  <a:schemeClr val="bg1"/>
                </a:solidFill>
              </a:rPr>
              <a:t>Profile Settings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37005"/>
            <a:ext cx="6372860" cy="38423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372860" y="1915795"/>
            <a:ext cx="498729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sz="2400">
                <a:solidFill>
                  <a:schemeClr val="bg1"/>
                </a:solidFill>
              </a:rPr>
              <a:t>Configure information about the </a:t>
            </a:r>
            <a:r>
              <a:rPr lang="en-US" sz="2400">
                <a:solidFill>
                  <a:schemeClr val="bg1"/>
                </a:solidFill>
              </a:rPr>
              <a:t>Login</a:t>
            </a:r>
            <a:r>
              <a:rPr sz="2400">
                <a:solidFill>
                  <a:schemeClr val="bg1"/>
                </a:solidFill>
              </a:rPr>
              <a:t> page</a:t>
            </a:r>
          </a:p>
          <a:p>
            <a:pPr marL="457200" indent="-457200" algn="l">
              <a:buFont typeface="+mj-lt"/>
              <a:buAutoNum type="arabicPeriod"/>
            </a:pPr>
            <a:r>
              <a:rPr sz="2400">
                <a:solidFill>
                  <a:schemeClr val="bg1"/>
                </a:solidFill>
                <a:sym typeface="+mn-ea"/>
              </a:rPr>
              <a:t>Configure information about</a:t>
            </a:r>
            <a:r>
              <a:rPr lang="en-US" sz="2400">
                <a:solidFill>
                  <a:schemeClr val="bg1"/>
                </a:solidFill>
                <a:sym typeface="+mn-ea"/>
              </a:rPr>
              <a:t> </a:t>
            </a:r>
            <a:r>
              <a:rPr sz="2400">
                <a:solidFill>
                  <a:schemeClr val="bg1"/>
                </a:solidFill>
              </a:rPr>
              <a:t>Profile</a:t>
            </a:r>
            <a:r>
              <a:rPr lang="en-US" sz="2400">
                <a:solidFill>
                  <a:schemeClr val="bg1"/>
                </a:solidFill>
              </a:rPr>
              <a:t> Page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325" y="1433195"/>
            <a:ext cx="4646295" cy="19538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0" y="5142230"/>
            <a:ext cx="8953500" cy="151447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0" y="1433195"/>
            <a:ext cx="526732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Font typeface="Arial" panose="020B0604020202020204" pitchFamily="34" charset="0"/>
              <a:buNone/>
            </a:pPr>
            <a:r>
              <a:rPr lang="en-US" sz="2400" b="1">
                <a:solidFill>
                  <a:schemeClr val="bg1"/>
                </a:solidFill>
              </a:rPr>
              <a:t>NOTE</a:t>
            </a:r>
            <a:r>
              <a:rPr lang="en-US" sz="2400">
                <a:solidFill>
                  <a:schemeClr val="bg1"/>
                </a:solidFill>
              </a:rPr>
              <a:t>: </a:t>
            </a:r>
            <a:r>
              <a:rPr sz="2400">
                <a:solidFill>
                  <a:schemeClr val="bg1"/>
                </a:solidFill>
              </a:rPr>
              <a:t>Here you can set the deadline for </a:t>
            </a:r>
            <a:r>
              <a:rPr lang="en-US" sz="2400">
                <a:solidFill>
                  <a:schemeClr val="bg1"/>
                </a:solidFill>
              </a:rPr>
              <a:t>Abstract</a:t>
            </a:r>
            <a:r>
              <a:rPr sz="2400">
                <a:solidFill>
                  <a:schemeClr val="bg1"/>
                </a:solidFill>
              </a:rPr>
              <a:t> editing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0" y="4605020"/>
            <a:ext cx="1089279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Font typeface="Arial" panose="020B0604020202020204" pitchFamily="34" charset="0"/>
              <a:buNone/>
            </a:pPr>
            <a:r>
              <a:rPr lang="en-US" sz="2400" b="1">
                <a:solidFill>
                  <a:schemeClr val="bg1"/>
                </a:solidFill>
              </a:rPr>
              <a:t>NOTE</a:t>
            </a:r>
            <a:r>
              <a:rPr lang="en-US" sz="2400">
                <a:solidFill>
                  <a:schemeClr val="bg1"/>
                </a:solidFill>
              </a:rPr>
              <a:t>: </a:t>
            </a:r>
            <a:r>
              <a:rPr sz="2400">
                <a:solidFill>
                  <a:schemeClr val="bg1"/>
                </a:solidFill>
              </a:rPr>
              <a:t>Here you can set the </a:t>
            </a:r>
            <a:r>
              <a:rPr lang="en-US" sz="2400">
                <a:solidFill>
                  <a:schemeClr val="bg1"/>
                </a:solidFill>
              </a:rPr>
              <a:t>Max amount Abstract Submissions a person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205" y="1048385"/>
            <a:ext cx="8646795" cy="49085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0" y="1786255"/>
            <a:ext cx="322897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>
              <a:buFont typeface="Arial" panose="020B0604020202020204" pitchFamily="34" charset="0"/>
              <a:buNone/>
            </a:pPr>
            <a:r>
              <a:rPr sz="2400">
                <a:solidFill>
                  <a:schemeClr val="bg1"/>
                </a:solidFill>
              </a:rPr>
              <a:t>Here you can </a:t>
            </a:r>
            <a:r>
              <a:rPr lang="en-US" sz="2400">
                <a:solidFill>
                  <a:schemeClr val="bg1"/>
                </a:solidFill>
              </a:rPr>
              <a:t>set w</a:t>
            </a:r>
            <a:r>
              <a:rPr sz="2400">
                <a:solidFill>
                  <a:schemeClr val="bg1"/>
                </a:solidFill>
              </a:rPr>
              <a:t>hat information the </a:t>
            </a:r>
            <a:r>
              <a:rPr lang="en-US" sz="2400">
                <a:solidFill>
                  <a:schemeClr val="bg1"/>
                </a:solidFill>
              </a:rPr>
              <a:t>s</a:t>
            </a:r>
            <a:r>
              <a:rPr sz="2400">
                <a:solidFill>
                  <a:schemeClr val="bg1"/>
                </a:solidFill>
              </a:rPr>
              <a:t>ubmitter needs to fill in (what information is required to be filled in) when submitting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0" y="588010"/>
            <a:ext cx="68465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>
              <a:buFont typeface="Wingdings" panose="05000000000000000000" charset="0"/>
              <a:buChar char="u"/>
            </a:pPr>
            <a:r>
              <a:rPr lang="en-US" sz="2400">
                <a:solidFill>
                  <a:schemeClr val="bg1"/>
                </a:solidFill>
              </a:rPr>
              <a:t>Configure s</a:t>
            </a:r>
            <a:r>
              <a:rPr sz="2400">
                <a:solidFill>
                  <a:schemeClr val="bg1"/>
                </a:solidFill>
              </a:rPr>
              <a:t>ubmitter Demographics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0" y="588010"/>
            <a:ext cx="68465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>
              <a:buFont typeface="Wingdings" panose="05000000000000000000" charset="0"/>
              <a:buChar char="u"/>
            </a:pPr>
            <a:r>
              <a:rPr lang="en-US" sz="2400">
                <a:solidFill>
                  <a:schemeClr val="bg1"/>
                </a:solidFill>
              </a:rPr>
              <a:t>Configure </a:t>
            </a:r>
            <a:r>
              <a:rPr lang="en-US" sz="2400">
                <a:solidFill>
                  <a:schemeClr val="bg1"/>
                </a:solidFill>
                <a:sym typeface="+mn-ea"/>
              </a:rPr>
              <a:t>a</a:t>
            </a:r>
            <a:r>
              <a:rPr sz="2400">
                <a:solidFill>
                  <a:schemeClr val="bg1"/>
                </a:solidFill>
                <a:sym typeface="+mn-ea"/>
              </a:rPr>
              <a:t>uthor Demographics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780" y="1134110"/>
            <a:ext cx="8745220" cy="50539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0" y="2110105"/>
            <a:ext cx="333756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>
                <a:solidFill>
                  <a:schemeClr val="bg1"/>
                </a:solidFill>
              </a:rPr>
              <a:t>Here you can set what information needs to be filled when the submitter registers an account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0" y="588010"/>
            <a:ext cx="68465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>
              <a:buFont typeface="Wingdings" panose="05000000000000000000" charset="0"/>
              <a:buChar char="u"/>
            </a:pPr>
            <a:r>
              <a:rPr lang="en-US" sz="2400">
                <a:solidFill>
                  <a:schemeClr val="bg1"/>
                </a:solidFill>
              </a:rPr>
              <a:t>Configure </a:t>
            </a:r>
            <a:r>
              <a:rPr lang="en-US" sz="2400">
                <a:solidFill>
                  <a:schemeClr val="bg1"/>
                </a:solidFill>
                <a:sym typeface="+mn-ea"/>
              </a:rPr>
              <a:t>a</a:t>
            </a:r>
            <a:r>
              <a:rPr sz="2400">
                <a:solidFill>
                  <a:schemeClr val="bg1"/>
                </a:solidFill>
                <a:sym typeface="+mn-ea"/>
              </a:rPr>
              <a:t>uthor Demographics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715" y="1048385"/>
            <a:ext cx="6471285" cy="29527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855" y="4217670"/>
            <a:ext cx="6517640" cy="23431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2071370"/>
            <a:ext cx="54940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Font typeface="+mj-lt"/>
              <a:buNone/>
            </a:pPr>
            <a:r>
              <a:rPr lang="en-US" sz="2400">
                <a:solidFill>
                  <a:schemeClr val="bg1"/>
                </a:solidFill>
              </a:rPr>
              <a:t>1. </a:t>
            </a:r>
            <a:r>
              <a:rPr sz="2400">
                <a:solidFill>
                  <a:schemeClr val="bg1"/>
                </a:solidFill>
              </a:rPr>
              <a:t>Set the main </a:t>
            </a:r>
            <a:r>
              <a:rPr lang="en-US" sz="2400">
                <a:solidFill>
                  <a:schemeClr val="bg1"/>
                </a:solidFill>
              </a:rPr>
              <a:t>topics</a:t>
            </a:r>
            <a:r>
              <a:rPr sz="2400">
                <a:solidFill>
                  <a:schemeClr val="bg1"/>
                </a:solidFill>
              </a:rPr>
              <a:t> of submission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0" y="4920615"/>
            <a:ext cx="54940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en-US" sz="2400">
                <a:solidFill>
                  <a:schemeClr val="bg1"/>
                </a:solidFill>
              </a:rPr>
              <a:t>2. </a:t>
            </a:r>
            <a:r>
              <a:rPr sz="2400">
                <a:solidFill>
                  <a:schemeClr val="bg1"/>
                </a:solidFill>
              </a:rPr>
              <a:t>Set sub</a:t>
            </a:r>
            <a:r>
              <a:rPr lang="en-US" sz="2400">
                <a:solidFill>
                  <a:schemeClr val="bg1"/>
                </a:solidFill>
              </a:rPr>
              <a:t> </a:t>
            </a:r>
            <a:r>
              <a:rPr sz="2400">
                <a:solidFill>
                  <a:schemeClr val="bg1"/>
                </a:solidFill>
              </a:rPr>
              <a:t>topics for submission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395" y="955040"/>
            <a:ext cx="4667250" cy="12477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285" y="2722245"/>
            <a:ext cx="7761605" cy="14128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9285" y="4822190"/>
            <a:ext cx="7752715" cy="141668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0" y="588010"/>
            <a:ext cx="684657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l">
              <a:buFont typeface="Wingdings" panose="05000000000000000000" charset="0"/>
              <a:buChar char="u"/>
            </a:pPr>
            <a:r>
              <a:rPr sz="2400">
                <a:solidFill>
                  <a:schemeClr val="bg1"/>
                </a:solidFill>
              </a:rPr>
              <a:t>Announce submission system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0" y="1348740"/>
            <a:ext cx="549402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Font typeface="+mj-lt"/>
              <a:buNone/>
            </a:pPr>
            <a:r>
              <a:rPr lang="en-US" sz="2400">
                <a:solidFill>
                  <a:schemeClr val="bg1"/>
                </a:solidFill>
              </a:rPr>
              <a:t>1. </a:t>
            </a:r>
            <a:r>
              <a:rPr sz="2400">
                <a:solidFill>
                  <a:schemeClr val="bg1"/>
                </a:solidFill>
              </a:rPr>
              <a:t>Click to get the link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0" y="3198495"/>
            <a:ext cx="442976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Font typeface="+mj-lt"/>
              <a:buNone/>
            </a:pPr>
            <a:r>
              <a:rPr lang="en-US" sz="2400">
                <a:solidFill>
                  <a:schemeClr val="bg1"/>
                </a:solidFill>
              </a:rPr>
              <a:t>2. </a:t>
            </a:r>
            <a:r>
              <a:rPr sz="2400">
                <a:solidFill>
                  <a:schemeClr val="bg1"/>
                </a:solidFill>
              </a:rPr>
              <a:t>This link is </a:t>
            </a:r>
            <a:r>
              <a:rPr lang="en-US" sz="2400">
                <a:solidFill>
                  <a:schemeClr val="bg1"/>
                </a:solidFill>
              </a:rPr>
              <a:t>abstract</a:t>
            </a:r>
            <a:r>
              <a:rPr sz="2400">
                <a:solidFill>
                  <a:schemeClr val="bg1"/>
                </a:solidFill>
              </a:rPr>
              <a:t> submission link without registration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0" y="4822190"/>
            <a:ext cx="442976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Font typeface="+mj-lt"/>
              <a:buNone/>
            </a:pPr>
            <a:r>
              <a:rPr lang="en-US" sz="2400">
                <a:solidFill>
                  <a:schemeClr val="bg1"/>
                </a:solidFill>
              </a:rPr>
              <a:t>3. </a:t>
            </a:r>
            <a:r>
              <a:rPr sz="2400">
                <a:solidFill>
                  <a:schemeClr val="bg1"/>
                </a:solidFill>
              </a:rPr>
              <a:t>This link is the login and registration link of the submission system. Participants need to register first and then choose to submit</a:t>
            </a:r>
            <a:r>
              <a:rPr lang="en-US" sz="2400">
                <a:solidFill>
                  <a:schemeClr val="bg1"/>
                </a:solidFill>
              </a:rPr>
              <a:t> (</a:t>
            </a:r>
            <a:r>
              <a:rPr lang="en-US" sz="2400" b="1">
                <a:solidFill>
                  <a:schemeClr val="bg1"/>
                </a:solidFill>
              </a:rPr>
              <a:t>Recommend</a:t>
            </a:r>
            <a:r>
              <a:rPr lang="en-US" sz="240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869950"/>
            <a:ext cx="1568450" cy="617855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/>
              <a:t>FOURTH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68450" y="887095"/>
            <a:ext cx="68656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</a:rPr>
              <a:t>Shocklogic </a:t>
            </a:r>
            <a:r>
              <a:rPr sz="3200">
                <a:solidFill>
                  <a:schemeClr val="bg1"/>
                </a:solidFill>
              </a:rPr>
              <a:t>Reviewer system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540" y="1487805"/>
            <a:ext cx="7240905" cy="30168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1280" y="2118360"/>
            <a:ext cx="48698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AutoNum type="arabicPeriod"/>
            </a:pPr>
            <a:r>
              <a:rPr lang="en-US" altLang="zh-CN" sz="2400">
                <a:solidFill>
                  <a:schemeClr val="bg1"/>
                </a:solidFill>
              </a:rPr>
              <a:t>Set </a:t>
            </a:r>
            <a:r>
              <a:rPr lang="en-US" sz="2400">
                <a:solidFill>
                  <a:schemeClr val="bg1"/>
                </a:solidFill>
                <a:sym typeface="+mn-ea"/>
              </a:rPr>
              <a:t>r</a:t>
            </a:r>
            <a:r>
              <a:rPr sz="2400">
                <a:solidFill>
                  <a:schemeClr val="bg1"/>
                </a:solidFill>
                <a:sym typeface="+mn-ea"/>
              </a:rPr>
              <a:t>eviewer</a:t>
            </a:r>
            <a:r>
              <a:rPr lang="en-US" sz="2400">
                <a:solidFill>
                  <a:schemeClr val="bg1"/>
                </a:solidFill>
                <a:sym typeface="+mn-ea"/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Login Area Setup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540" y="5097780"/>
            <a:ext cx="7445375" cy="145161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0" y="5097780"/>
            <a:ext cx="470154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en-US" altLang="zh-CN" sz="2400">
                <a:solidFill>
                  <a:schemeClr val="bg1"/>
                </a:solidFill>
              </a:rPr>
              <a:t>2. </a:t>
            </a:r>
            <a:r>
              <a:rPr sz="2400">
                <a:solidFill>
                  <a:schemeClr val="bg1"/>
                </a:solidFill>
              </a:rPr>
              <a:t>Send the </a:t>
            </a:r>
            <a:r>
              <a:rPr lang="en-US" sz="2400">
                <a:solidFill>
                  <a:schemeClr val="bg1"/>
                </a:solidFill>
              </a:rPr>
              <a:t>reviewer </a:t>
            </a:r>
            <a:r>
              <a:rPr sz="2400">
                <a:solidFill>
                  <a:schemeClr val="bg1"/>
                </a:solidFill>
              </a:rPr>
              <a:t>registration link to allow the </a:t>
            </a:r>
            <a:r>
              <a:rPr lang="en-US" sz="2400">
                <a:solidFill>
                  <a:schemeClr val="bg1"/>
                </a:solidFill>
                <a:sym typeface="+mn-ea"/>
              </a:rPr>
              <a:t>reviewers</a:t>
            </a:r>
            <a:r>
              <a:rPr sz="2400">
                <a:solidFill>
                  <a:schemeClr val="bg1"/>
                </a:solidFill>
              </a:rPr>
              <a:t> to register and choose </a:t>
            </a:r>
            <a:r>
              <a:rPr lang="en-US" sz="2400">
                <a:solidFill>
                  <a:schemeClr val="bg1"/>
                </a:solidFill>
              </a:rPr>
              <a:t>topics</a:t>
            </a:r>
            <a:r>
              <a:rPr sz="2400">
                <a:solidFill>
                  <a:schemeClr val="bg1"/>
                </a:solidFill>
              </a:rPr>
              <a:t> that </a:t>
            </a:r>
            <a:r>
              <a:rPr lang="en-US" sz="2400">
                <a:solidFill>
                  <a:schemeClr val="bg1"/>
                </a:solidFill>
              </a:rPr>
              <a:t>they</a:t>
            </a:r>
            <a:r>
              <a:rPr sz="2400">
                <a:solidFill>
                  <a:schemeClr val="bg1"/>
                </a:solidFill>
              </a:rPr>
              <a:t> can </a:t>
            </a:r>
            <a:r>
              <a:rPr lang="en-US" sz="2400">
                <a:solidFill>
                  <a:schemeClr val="bg1"/>
                </a:solidFill>
                <a:sym typeface="+mn-ea"/>
              </a:rPr>
              <a:t>review</a:t>
            </a:r>
            <a:endParaRPr sz="2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15" y="3368675"/>
            <a:ext cx="11927205" cy="25355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2715" y="1024255"/>
            <a:ext cx="106724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en-US" altLang="zh-CN" sz="2400">
                <a:solidFill>
                  <a:schemeClr val="bg1"/>
                </a:solidFill>
              </a:rPr>
              <a:t>3. </a:t>
            </a:r>
            <a:r>
              <a:rPr sz="2400">
                <a:solidFill>
                  <a:schemeClr val="bg1"/>
                </a:solidFill>
              </a:rPr>
              <a:t>After all reviewers are registered, you can assign articles to all reviewers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60095" y="2445385"/>
            <a:ext cx="106724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sz="2400">
                <a:solidFill>
                  <a:schemeClr val="bg1"/>
                </a:solidFill>
              </a:rPr>
              <a:t>The system provides three distribution rules. It is recommended to use the first method for distribution. Then, you can make adjustments in other ways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435" y="2017395"/>
            <a:ext cx="7832725" cy="48406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2715" y="1024255"/>
            <a:ext cx="106724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en-US" altLang="zh-CN" sz="2400">
                <a:solidFill>
                  <a:schemeClr val="bg1"/>
                </a:solidFill>
              </a:rPr>
              <a:t>4. </a:t>
            </a:r>
            <a:r>
              <a:rPr sz="2400">
                <a:solidFill>
                  <a:schemeClr val="bg1"/>
                </a:solidFill>
              </a:rPr>
              <a:t>Set </a:t>
            </a:r>
            <a:r>
              <a:rPr lang="en-US" sz="2400">
                <a:solidFill>
                  <a:schemeClr val="bg1"/>
                </a:solidFill>
              </a:rPr>
              <a:t>review</a:t>
            </a:r>
            <a:r>
              <a:rPr sz="2400">
                <a:solidFill>
                  <a:schemeClr val="bg1"/>
                </a:solidFill>
              </a:rPr>
              <a:t> scoring standards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2042160"/>
            <a:ext cx="9677400" cy="48158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2715" y="1024255"/>
            <a:ext cx="106724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>
              <a:buNone/>
            </a:pPr>
            <a:r>
              <a:rPr lang="en-US" altLang="zh-CN" sz="2400">
                <a:solidFill>
                  <a:schemeClr val="bg1"/>
                </a:solidFill>
              </a:rPr>
              <a:t>5. </a:t>
            </a:r>
            <a:r>
              <a:rPr sz="2400">
                <a:solidFill>
                  <a:schemeClr val="bg1"/>
                </a:solidFill>
              </a:rPr>
              <a:t>Before notifying the </a:t>
            </a:r>
            <a:r>
              <a:rPr lang="en-US" sz="2400">
                <a:solidFill>
                  <a:schemeClr val="bg1"/>
                </a:solidFill>
              </a:rPr>
              <a:t>reviewers</a:t>
            </a:r>
            <a:r>
              <a:rPr sz="2400">
                <a:solidFill>
                  <a:schemeClr val="bg1"/>
                </a:solidFill>
              </a:rPr>
              <a:t> to start the audit, you </a:t>
            </a:r>
            <a:r>
              <a:rPr lang="en-US" sz="2400">
                <a:solidFill>
                  <a:schemeClr val="bg1"/>
                </a:solidFill>
              </a:rPr>
              <a:t>MUST </a:t>
            </a:r>
            <a:r>
              <a:rPr sz="2400">
                <a:solidFill>
                  <a:schemeClr val="bg1"/>
                </a:solidFill>
              </a:rPr>
              <a:t> </a:t>
            </a:r>
            <a:r>
              <a:rPr lang="en-US" sz="2400">
                <a:solidFill>
                  <a:schemeClr val="bg1"/>
                </a:solidFill>
              </a:rPr>
              <a:t>set</a:t>
            </a:r>
            <a:r>
              <a:rPr sz="2400">
                <a:solidFill>
                  <a:schemeClr val="bg1"/>
                </a:solidFill>
              </a:rPr>
              <a:t> all </a:t>
            </a:r>
            <a:r>
              <a:rPr lang="en-US" sz="2400">
                <a:solidFill>
                  <a:schemeClr val="bg1"/>
                </a:solidFill>
                <a:sym typeface="+mn-ea"/>
              </a:rPr>
              <a:t>reviewers</a:t>
            </a:r>
            <a:r>
              <a:rPr sz="2400">
                <a:solidFill>
                  <a:schemeClr val="bg1"/>
                </a:solidFill>
              </a:rPr>
              <a:t> to </a:t>
            </a:r>
            <a:r>
              <a:rPr lang="en-US" sz="2400">
                <a:solidFill>
                  <a:schemeClr val="bg1"/>
                </a:solidFill>
              </a:rPr>
              <a:t>enable review!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" y="2778125"/>
            <a:ext cx="7153275" cy="3609975"/>
          </a:xfrm>
          <a:prstGeom prst="rect">
            <a:avLst/>
          </a:prstGeom>
        </p:spPr>
      </p:pic>
      <p:sp>
        <p:nvSpPr>
          <p:cNvPr id="3" name="五边形 2"/>
          <p:cNvSpPr/>
          <p:nvPr/>
        </p:nvSpPr>
        <p:spPr>
          <a:xfrm>
            <a:off x="0" y="869950"/>
            <a:ext cx="1568450" cy="617855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/>
              <a:t>FIFTH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68450" y="887095"/>
            <a:ext cx="573468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>
                <a:solidFill>
                  <a:schemeClr val="bg1"/>
                </a:solidFill>
                <a:sym typeface="+mn-ea"/>
              </a:rPr>
              <a:t>S</a:t>
            </a:r>
            <a:r>
              <a:rPr lang="zh-CN" altLang="en-US" sz="3200">
                <a:solidFill>
                  <a:schemeClr val="bg1"/>
                </a:solidFill>
                <a:sym typeface="+mn-ea"/>
              </a:rPr>
              <a:t>elect the </a:t>
            </a:r>
            <a:r>
              <a:rPr lang="en-US" altLang="zh-CN" sz="3200">
                <a:solidFill>
                  <a:schemeClr val="bg1"/>
                </a:solidFill>
                <a:sym typeface="+mn-ea"/>
              </a:rPr>
              <a:t>presentation</a:t>
            </a:r>
            <a:r>
              <a:rPr lang="zh-CN" altLang="en-US" sz="3200">
                <a:solidFill>
                  <a:schemeClr val="bg1"/>
                </a:solidFill>
                <a:sym typeface="+mn-ea"/>
              </a:rPr>
              <a:t> type</a:t>
            </a:r>
            <a:endParaRPr sz="32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1948180"/>
            <a:ext cx="715327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</a:rPr>
              <a:t>View the score, according to the scoring criteria, </a:t>
            </a:r>
            <a:r>
              <a:rPr lang="en-US" altLang="zh-CN" sz="2400">
                <a:solidFill>
                  <a:schemeClr val="bg1"/>
                </a:solidFill>
              </a:rPr>
              <a:t>s</a:t>
            </a:r>
            <a:r>
              <a:rPr lang="zh-CN" altLang="en-US" sz="2400">
                <a:solidFill>
                  <a:schemeClr val="bg1"/>
                </a:solidFill>
              </a:rPr>
              <a:t>elect the </a:t>
            </a:r>
            <a:r>
              <a:rPr lang="en-US" altLang="zh-CN" sz="2400">
                <a:solidFill>
                  <a:schemeClr val="bg1"/>
                </a:solidFill>
              </a:rPr>
              <a:t>presentation</a:t>
            </a:r>
            <a:r>
              <a:rPr lang="zh-CN" altLang="en-US" sz="2400">
                <a:solidFill>
                  <a:schemeClr val="bg1"/>
                </a:solidFill>
              </a:rPr>
              <a:t> type</a:t>
            </a:r>
            <a:r>
              <a:rPr lang="en-US" altLang="zh-CN" sz="24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>
            <a:off x="0" y="869950"/>
            <a:ext cx="1568450" cy="617855"/>
          </a:xfrm>
          <a:prstGeom prst="homePlat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/>
              <a:t>SIXTH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68450" y="887095"/>
            <a:ext cx="79679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sz="3200">
                <a:solidFill>
                  <a:schemeClr val="bg1"/>
                </a:solidFill>
                <a:sym typeface="+mn-ea"/>
              </a:rPr>
              <a:t>Send </a:t>
            </a:r>
            <a:r>
              <a:rPr lang="en-US" sz="3200">
                <a:solidFill>
                  <a:schemeClr val="bg1"/>
                </a:solidFill>
                <a:sym typeface="+mn-ea"/>
              </a:rPr>
              <a:t>the</a:t>
            </a:r>
            <a:r>
              <a:rPr sz="3200">
                <a:solidFill>
                  <a:schemeClr val="bg1"/>
                </a:solidFill>
                <a:sym typeface="+mn-ea"/>
              </a:rPr>
              <a:t> </a:t>
            </a:r>
            <a:r>
              <a:rPr lang="en-US" sz="3200">
                <a:solidFill>
                  <a:schemeClr val="bg1"/>
                </a:solidFill>
                <a:sym typeface="+mn-ea"/>
              </a:rPr>
              <a:t>accepted</a:t>
            </a:r>
            <a:r>
              <a:rPr sz="3200">
                <a:solidFill>
                  <a:schemeClr val="bg1"/>
                </a:solidFill>
                <a:sym typeface="+mn-ea"/>
              </a:rPr>
              <a:t> emails to participants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" y="2352040"/>
            <a:ext cx="4653280" cy="425831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0" y="2352040"/>
            <a:ext cx="4872355" cy="4258310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5272405" y="4303395"/>
            <a:ext cx="939165" cy="354965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0220" y="798195"/>
            <a:ext cx="112121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>
                <a:solidFill>
                  <a:schemeClr val="bg1"/>
                </a:solidFill>
              </a:rPr>
              <a:t>How to export data from the </a:t>
            </a:r>
            <a:r>
              <a:rPr lang="en-US" altLang="zh-CN" sz="3200">
                <a:solidFill>
                  <a:schemeClr val="bg1"/>
                </a:solidFill>
              </a:rPr>
              <a:t>Shocklogic </a:t>
            </a:r>
            <a:r>
              <a:rPr lang="zh-CN" altLang="en-US" sz="3200">
                <a:solidFill>
                  <a:schemeClr val="bg1"/>
                </a:solidFill>
              </a:rPr>
              <a:t>submission system</a:t>
            </a:r>
            <a:r>
              <a:rPr lang="en-US" altLang="zh-CN" sz="320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 t="46713" b="22803"/>
          <a:stretch>
            <a:fillRect/>
          </a:stretch>
        </p:blipFill>
        <p:spPr>
          <a:xfrm>
            <a:off x="4761230" y="1640205"/>
            <a:ext cx="1624330" cy="16687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0195" y="1640205"/>
            <a:ext cx="80035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</a:rPr>
              <a:t>1.  8.Reports → 8.02 Excel Export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635" y="3716020"/>
            <a:ext cx="8442325" cy="10458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0195" y="3308985"/>
            <a:ext cx="80035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</a:rPr>
              <a:t>2.  Choose a preset export template, And then click Export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1750" y="4818380"/>
            <a:ext cx="4448175" cy="20396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42570" y="849630"/>
            <a:ext cx="1066990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sz="2400">
                <a:solidFill>
                  <a:schemeClr val="bg1"/>
                </a:solidFill>
              </a:rPr>
              <a:t>3.  You can also customize the export data</a:t>
            </a:r>
          </a:p>
          <a:p>
            <a:pPr algn="l"/>
            <a:endParaRPr lang="en-US" sz="2400">
              <a:solidFill>
                <a:schemeClr val="bg1"/>
              </a:solidFill>
            </a:endParaRPr>
          </a:p>
          <a:p>
            <a:pPr algn="l"/>
            <a:r>
              <a:rPr lang="en-US" sz="2400">
                <a:solidFill>
                  <a:schemeClr val="bg1"/>
                </a:solidFill>
              </a:rPr>
              <a:t>      Click </a:t>
            </a:r>
            <a:r>
              <a:rPr lang="en-US" sz="2400" u="sng">
                <a:solidFill>
                  <a:schemeClr val="bg1"/>
                </a:solidFill>
              </a:rPr>
              <a:t>8.03 Custom Report Builder</a:t>
            </a:r>
            <a:r>
              <a:rPr lang="en-US" sz="2400">
                <a:solidFill>
                  <a:schemeClr val="bg1"/>
                </a:solidFill>
              </a:rPr>
              <a:t>, move the data you want to export to "</a:t>
            </a:r>
            <a:r>
              <a:rPr lang="en-US" sz="2400" b="1">
                <a:solidFill>
                  <a:schemeClr val="bg1"/>
                </a:solidFill>
              </a:rPr>
              <a:t>Selected      Fields:</a:t>
            </a:r>
            <a:r>
              <a:rPr lang="en-US" sz="2400">
                <a:solidFill>
                  <a:schemeClr val="bg1"/>
                </a:solidFill>
              </a:rPr>
              <a:t>", and then select the export format.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085" y="2599690"/>
            <a:ext cx="9860915" cy="425831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42570" y="2599690"/>
            <a:ext cx="208851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4.  </a:t>
            </a:r>
            <a:r>
              <a:rPr lang="zh-CN" altLang="en-US" sz="2400">
                <a:solidFill>
                  <a:schemeClr val="bg1"/>
                </a:solidFill>
              </a:rPr>
              <a:t>Finally, you can use the exported data to make a data chart to show everyone</a:t>
            </a:r>
            <a:r>
              <a:rPr lang="en-US" altLang="zh-CN" sz="2400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0575,&quot;width&quot;:11910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3380,&quot;width&quot;:3975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687</Words>
  <Application>Microsoft Macintosh PowerPoint</Application>
  <PresentationFormat>Widescreen</PresentationFormat>
  <Paragraphs>59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微软雅黑</vt:lpstr>
      <vt:lpstr>Arial</vt:lpstr>
      <vt:lpstr>Calibri</vt:lpstr>
      <vt:lpstr>Wingdings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HuangYong</dc:creator>
  <cp:lastModifiedBy>Peter H Siegel</cp:lastModifiedBy>
  <cp:revision>73</cp:revision>
  <dcterms:created xsi:type="dcterms:W3CDTF">2021-08-26T15:29:00Z</dcterms:created>
  <dcterms:modified xsi:type="dcterms:W3CDTF">2021-09-16T13:10:10Z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13670C2B428C452B89007965E985712F</vt:lpwstr>
  </property>
  <property fmtid="{D5CDD505-2E9C-101B-9397-08002B2CF9AE}" pid="3" name="KSOProductBuildVer">
    <vt:lpwstr>2052-11.1.0.10700</vt:lpwstr>
  </property>
</Properties>
</file>