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0" r:id="rId3"/>
    <p:sldId id="259" r:id="rId4"/>
    <p:sldId id="277" r:id="rId5"/>
    <p:sldId id="261" r:id="rId6"/>
    <p:sldId id="262" r:id="rId7"/>
    <p:sldId id="280" r:id="rId8"/>
    <p:sldId id="287" r:id="rId9"/>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charset="0"/>
        <a:ea typeface="MS PGothic"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MS PGothic"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MS PGothic"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MS PGothic"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00"/>
    <a:srgbClr val="3333CC"/>
    <a:srgbClr val="33CCCC"/>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2"/>
    <p:restoredTop sz="94737"/>
  </p:normalViewPr>
  <p:slideViewPr>
    <p:cSldViewPr snapToGrid="0" snapToObjects="1">
      <p:cViewPr varScale="1">
        <p:scale>
          <a:sx n="84" d="100"/>
          <a:sy n="84" d="100"/>
        </p:scale>
        <p:origin x="237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87F3A-2933-F04E-9615-F495EA07C7FA}" type="datetimeFigureOut">
              <a:rPr lang="en-US" smtClean="0"/>
              <a:t>11/8/20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BED8C5-8C7C-9749-AD85-7CFDA9EF7596}" type="slidenum">
              <a:rPr lang="en-US" smtClean="0"/>
              <a:t>‹#›</a:t>
            </a:fld>
            <a:endParaRPr lang="en-US"/>
          </a:p>
        </p:txBody>
      </p:sp>
    </p:spTree>
    <p:extLst>
      <p:ext uri="{BB962C8B-B14F-4D97-AF65-F5344CB8AC3E}">
        <p14:creationId xmlns:p14="http://schemas.microsoft.com/office/powerpoint/2010/main" val="1068451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E0BED8C5-8C7C-9749-AD85-7CFDA9EF7596}" type="slidenum">
              <a:rPr lang="en-US" smtClean="0"/>
              <a:t>2</a:t>
            </a:fld>
            <a:endParaRPr lang="en-US"/>
          </a:p>
        </p:txBody>
      </p:sp>
    </p:spTree>
    <p:extLst>
      <p:ext uri="{BB962C8B-B14F-4D97-AF65-F5344CB8AC3E}">
        <p14:creationId xmlns:p14="http://schemas.microsoft.com/office/powerpoint/2010/main" val="3429895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BED8C5-8C7C-9749-AD85-7CFDA9EF7596}" type="slidenum">
              <a:rPr lang="en-US" smtClean="0"/>
              <a:t>3</a:t>
            </a:fld>
            <a:endParaRPr lang="en-US"/>
          </a:p>
        </p:txBody>
      </p:sp>
    </p:spTree>
    <p:extLst>
      <p:ext uri="{BB962C8B-B14F-4D97-AF65-F5344CB8AC3E}">
        <p14:creationId xmlns:p14="http://schemas.microsoft.com/office/powerpoint/2010/main" val="1842125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BED8C5-8C7C-9749-AD85-7CFDA9EF7596}" type="slidenum">
              <a:rPr lang="en-US" smtClean="0"/>
              <a:t>4</a:t>
            </a:fld>
            <a:endParaRPr lang="en-US"/>
          </a:p>
        </p:txBody>
      </p:sp>
    </p:spTree>
    <p:extLst>
      <p:ext uri="{BB962C8B-B14F-4D97-AF65-F5344CB8AC3E}">
        <p14:creationId xmlns:p14="http://schemas.microsoft.com/office/powerpoint/2010/main" val="5441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BED8C5-8C7C-9749-AD85-7CFDA9EF7596}" type="slidenum">
              <a:rPr lang="en-US" smtClean="0"/>
              <a:t>6</a:t>
            </a:fld>
            <a:endParaRPr lang="en-US"/>
          </a:p>
        </p:txBody>
      </p:sp>
    </p:spTree>
    <p:extLst>
      <p:ext uri="{BB962C8B-B14F-4D97-AF65-F5344CB8AC3E}">
        <p14:creationId xmlns:p14="http://schemas.microsoft.com/office/powerpoint/2010/main" val="3901790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7B7B934-8D84-8C4A-8424-0AC84E822F71}" type="datetimeFigureOut">
              <a:rPr lang="en-US" altLang="en-US"/>
              <a:pPr>
                <a:defRPr/>
              </a:pPr>
              <a:t>11/8/20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C808DC-3692-2141-92BA-A6CDC6299BEA}" type="slidenum">
              <a:rPr lang="en-US" altLang="en-US"/>
              <a:pPr>
                <a:defRPr/>
              </a:pPr>
              <a:t>‹#›</a:t>
            </a:fld>
            <a:endParaRPr lang="en-US" altLang="en-US"/>
          </a:p>
        </p:txBody>
      </p:sp>
    </p:spTree>
    <p:extLst>
      <p:ext uri="{BB962C8B-B14F-4D97-AF65-F5344CB8AC3E}">
        <p14:creationId xmlns:p14="http://schemas.microsoft.com/office/powerpoint/2010/main" val="1174739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92A6011-3A86-3F40-9908-A162060BB899}" type="datetimeFigureOut">
              <a:rPr lang="en-US" altLang="en-US"/>
              <a:pPr>
                <a:defRPr/>
              </a:pPr>
              <a:t>11/8/20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5D18D0-1F25-8C49-8180-D164D542E0F1}" type="slidenum">
              <a:rPr lang="en-US" altLang="en-US"/>
              <a:pPr>
                <a:defRPr/>
              </a:pPr>
              <a:t>‹#›</a:t>
            </a:fld>
            <a:endParaRPr lang="en-US" altLang="en-US"/>
          </a:p>
        </p:txBody>
      </p:sp>
    </p:spTree>
    <p:extLst>
      <p:ext uri="{BB962C8B-B14F-4D97-AF65-F5344CB8AC3E}">
        <p14:creationId xmlns:p14="http://schemas.microsoft.com/office/powerpoint/2010/main" val="914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5AB76A3-7B78-564A-8EAE-B8F7D0EBFA86}" type="datetimeFigureOut">
              <a:rPr lang="en-US" altLang="en-US"/>
              <a:pPr>
                <a:defRPr/>
              </a:pPr>
              <a:t>11/8/20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AC75DA-C997-3343-982A-2F184C9E3210}" type="slidenum">
              <a:rPr lang="en-US" altLang="en-US"/>
              <a:pPr>
                <a:defRPr/>
              </a:pPr>
              <a:t>‹#›</a:t>
            </a:fld>
            <a:endParaRPr lang="en-US" altLang="en-US"/>
          </a:p>
        </p:txBody>
      </p:sp>
    </p:spTree>
    <p:extLst>
      <p:ext uri="{BB962C8B-B14F-4D97-AF65-F5344CB8AC3E}">
        <p14:creationId xmlns:p14="http://schemas.microsoft.com/office/powerpoint/2010/main" val="76004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77EA7E-B40E-F347-9890-CB233CE47683}" type="datetimeFigureOut">
              <a:rPr lang="en-US" altLang="en-US"/>
              <a:pPr>
                <a:defRPr/>
              </a:pPr>
              <a:t>11/8/20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041E43-204A-184C-8CC7-5727D4EABB6B}" type="slidenum">
              <a:rPr lang="en-US" altLang="en-US"/>
              <a:pPr>
                <a:defRPr/>
              </a:pPr>
              <a:t>‹#›</a:t>
            </a:fld>
            <a:endParaRPr lang="en-US" altLang="en-US"/>
          </a:p>
        </p:txBody>
      </p:sp>
    </p:spTree>
    <p:extLst>
      <p:ext uri="{BB962C8B-B14F-4D97-AF65-F5344CB8AC3E}">
        <p14:creationId xmlns:p14="http://schemas.microsoft.com/office/powerpoint/2010/main" val="2022886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E905B3D-4B0E-EB46-9531-59ECE5F82217}" type="datetimeFigureOut">
              <a:rPr lang="en-US" altLang="en-US"/>
              <a:pPr>
                <a:defRPr/>
              </a:pPr>
              <a:t>11/8/20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D40244-8CFC-C247-A038-294A7264306D}" type="slidenum">
              <a:rPr lang="en-US" altLang="en-US"/>
              <a:pPr>
                <a:defRPr/>
              </a:pPr>
              <a:t>‹#›</a:t>
            </a:fld>
            <a:endParaRPr lang="en-US" altLang="en-US"/>
          </a:p>
        </p:txBody>
      </p:sp>
    </p:spTree>
    <p:extLst>
      <p:ext uri="{BB962C8B-B14F-4D97-AF65-F5344CB8AC3E}">
        <p14:creationId xmlns:p14="http://schemas.microsoft.com/office/powerpoint/2010/main" val="184531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E53C186-1554-FA44-9571-2BF1FD755CDD}" type="datetimeFigureOut">
              <a:rPr lang="en-US" altLang="en-US"/>
              <a:pPr>
                <a:defRPr/>
              </a:pPr>
              <a:t>11/8/20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50D91B-825E-3A4D-953E-A286365BF8ED}" type="slidenum">
              <a:rPr lang="en-US" altLang="en-US"/>
              <a:pPr>
                <a:defRPr/>
              </a:pPr>
              <a:t>‹#›</a:t>
            </a:fld>
            <a:endParaRPr lang="en-US" altLang="en-US"/>
          </a:p>
        </p:txBody>
      </p:sp>
    </p:spTree>
    <p:extLst>
      <p:ext uri="{BB962C8B-B14F-4D97-AF65-F5344CB8AC3E}">
        <p14:creationId xmlns:p14="http://schemas.microsoft.com/office/powerpoint/2010/main" val="32341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4CAEDBE-729F-4541-8873-802939ABA119}" type="datetimeFigureOut">
              <a:rPr lang="en-US" altLang="en-US"/>
              <a:pPr>
                <a:defRPr/>
              </a:pPr>
              <a:t>11/8/20</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471F92-638B-564B-8D7A-D775E26AABF9}" type="slidenum">
              <a:rPr lang="en-US" altLang="en-US"/>
              <a:pPr>
                <a:defRPr/>
              </a:pPr>
              <a:t>‹#›</a:t>
            </a:fld>
            <a:endParaRPr lang="en-US" altLang="en-US"/>
          </a:p>
        </p:txBody>
      </p:sp>
    </p:spTree>
    <p:extLst>
      <p:ext uri="{BB962C8B-B14F-4D97-AF65-F5344CB8AC3E}">
        <p14:creationId xmlns:p14="http://schemas.microsoft.com/office/powerpoint/2010/main" val="409383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021699E-5E70-D341-9FB5-083D4C78073C}" type="datetimeFigureOut">
              <a:rPr lang="en-US" altLang="en-US"/>
              <a:pPr>
                <a:defRPr/>
              </a:pPr>
              <a:t>11/8/20</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48FC2CF-D6AB-3347-83EA-2F6CEFE17DD5}" type="slidenum">
              <a:rPr lang="en-US" altLang="en-US"/>
              <a:pPr>
                <a:defRPr/>
              </a:pPr>
              <a:t>‹#›</a:t>
            </a:fld>
            <a:endParaRPr lang="en-US" altLang="en-US"/>
          </a:p>
        </p:txBody>
      </p:sp>
    </p:spTree>
    <p:extLst>
      <p:ext uri="{BB962C8B-B14F-4D97-AF65-F5344CB8AC3E}">
        <p14:creationId xmlns:p14="http://schemas.microsoft.com/office/powerpoint/2010/main" val="211969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AB0B44-A951-0C46-AAB1-ED04EE5BBBFA}" type="datetimeFigureOut">
              <a:rPr lang="en-US" altLang="en-US"/>
              <a:pPr>
                <a:defRPr/>
              </a:pPr>
              <a:t>11/8/20</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9EEF8F8-6068-6B4D-AACE-D69472A23D0D}" type="slidenum">
              <a:rPr lang="en-US" altLang="en-US"/>
              <a:pPr>
                <a:defRPr/>
              </a:pPr>
              <a:t>‹#›</a:t>
            </a:fld>
            <a:endParaRPr lang="en-US" altLang="en-US"/>
          </a:p>
        </p:txBody>
      </p:sp>
    </p:spTree>
    <p:extLst>
      <p:ext uri="{BB962C8B-B14F-4D97-AF65-F5344CB8AC3E}">
        <p14:creationId xmlns:p14="http://schemas.microsoft.com/office/powerpoint/2010/main" val="103893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3039791-1271-CC4C-8EE4-BEE96312C1D9}" type="datetimeFigureOut">
              <a:rPr lang="en-US" altLang="en-US"/>
              <a:pPr>
                <a:defRPr/>
              </a:pPr>
              <a:t>11/8/20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F19B71-CBB6-714D-B9CB-6F9D4A87E58B}" type="slidenum">
              <a:rPr lang="en-US" altLang="en-US"/>
              <a:pPr>
                <a:defRPr/>
              </a:pPr>
              <a:t>‹#›</a:t>
            </a:fld>
            <a:endParaRPr lang="en-US" altLang="en-US"/>
          </a:p>
        </p:txBody>
      </p:sp>
    </p:spTree>
    <p:extLst>
      <p:ext uri="{BB962C8B-B14F-4D97-AF65-F5344CB8AC3E}">
        <p14:creationId xmlns:p14="http://schemas.microsoft.com/office/powerpoint/2010/main" val="23976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0F6433F-9D6C-194F-B028-596C9BC662E9}" type="datetimeFigureOut">
              <a:rPr lang="en-US" altLang="en-US"/>
              <a:pPr>
                <a:defRPr/>
              </a:pPr>
              <a:t>11/8/20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7BAA23-A792-1742-96F5-39269EA2E434}" type="slidenum">
              <a:rPr lang="en-US" altLang="en-US"/>
              <a:pPr>
                <a:defRPr/>
              </a:pPr>
              <a:t>‹#›</a:t>
            </a:fld>
            <a:endParaRPr lang="en-US" altLang="en-US"/>
          </a:p>
        </p:txBody>
      </p:sp>
    </p:spTree>
    <p:extLst>
      <p:ext uri="{BB962C8B-B14F-4D97-AF65-F5344CB8AC3E}">
        <p14:creationId xmlns:p14="http://schemas.microsoft.com/office/powerpoint/2010/main" val="110733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128"/>
              </a:defRPr>
            </a:lvl1pPr>
          </a:lstStyle>
          <a:p>
            <a:pPr>
              <a:defRPr/>
            </a:pPr>
            <a:fld id="{AC661C01-8E88-C542-AF51-7171EAB8E777}" type="datetimeFigureOut">
              <a:rPr lang="en-US" altLang="en-US"/>
              <a:pPr>
                <a:defRPr/>
              </a:pPr>
              <a:t>11/8/20</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ea typeface="MS PGothic" charset="-128"/>
              </a:defRPr>
            </a:lvl1pPr>
          </a:lstStyle>
          <a:p>
            <a:pPr>
              <a:defRPr/>
            </a:pPr>
            <a:fld id="{0864D596-74C6-0C4A-88FB-8AE2D6E6A50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6E3029-F1C7-2A46-8F70-FCEF3E09445A}"/>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50" name="TextBox 4"/>
          <p:cNvSpPr txBox="1">
            <a:spLocks noChangeArrowheads="1"/>
          </p:cNvSpPr>
          <p:nvPr/>
        </p:nvSpPr>
        <p:spPr bwMode="auto">
          <a:xfrm>
            <a:off x="31750" y="2190922"/>
            <a:ext cx="9107488"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tx2">
                    <a:lumMod val="60000"/>
                    <a:lumOff val="40000"/>
                  </a:schemeClr>
                </a:solidFill>
              </a:rPr>
              <a:t>IRMMW-THz Society </a:t>
            </a:r>
          </a:p>
          <a:p>
            <a:pPr algn="ctr" eaLnBrk="1" hangingPunct="1">
              <a:spcBef>
                <a:spcPct val="0"/>
              </a:spcBef>
              <a:buFontTx/>
              <a:buNone/>
            </a:pPr>
            <a:r>
              <a:rPr lang="en-US" altLang="en-US" b="1" dirty="0">
                <a:solidFill>
                  <a:schemeClr val="tx2">
                    <a:lumMod val="60000"/>
                    <a:lumOff val="40000"/>
                  </a:schemeClr>
                </a:solidFill>
              </a:rPr>
              <a:t>Secretary/Treasurer’s Report &amp; Updates</a:t>
            </a:r>
          </a:p>
          <a:p>
            <a:pPr algn="ctr" eaLnBrk="1" hangingPunct="1">
              <a:spcBef>
                <a:spcPct val="0"/>
              </a:spcBef>
              <a:buFontTx/>
              <a:buNone/>
            </a:pPr>
            <a:endParaRPr lang="en-US" altLang="en-US" sz="800" b="1" dirty="0"/>
          </a:p>
          <a:p>
            <a:pPr algn="ctr" eaLnBrk="1" hangingPunct="1">
              <a:spcBef>
                <a:spcPct val="0"/>
              </a:spcBef>
              <a:buFontTx/>
              <a:buNone/>
            </a:pPr>
            <a:r>
              <a:rPr lang="en-US" altLang="en-US" b="1" dirty="0">
                <a:solidFill>
                  <a:srgbClr val="00A500"/>
                </a:solidFill>
              </a:rPr>
              <a:t>Society Finances, KJB Status &amp; Finances, </a:t>
            </a:r>
          </a:p>
          <a:p>
            <a:pPr algn="ctr" eaLnBrk="1" hangingPunct="1">
              <a:spcBef>
                <a:spcPct val="0"/>
              </a:spcBef>
              <a:buFontTx/>
              <a:buNone/>
            </a:pPr>
            <a:r>
              <a:rPr lang="en-US" altLang="en-US" b="1" dirty="0">
                <a:solidFill>
                  <a:srgbClr val="00A500"/>
                </a:solidFill>
              </a:rPr>
              <a:t>2023 and beyond, </a:t>
            </a:r>
          </a:p>
          <a:p>
            <a:pPr algn="ctr" eaLnBrk="1" hangingPunct="1">
              <a:spcBef>
                <a:spcPct val="0"/>
              </a:spcBef>
              <a:buFontTx/>
              <a:buNone/>
            </a:pPr>
            <a:r>
              <a:rPr lang="en-US" altLang="en-US" sz="3600" dirty="0"/>
              <a:t>Nov. 8-13, 2019 </a:t>
            </a:r>
          </a:p>
          <a:p>
            <a:pPr algn="ctr" eaLnBrk="1" hangingPunct="1">
              <a:spcBef>
                <a:spcPct val="0"/>
              </a:spcBef>
              <a:buFontTx/>
              <a:buNone/>
            </a:pPr>
            <a:r>
              <a:rPr lang="en-US" altLang="en-US" sz="3600" dirty="0"/>
              <a:t>Virtually in Buffalo, NY, USA</a:t>
            </a:r>
          </a:p>
          <a:p>
            <a:pPr algn="ctr" eaLnBrk="1" hangingPunct="1">
              <a:spcBef>
                <a:spcPct val="0"/>
              </a:spcBef>
              <a:buFontTx/>
              <a:buNone/>
            </a:pPr>
            <a:r>
              <a:rPr lang="en-US" altLang="en-US" sz="2800" i="1" dirty="0"/>
              <a:t>Peter H. Siegel, General Secretary</a:t>
            </a:r>
          </a:p>
          <a:p>
            <a:pPr algn="ctr" eaLnBrk="1" hangingPunct="1">
              <a:spcBef>
                <a:spcPct val="0"/>
              </a:spcBef>
              <a:buFontTx/>
              <a:buNone/>
            </a:pPr>
            <a:endParaRPr lang="en-US" altLang="en-US" sz="2800" i="1" dirty="0"/>
          </a:p>
          <a:p>
            <a:pPr algn="ctr" eaLnBrk="1" hangingPunct="1">
              <a:spcBef>
                <a:spcPct val="0"/>
              </a:spcBef>
              <a:buFontTx/>
              <a:buNone/>
            </a:pPr>
            <a:r>
              <a:rPr lang="en-US" altLang="en-US" sz="2800" i="1" dirty="0"/>
              <a:t>November 8, 2020</a:t>
            </a:r>
            <a:endParaRPr lang="en-US" altLang="en-US" sz="800" i="1" dirty="0"/>
          </a:p>
        </p:txBody>
      </p:sp>
      <p:sp>
        <p:nvSpPr>
          <p:cNvPr id="2051" name="Rectangle 16"/>
          <p:cNvSpPr>
            <a:spLocks noChangeArrowheads="1"/>
          </p:cNvSpPr>
          <p:nvPr/>
        </p:nvSpPr>
        <p:spPr bwMode="auto">
          <a:xfrm>
            <a:off x="153035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spcBef>
                <a:spcPct val="0"/>
              </a:spcBef>
              <a:buFontTx/>
              <a:buNone/>
            </a:pPr>
            <a:endParaRPr lang="en-US" altLang="ja-JP" sz="1200">
              <a:latin typeface="Times New Roman" charset="0"/>
            </a:endParaRPr>
          </a:p>
          <a:p>
            <a:pPr>
              <a:spcBef>
                <a:spcPct val="0"/>
              </a:spcBef>
              <a:buFontTx/>
              <a:buNone/>
            </a:pPr>
            <a:br>
              <a:rPr lang="en-US" altLang="ja-JP" sz="1200">
                <a:latin typeface="Times New Roman" charset="0"/>
              </a:rPr>
            </a:br>
            <a:endParaRPr lang="en-US" altLang="ja-JP" sz="600"/>
          </a:p>
          <a:p>
            <a:pPr>
              <a:spcBef>
                <a:spcPct val="0"/>
              </a:spcBef>
              <a:buFontTx/>
              <a:buNone/>
            </a:pPr>
            <a:endParaRPr lang="en-US" altLang="ja-JP" sz="2400"/>
          </a:p>
        </p:txBody>
      </p:sp>
      <p:pic>
        <p:nvPicPr>
          <p:cNvPr id="5" name="Picture 4">
            <a:extLst>
              <a:ext uri="{FF2B5EF4-FFF2-40B4-BE49-F238E27FC236}">
                <a16:creationId xmlns:a16="http://schemas.microsoft.com/office/drawing/2014/main" id="{E3BF91D0-E8E3-8B4E-B112-5CCF2C2FC1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DB4162-8CCE-214D-A526-5451D9CAEDAF}"/>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74" name="TextBox 4"/>
          <p:cNvSpPr txBox="1">
            <a:spLocks noChangeArrowheads="1"/>
          </p:cNvSpPr>
          <p:nvPr/>
        </p:nvSpPr>
        <p:spPr bwMode="auto">
          <a:xfrm>
            <a:off x="559271" y="2040217"/>
            <a:ext cx="8253412"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tx2">
                    <a:lumMod val="60000"/>
                    <a:lumOff val="40000"/>
                  </a:schemeClr>
                </a:solidFill>
              </a:rPr>
              <a:t>IRMMW-THz Society Finances 1.</a:t>
            </a:r>
          </a:p>
          <a:p>
            <a:pPr algn="ctr" eaLnBrk="1" hangingPunct="1">
              <a:spcBef>
                <a:spcPct val="0"/>
              </a:spcBef>
              <a:buFontTx/>
              <a:buNone/>
            </a:pPr>
            <a:endParaRPr lang="en-US" altLang="en-US" sz="1000" b="1" dirty="0">
              <a:solidFill>
                <a:srgbClr val="FF6600"/>
              </a:solidFill>
            </a:endParaRPr>
          </a:p>
          <a:p>
            <a:pPr eaLnBrk="1" hangingPunct="1">
              <a:spcBef>
                <a:spcPct val="0"/>
              </a:spcBef>
              <a:buFontTx/>
              <a:buNone/>
            </a:pPr>
            <a:r>
              <a:rPr lang="en-US" altLang="en-US" sz="2800" dirty="0"/>
              <a:t>Vanguard VBIAX (8/21/2019):				$ 580,364.04</a:t>
            </a:r>
          </a:p>
          <a:p>
            <a:pPr eaLnBrk="1" hangingPunct="1">
              <a:spcBef>
                <a:spcPct val="0"/>
              </a:spcBef>
              <a:buFontTx/>
              <a:buNone/>
            </a:pPr>
            <a:r>
              <a:rPr lang="en-US" altLang="en-US" sz="2800" dirty="0"/>
              <a:t>Checking Account (8/21/2019):			</a:t>
            </a:r>
            <a:r>
              <a:rPr lang="en-US" altLang="en-US" sz="2800" u="sng" dirty="0"/>
              <a:t>	$      2525.17</a:t>
            </a:r>
            <a:endParaRPr lang="en-US" altLang="en-US" sz="1600" b="1" u="sng" dirty="0">
              <a:solidFill>
                <a:srgbClr val="000090"/>
              </a:solidFill>
            </a:endParaRPr>
          </a:p>
          <a:p>
            <a:pPr eaLnBrk="1" hangingPunct="1">
              <a:spcBef>
                <a:spcPct val="0"/>
              </a:spcBef>
              <a:buFontTx/>
              <a:buNone/>
            </a:pPr>
            <a:r>
              <a:rPr lang="en-US" altLang="en-US" sz="2800" b="1" dirty="0"/>
              <a:t>TOTAL ASSETS (8/21/2019):					</a:t>
            </a:r>
            <a:r>
              <a:rPr lang="en-US" altLang="en-US" sz="2800" b="1" dirty="0">
                <a:highlight>
                  <a:srgbClr val="FFFF00"/>
                </a:highlight>
              </a:rPr>
              <a:t>$582,889.21</a:t>
            </a:r>
          </a:p>
          <a:p>
            <a:pPr eaLnBrk="1" hangingPunct="1">
              <a:spcBef>
                <a:spcPct val="0"/>
              </a:spcBef>
              <a:buFontTx/>
              <a:buNone/>
            </a:pPr>
            <a:endParaRPr lang="en-US" altLang="en-US" sz="1200" dirty="0"/>
          </a:p>
          <a:p>
            <a:pPr eaLnBrk="1" hangingPunct="1">
              <a:spcBef>
                <a:spcPct val="0"/>
              </a:spcBef>
              <a:buFontTx/>
              <a:buNone/>
            </a:pPr>
            <a:r>
              <a:rPr lang="en-US" altLang="en-US" sz="2800" dirty="0"/>
              <a:t>Vanguard Money Market (10/10/2020):	$ 591,912.07</a:t>
            </a:r>
          </a:p>
          <a:p>
            <a:pPr eaLnBrk="1" hangingPunct="1">
              <a:spcBef>
                <a:spcPct val="0"/>
              </a:spcBef>
              <a:buFontTx/>
              <a:buNone/>
            </a:pPr>
            <a:r>
              <a:rPr lang="en-US" altLang="en-US" sz="2800" dirty="0"/>
              <a:t>Checking Account (9/30/18):				$      3,598.55</a:t>
            </a:r>
          </a:p>
          <a:p>
            <a:pPr eaLnBrk="1" hangingPunct="1">
              <a:spcBef>
                <a:spcPct val="0"/>
              </a:spcBef>
              <a:buFontTx/>
              <a:buNone/>
            </a:pPr>
            <a:r>
              <a:rPr lang="en-US" altLang="en-US" sz="2800" dirty="0"/>
              <a:t>Loans to IRMMW-THz 2020:					</a:t>
            </a:r>
            <a:r>
              <a:rPr lang="en-US" altLang="en-US" sz="2800" u="sng" dirty="0"/>
              <a:t>$	27,021.00</a:t>
            </a:r>
          </a:p>
          <a:p>
            <a:pPr eaLnBrk="1" hangingPunct="1">
              <a:spcBef>
                <a:spcPct val="0"/>
              </a:spcBef>
              <a:buFontTx/>
              <a:buNone/>
            </a:pPr>
            <a:r>
              <a:rPr lang="en-US" altLang="en-US" sz="2800" b="1" dirty="0"/>
              <a:t>TOTAL ASSETS AS OF (10/10/2020):           </a:t>
            </a:r>
            <a:r>
              <a:rPr lang="en-US" altLang="en-US" sz="2800" b="1" dirty="0">
                <a:highlight>
                  <a:srgbClr val="00FF00"/>
                </a:highlight>
              </a:rPr>
              <a:t>$622,531.62</a:t>
            </a:r>
          </a:p>
          <a:p>
            <a:pPr eaLnBrk="1" hangingPunct="1">
              <a:spcBef>
                <a:spcPct val="0"/>
              </a:spcBef>
              <a:buFontTx/>
              <a:buNone/>
            </a:pPr>
            <a:r>
              <a:rPr lang="en-US" altLang="en-US" sz="2800" b="1" dirty="0"/>
              <a:t>FY’2020 CHANGE (Revenues-Expenses):	   </a:t>
            </a:r>
            <a:r>
              <a:rPr lang="en-US" altLang="en-US" sz="2800" b="1" dirty="0">
                <a:highlight>
                  <a:srgbClr val="00FFFF"/>
                </a:highlight>
              </a:rPr>
              <a:t>$39,642.41</a:t>
            </a:r>
          </a:p>
        </p:txBody>
      </p:sp>
      <p:pic>
        <p:nvPicPr>
          <p:cNvPr id="4" name="Picture 3">
            <a:extLst>
              <a:ext uri="{FF2B5EF4-FFF2-40B4-BE49-F238E27FC236}">
                <a16:creationId xmlns:a16="http://schemas.microsoft.com/office/drawing/2014/main" id="{C6815979-97F3-D54F-9CEE-C84207E4C7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EAE0DB-B068-7344-B912-63C3777192D6}"/>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61" name="TextBox 5"/>
          <p:cNvSpPr txBox="1">
            <a:spLocks noChangeArrowheads="1"/>
          </p:cNvSpPr>
          <p:nvPr/>
        </p:nvSpPr>
        <p:spPr bwMode="auto">
          <a:xfrm>
            <a:off x="352425" y="2159012"/>
            <a:ext cx="8429625" cy="4401205"/>
          </a:xfrm>
          <a:prstGeom prst="rect">
            <a:avLst/>
          </a:prstGeom>
          <a:solidFill>
            <a:schemeClr val="bg1"/>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defRPr/>
            </a:pPr>
            <a:r>
              <a:rPr lang="en-US" altLang="en-US" sz="3600" b="1" dirty="0">
                <a:solidFill>
                  <a:schemeClr val="tx2">
                    <a:lumMod val="60000"/>
                    <a:lumOff val="40000"/>
                  </a:schemeClr>
                </a:solidFill>
              </a:rPr>
              <a:t>IRMMW-THz Society Finances 2.</a:t>
            </a:r>
          </a:p>
          <a:p>
            <a:pPr eaLnBrk="1" hangingPunct="1">
              <a:spcBef>
                <a:spcPct val="0"/>
              </a:spcBef>
              <a:buFontTx/>
              <a:buNone/>
              <a:defRPr/>
            </a:pPr>
            <a:endParaRPr lang="en-US" altLang="en-US" sz="1000" b="1" dirty="0">
              <a:solidFill>
                <a:srgbClr val="FF0000"/>
              </a:solidFill>
            </a:endParaRPr>
          </a:p>
          <a:p>
            <a:pPr algn="ctr" eaLnBrk="1" hangingPunct="1">
              <a:spcBef>
                <a:spcPct val="0"/>
              </a:spcBef>
              <a:buFontTx/>
              <a:buNone/>
              <a:defRPr/>
            </a:pPr>
            <a:r>
              <a:rPr lang="en-US" altLang="en-US" b="1" dirty="0">
                <a:solidFill>
                  <a:srgbClr val="3333CC"/>
                </a:solidFill>
              </a:rPr>
              <a:t>Earnings in FY’20</a:t>
            </a:r>
            <a:r>
              <a:rPr lang="en-US" altLang="ja-JP" b="1" dirty="0">
                <a:solidFill>
                  <a:srgbClr val="3333CC"/>
                </a:solidFill>
              </a:rPr>
              <a:t> (8/21/19-10/10/20):</a:t>
            </a:r>
          </a:p>
          <a:p>
            <a:pPr eaLnBrk="1" hangingPunct="1">
              <a:spcBef>
                <a:spcPct val="0"/>
              </a:spcBef>
              <a:buFontTx/>
              <a:buNone/>
              <a:defRPr/>
            </a:pPr>
            <a:endParaRPr lang="en-US" altLang="en-US" sz="1000" u="sng" dirty="0"/>
          </a:p>
          <a:p>
            <a:pPr eaLnBrk="1" hangingPunct="1">
              <a:spcBef>
                <a:spcPct val="0"/>
              </a:spcBef>
              <a:buFontTx/>
              <a:buNone/>
              <a:defRPr/>
            </a:pPr>
            <a:r>
              <a:rPr lang="en-US" altLang="en-US" sz="2800" dirty="0"/>
              <a:t>Hosting Fee for 2019 Conf. in Paris:		      </a:t>
            </a:r>
            <a:r>
              <a:rPr lang="en-US" altLang="en-US" sz="2800" dirty="0">
                <a:solidFill>
                  <a:srgbClr val="00B050"/>
                </a:solidFill>
              </a:rPr>
              <a:t>$ 46,384.31</a:t>
            </a:r>
          </a:p>
          <a:p>
            <a:pPr eaLnBrk="1" hangingPunct="1">
              <a:spcBef>
                <a:spcPct val="0"/>
              </a:spcBef>
              <a:buFontTx/>
              <a:buNone/>
              <a:defRPr/>
            </a:pPr>
            <a:r>
              <a:rPr lang="en-US" altLang="en-US" sz="2800" u="sng" dirty="0"/>
              <a:t>Vanguard </a:t>
            </a:r>
            <a:r>
              <a:rPr lang="en-US" altLang="en-US" sz="2800" u="sng" dirty="0" err="1"/>
              <a:t>Div’</a:t>
            </a:r>
            <a:r>
              <a:rPr lang="en-US" altLang="ja-JP" sz="2800" u="sng" dirty="0" err="1"/>
              <a:t>s</a:t>
            </a:r>
            <a:r>
              <a:rPr lang="en-US" altLang="ja-JP" sz="2800" u="sng" dirty="0"/>
              <a:t> </a:t>
            </a:r>
            <a:r>
              <a:rPr lang="en-US" altLang="ja-JP" sz="2400" u="sng" dirty="0"/>
              <a:t>(</a:t>
            </a:r>
            <a:r>
              <a:rPr lang="en-US" altLang="ja-JP" sz="2800" u="sng" dirty="0"/>
              <a:t>paid quarterly, 3 total):      </a:t>
            </a:r>
            <a:r>
              <a:rPr lang="en-US" altLang="ja-JP" sz="2800" u="sng" dirty="0">
                <a:solidFill>
                  <a:srgbClr val="00B050"/>
                </a:solidFill>
              </a:rPr>
              <a:t>$  4,295.95</a:t>
            </a:r>
          </a:p>
          <a:p>
            <a:pPr eaLnBrk="1" hangingPunct="1">
              <a:spcBef>
                <a:spcPct val="0"/>
              </a:spcBef>
              <a:buFontTx/>
              <a:buNone/>
              <a:defRPr/>
            </a:pPr>
            <a:r>
              <a:rPr lang="en-US" altLang="en-US" sz="2800" b="1" dirty="0"/>
              <a:t>Total Earnings to date in FY</a:t>
            </a:r>
            <a:r>
              <a:rPr lang="ja-JP" altLang="en-US" sz="2800" b="1"/>
              <a:t>’</a:t>
            </a:r>
            <a:r>
              <a:rPr lang="en-US" altLang="ja-JP" sz="2800" b="1" dirty="0"/>
              <a:t>20:		      </a:t>
            </a:r>
            <a:r>
              <a:rPr lang="en-US" altLang="ja-JP" sz="2800" b="1" dirty="0">
                <a:solidFill>
                  <a:srgbClr val="00B050"/>
                </a:solidFill>
              </a:rPr>
              <a:t>$ 50,680.26</a:t>
            </a:r>
          </a:p>
          <a:p>
            <a:pPr eaLnBrk="1" hangingPunct="1">
              <a:spcBef>
                <a:spcPct val="0"/>
              </a:spcBef>
              <a:buFontTx/>
              <a:buNone/>
              <a:defRPr/>
            </a:pPr>
            <a:endParaRPr lang="en-US" altLang="ja-JP" sz="2800" b="1" dirty="0">
              <a:solidFill>
                <a:srgbClr val="00B050"/>
              </a:solidFill>
            </a:endParaRPr>
          </a:p>
          <a:p>
            <a:pPr eaLnBrk="1" hangingPunct="1">
              <a:spcBef>
                <a:spcPct val="0"/>
              </a:spcBef>
              <a:buFontTx/>
              <a:buNone/>
              <a:defRPr/>
            </a:pPr>
            <a:r>
              <a:rPr lang="en-US" altLang="ja-JP" sz="2000" dirty="0"/>
              <a:t>Note: All funds removed from VBIAX and placed in Vanguard money market account at beginning of pandemic in US (February 2019). Awaiting reinvestment back into mutual funds post-US election (November 2020). No capital gain numbers to report until Jan 2021.</a:t>
            </a:r>
          </a:p>
        </p:txBody>
      </p:sp>
      <p:pic>
        <p:nvPicPr>
          <p:cNvPr id="4" name="Picture 3">
            <a:extLst>
              <a:ext uri="{FF2B5EF4-FFF2-40B4-BE49-F238E27FC236}">
                <a16:creationId xmlns:a16="http://schemas.microsoft.com/office/drawing/2014/main" id="{8911F016-69FD-1F4C-AF65-1F38C9D44B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40EE96-B941-CE4B-85DD-8C426DBCDA60}"/>
              </a:ext>
            </a:extLst>
          </p:cNvPr>
          <p:cNvSpPr/>
          <p:nvPr/>
        </p:nvSpPr>
        <p:spPr>
          <a:xfrm>
            <a:off x="0" y="0"/>
            <a:ext cx="9144000" cy="19812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22" name="TextBox 5"/>
          <p:cNvSpPr txBox="1">
            <a:spLocks noChangeArrowheads="1"/>
          </p:cNvSpPr>
          <p:nvPr/>
        </p:nvSpPr>
        <p:spPr bwMode="auto">
          <a:xfrm>
            <a:off x="0" y="1933756"/>
            <a:ext cx="8751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rgbClr val="FF0000"/>
                </a:solidFill>
              </a:rPr>
              <a:t>	</a:t>
            </a:r>
            <a:r>
              <a:rPr lang="en-US" altLang="en-US" sz="3600" b="1" dirty="0">
                <a:solidFill>
                  <a:schemeClr val="tx2">
                    <a:lumMod val="60000"/>
                    <a:lumOff val="40000"/>
                  </a:schemeClr>
                </a:solidFill>
              </a:rPr>
              <a:t>IRMMW-THz Society Finances 3.</a:t>
            </a:r>
          </a:p>
        </p:txBody>
      </p:sp>
      <p:graphicFrame>
        <p:nvGraphicFramePr>
          <p:cNvPr id="3" name="Table 2"/>
          <p:cNvGraphicFramePr>
            <a:graphicFrameLocks noGrp="1"/>
          </p:cNvGraphicFramePr>
          <p:nvPr>
            <p:extLst>
              <p:ext uri="{D42A27DB-BD31-4B8C-83A1-F6EECF244321}">
                <p14:modId xmlns:p14="http://schemas.microsoft.com/office/powerpoint/2010/main" val="2091926476"/>
              </p:ext>
            </p:extLst>
          </p:nvPr>
        </p:nvGraphicFramePr>
        <p:xfrm>
          <a:off x="360362" y="2479675"/>
          <a:ext cx="8391526" cy="4297774"/>
        </p:xfrm>
        <a:graphic>
          <a:graphicData uri="http://schemas.openxmlformats.org/drawingml/2006/table">
            <a:tbl>
              <a:tblPr/>
              <a:tblGrid>
                <a:gridCol w="7115976">
                  <a:extLst>
                    <a:ext uri="{9D8B030D-6E8A-4147-A177-3AD203B41FA5}">
                      <a16:colId xmlns:a16="http://schemas.microsoft.com/office/drawing/2014/main" val="20000"/>
                    </a:ext>
                  </a:extLst>
                </a:gridCol>
                <a:gridCol w="1275550">
                  <a:extLst>
                    <a:ext uri="{9D8B030D-6E8A-4147-A177-3AD203B41FA5}">
                      <a16:colId xmlns:a16="http://schemas.microsoft.com/office/drawing/2014/main" val="20001"/>
                    </a:ext>
                  </a:extLst>
                </a:gridCol>
              </a:tblGrid>
              <a:tr h="494104">
                <a:tc>
                  <a:txBody>
                    <a:bodyPr/>
                    <a:lstStyle/>
                    <a:p>
                      <a:pPr algn="l" fontAlgn="b"/>
                      <a:r>
                        <a:rPr lang="en-US" sz="2600" b="1" i="0" u="none" strike="noStrike" dirty="0">
                          <a:solidFill>
                            <a:srgbClr val="3333CC"/>
                          </a:solidFill>
                          <a:effectLst/>
                          <a:latin typeface="Calibri" charset="0"/>
                        </a:rPr>
                        <a:t>Expenses FY’2020 (Sept. 30, 2019-Sept. 30, 2020)</a:t>
                      </a:r>
                    </a:p>
                  </a:txBody>
                  <a:tcPr marL="12700" marR="12700" marT="12700" marB="0" anchor="b">
                    <a:lnL>
                      <a:noFill/>
                    </a:lnL>
                    <a:lnR>
                      <a:noFill/>
                    </a:lnR>
                    <a:lnT>
                      <a:noFill/>
                    </a:lnT>
                    <a:lnB>
                      <a:noFill/>
                    </a:lnB>
                  </a:tcPr>
                </a:tc>
                <a:tc>
                  <a:txBody>
                    <a:bodyPr/>
                    <a:lstStyle/>
                    <a:p>
                      <a:pPr algn="r" fontAlgn="b"/>
                      <a:r>
                        <a:rPr lang="en-US" sz="2600" b="1" i="0" u="none" strike="noStrike" dirty="0">
                          <a:solidFill>
                            <a:srgbClr val="3333CC"/>
                          </a:solidFill>
                          <a:effectLst/>
                          <a:latin typeface="Calibri" charset="0"/>
                        </a:rPr>
                        <a:t>US$</a:t>
                      </a:r>
                    </a:p>
                  </a:txBody>
                  <a:tcPr marL="12700" marR="12700" marT="12700" marB="0" anchor="b">
                    <a:lnL>
                      <a:noFill/>
                    </a:lnL>
                    <a:lnR>
                      <a:noFill/>
                    </a:lnR>
                    <a:lnT>
                      <a:noFill/>
                    </a:lnT>
                    <a:lnB>
                      <a:noFill/>
                    </a:lnB>
                  </a:tcPr>
                </a:tc>
                <a:extLst>
                  <a:ext uri="{0D108BD9-81ED-4DB2-BD59-A6C34878D82A}">
                    <a16:rowId xmlns:a16="http://schemas.microsoft.com/office/drawing/2014/main" val="10000"/>
                  </a:ext>
                </a:extLst>
              </a:tr>
              <a:tr h="422630">
                <a:tc>
                  <a:txBody>
                    <a:bodyPr/>
                    <a:lstStyle/>
                    <a:p>
                      <a:pPr algn="l" fontAlgn="b"/>
                      <a:r>
                        <a:rPr lang="en-US" sz="2600" b="0" i="0" u="none" strike="noStrike" dirty="0">
                          <a:solidFill>
                            <a:srgbClr val="000000"/>
                          </a:solidFill>
                          <a:effectLst/>
                          <a:latin typeface="Calibri" charset="0"/>
                        </a:rPr>
                        <a:t>Web fees (hosting, DNS, email blasts, etc.):</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$3209 </a:t>
                      </a:r>
                    </a:p>
                  </a:txBody>
                  <a:tcPr marL="12700" marR="12700" marT="12700" marB="0" anchor="b">
                    <a:lnL>
                      <a:noFill/>
                    </a:lnL>
                    <a:lnR>
                      <a:noFill/>
                    </a:lnR>
                    <a:lnT>
                      <a:noFill/>
                    </a:lnT>
                    <a:lnB>
                      <a:noFill/>
                    </a:lnB>
                  </a:tcPr>
                </a:tc>
                <a:extLst>
                  <a:ext uri="{0D108BD9-81ED-4DB2-BD59-A6C34878D82A}">
                    <a16:rowId xmlns:a16="http://schemas.microsoft.com/office/drawing/2014/main" val="10001"/>
                  </a:ext>
                </a:extLst>
              </a:tr>
              <a:tr h="422630">
                <a:tc>
                  <a:txBody>
                    <a:bodyPr/>
                    <a:lstStyle/>
                    <a:p>
                      <a:pPr algn="l" fontAlgn="b"/>
                      <a:r>
                        <a:rPr lang="en-US" sz="2600" b="0" i="0" u="none" strike="noStrike" dirty="0">
                          <a:solidFill>
                            <a:srgbClr val="000000"/>
                          </a:solidFill>
                          <a:effectLst/>
                          <a:latin typeface="Calibri" charset="0"/>
                        </a:rPr>
                        <a:t>Society Website fees (Handmade Interactive):</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$5330 </a:t>
                      </a:r>
                    </a:p>
                  </a:txBody>
                  <a:tcPr marL="12700" marR="12700" marT="12700" marB="0" anchor="b">
                    <a:lnL>
                      <a:noFill/>
                    </a:lnL>
                    <a:lnR>
                      <a:noFill/>
                    </a:lnR>
                    <a:lnT>
                      <a:noFill/>
                    </a:lnT>
                    <a:lnB>
                      <a:noFill/>
                    </a:lnB>
                  </a:tcPr>
                </a:tc>
                <a:extLst>
                  <a:ext uri="{0D108BD9-81ED-4DB2-BD59-A6C34878D82A}">
                    <a16:rowId xmlns:a16="http://schemas.microsoft.com/office/drawing/2014/main" val="10002"/>
                  </a:ext>
                </a:extLst>
              </a:tr>
              <a:tr h="422630">
                <a:tc>
                  <a:txBody>
                    <a:bodyPr/>
                    <a:lstStyle/>
                    <a:p>
                      <a:pPr algn="l" fontAlgn="b"/>
                      <a:r>
                        <a:rPr lang="en-US" sz="2600" b="0" i="0" u="none" strike="noStrike" dirty="0">
                          <a:solidFill>
                            <a:srgbClr val="000000"/>
                          </a:solidFill>
                          <a:effectLst/>
                          <a:latin typeface="Calibri" charset="0"/>
                        </a:rPr>
                        <a:t>Student Paper &amp; YSA Prizes for 2020:</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$4031 </a:t>
                      </a:r>
                    </a:p>
                  </a:txBody>
                  <a:tcPr marL="12700" marR="12700" marT="12700" marB="0" anchor="b">
                    <a:lnL>
                      <a:noFill/>
                    </a:lnL>
                    <a:lnR>
                      <a:noFill/>
                    </a:lnR>
                    <a:lnT>
                      <a:noFill/>
                    </a:lnT>
                    <a:lnB>
                      <a:noFill/>
                    </a:lnB>
                  </a:tcPr>
                </a:tc>
                <a:extLst>
                  <a:ext uri="{0D108BD9-81ED-4DB2-BD59-A6C34878D82A}">
                    <a16:rowId xmlns:a16="http://schemas.microsoft.com/office/drawing/2014/main" val="10003"/>
                  </a:ext>
                </a:extLst>
              </a:tr>
              <a:tr h="422630">
                <a:tc>
                  <a:txBody>
                    <a:bodyPr/>
                    <a:lstStyle/>
                    <a:p>
                      <a:pPr algn="l" fontAlgn="b"/>
                      <a:r>
                        <a:rPr lang="en-US" sz="2600" b="0" i="0" u="none" strike="noStrike" dirty="0">
                          <a:solidFill>
                            <a:srgbClr val="000000"/>
                          </a:solidFill>
                          <a:effectLst/>
                          <a:latin typeface="Calibri" charset="0"/>
                        </a:rPr>
                        <a:t>Legal Services (S. </a:t>
                      </a:r>
                      <a:r>
                        <a:rPr lang="en-US" sz="2600" b="0" i="0" u="none" strike="noStrike" dirty="0" err="1">
                          <a:solidFill>
                            <a:srgbClr val="000000"/>
                          </a:solidFill>
                          <a:effectLst/>
                          <a:latin typeface="Calibri" charset="0"/>
                        </a:rPr>
                        <a:t>Sommers</a:t>
                      </a:r>
                      <a:r>
                        <a:rPr lang="en-US" sz="2600" b="0" i="0" u="none" strike="noStrike" dirty="0">
                          <a:solidFill>
                            <a:srgbClr val="000000"/>
                          </a:solidFill>
                          <a:effectLst/>
                          <a:latin typeface="Calibri" charset="0"/>
                        </a:rPr>
                        <a:t>, Esq.):</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0</a:t>
                      </a:r>
                    </a:p>
                  </a:txBody>
                  <a:tcPr marL="12700" marR="12700" marT="12700" marB="0" anchor="b">
                    <a:lnL>
                      <a:noFill/>
                    </a:lnL>
                    <a:lnR>
                      <a:noFill/>
                    </a:lnR>
                    <a:lnT>
                      <a:noFill/>
                    </a:lnT>
                    <a:lnB>
                      <a:noFill/>
                    </a:lnB>
                  </a:tcPr>
                </a:tc>
                <a:extLst>
                  <a:ext uri="{0D108BD9-81ED-4DB2-BD59-A6C34878D82A}">
                    <a16:rowId xmlns:a16="http://schemas.microsoft.com/office/drawing/2014/main" val="10005"/>
                  </a:ext>
                </a:extLst>
              </a:tr>
              <a:tr h="422630">
                <a:tc>
                  <a:txBody>
                    <a:bodyPr/>
                    <a:lstStyle/>
                    <a:p>
                      <a:pPr algn="l" fontAlgn="b"/>
                      <a:r>
                        <a:rPr lang="en-US" sz="2600" b="0" i="0" u="none" strike="noStrike" dirty="0">
                          <a:solidFill>
                            <a:srgbClr val="000000"/>
                          </a:solidFill>
                          <a:effectLst/>
                          <a:latin typeface="Calibri" charset="0"/>
                        </a:rPr>
                        <a:t>Tax Filing &amp; Accounting for 2019 (</a:t>
                      </a:r>
                      <a:r>
                        <a:rPr lang="en-US" sz="2600" b="0" i="0" u="none" strike="noStrike" dirty="0" err="1">
                          <a:solidFill>
                            <a:srgbClr val="000000"/>
                          </a:solidFill>
                          <a:effectLst/>
                          <a:latin typeface="Calibri" charset="0"/>
                        </a:rPr>
                        <a:t>Temo</a:t>
                      </a:r>
                      <a:r>
                        <a:rPr lang="en-US" sz="2600" b="0" i="0" u="none" strike="noStrike" dirty="0">
                          <a:solidFill>
                            <a:srgbClr val="000000"/>
                          </a:solidFill>
                          <a:effectLst/>
                          <a:latin typeface="Calibri" charset="0"/>
                        </a:rPr>
                        <a:t> </a:t>
                      </a:r>
                      <a:r>
                        <a:rPr lang="en-US" sz="2600" b="0" i="0" u="none" strike="noStrike" dirty="0" err="1">
                          <a:solidFill>
                            <a:srgbClr val="000000"/>
                          </a:solidFill>
                          <a:effectLst/>
                          <a:latin typeface="Calibri" charset="0"/>
                        </a:rPr>
                        <a:t>Arjani</a:t>
                      </a:r>
                      <a:r>
                        <a:rPr lang="en-US" sz="2600" b="0" i="0" u="none" strike="noStrike" dirty="0">
                          <a:solidFill>
                            <a:srgbClr val="000000"/>
                          </a:solidFill>
                          <a:effectLst/>
                          <a:latin typeface="Calibri" charset="0"/>
                        </a:rPr>
                        <a:t>):</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a:t>
                      </a:r>
                      <a:r>
                        <a:rPr lang="en-US" sz="2600" b="0" i="0" u="none" strike="noStrike" kern="1200" dirty="0">
                          <a:solidFill>
                            <a:srgbClr val="FF0000"/>
                          </a:solidFill>
                          <a:effectLst/>
                          <a:latin typeface="Calibri" charset="0"/>
                          <a:ea typeface="+mn-ea"/>
                          <a:cs typeface="+mn-cs"/>
                        </a:rPr>
                        <a:t>$3835 </a:t>
                      </a:r>
                    </a:p>
                  </a:txBody>
                  <a:tcPr marL="12700" marR="12700" marT="12700" marB="0" anchor="b">
                    <a:lnL>
                      <a:noFill/>
                    </a:lnL>
                    <a:lnR>
                      <a:noFill/>
                    </a:lnR>
                    <a:lnT>
                      <a:noFill/>
                    </a:lnT>
                    <a:lnB>
                      <a:noFill/>
                    </a:lnB>
                  </a:tcPr>
                </a:tc>
                <a:extLst>
                  <a:ext uri="{0D108BD9-81ED-4DB2-BD59-A6C34878D82A}">
                    <a16:rowId xmlns:a16="http://schemas.microsoft.com/office/drawing/2014/main" val="10006"/>
                  </a:ext>
                </a:extLst>
              </a:tr>
              <a:tr h="422630">
                <a:tc>
                  <a:txBody>
                    <a:bodyPr/>
                    <a:lstStyle/>
                    <a:p>
                      <a:pPr algn="l" fontAlgn="b"/>
                      <a:r>
                        <a:rPr lang="en-US" sz="2600" b="0" i="0" u="none" strike="noStrike" dirty="0">
                          <a:solidFill>
                            <a:srgbClr val="000000"/>
                          </a:solidFill>
                          <a:effectLst/>
                          <a:latin typeface="Calibri" charset="0"/>
                        </a:rPr>
                        <a:t>Postage/wire fees/bank fees:</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$271</a:t>
                      </a:r>
                    </a:p>
                  </a:txBody>
                  <a:tcPr marL="12700" marR="12700" marT="12700" marB="0" anchor="b">
                    <a:lnL>
                      <a:noFill/>
                    </a:lnL>
                    <a:lnR>
                      <a:noFill/>
                    </a:lnR>
                    <a:lnT>
                      <a:noFill/>
                    </a:lnT>
                    <a:lnB>
                      <a:noFill/>
                    </a:lnB>
                  </a:tcPr>
                </a:tc>
                <a:extLst>
                  <a:ext uri="{0D108BD9-81ED-4DB2-BD59-A6C34878D82A}">
                    <a16:rowId xmlns:a16="http://schemas.microsoft.com/office/drawing/2014/main" val="10007"/>
                  </a:ext>
                </a:extLst>
              </a:tr>
              <a:tr h="422630">
                <a:tc>
                  <a:txBody>
                    <a:bodyPr/>
                    <a:lstStyle/>
                    <a:p>
                      <a:pPr algn="l" fontAlgn="b"/>
                      <a:r>
                        <a:rPr lang="en-US" sz="2600" b="0" i="0" u="sng" strike="noStrike" dirty="0">
                          <a:solidFill>
                            <a:srgbClr val="000000"/>
                          </a:solidFill>
                          <a:effectLst/>
                          <a:latin typeface="Calibri" charset="0"/>
                        </a:rPr>
                        <a:t>Other (flowers and donations after IOC deaths):</a:t>
                      </a:r>
                    </a:p>
                  </a:txBody>
                  <a:tcPr marL="12700" marR="12700" marT="12700" marB="0" anchor="b">
                    <a:lnL>
                      <a:noFill/>
                    </a:lnL>
                    <a:lnR>
                      <a:noFill/>
                    </a:lnR>
                    <a:lnT>
                      <a:noFill/>
                    </a:lnT>
                    <a:lnB>
                      <a:noFill/>
                    </a:lnB>
                  </a:tcPr>
                </a:tc>
                <a:tc>
                  <a:txBody>
                    <a:bodyPr/>
                    <a:lstStyle/>
                    <a:p>
                      <a:pPr algn="r" fontAlgn="b"/>
                      <a:r>
                        <a:rPr lang="en-US" sz="2600" b="0" i="0" u="sng" strike="noStrike" dirty="0">
                          <a:solidFill>
                            <a:srgbClr val="FF0000"/>
                          </a:solidFill>
                          <a:effectLst/>
                          <a:latin typeface="Calibri" charset="0"/>
                        </a:rPr>
                        <a:t> $234 </a:t>
                      </a:r>
                    </a:p>
                  </a:txBody>
                  <a:tcPr marL="12700" marR="12700" marT="12700" marB="0" anchor="b">
                    <a:lnL>
                      <a:noFill/>
                    </a:lnL>
                    <a:lnR>
                      <a:noFill/>
                    </a:lnR>
                    <a:lnT>
                      <a:noFill/>
                    </a:lnT>
                    <a:lnB>
                      <a:noFill/>
                    </a:lnB>
                  </a:tcPr>
                </a:tc>
                <a:extLst>
                  <a:ext uri="{0D108BD9-81ED-4DB2-BD59-A6C34878D82A}">
                    <a16:rowId xmlns:a16="http://schemas.microsoft.com/office/drawing/2014/main" val="10008"/>
                  </a:ext>
                </a:extLst>
              </a:tr>
              <a:tr h="422630">
                <a:tc>
                  <a:txBody>
                    <a:bodyPr/>
                    <a:lstStyle/>
                    <a:p>
                      <a:pPr algn="l" fontAlgn="b"/>
                      <a:r>
                        <a:rPr lang="en-US" sz="2600" b="1" i="0" u="none" strike="noStrike" dirty="0">
                          <a:solidFill>
                            <a:srgbClr val="000000"/>
                          </a:solidFill>
                          <a:effectLst/>
                          <a:latin typeface="Calibri" charset="0"/>
                        </a:rPr>
                        <a:t>Total non-conference Expenses in FY’20 (to date):</a:t>
                      </a:r>
                    </a:p>
                  </a:txBody>
                  <a:tcPr marL="12700" marR="12700" marT="12700" marB="0" anchor="b">
                    <a:lnL>
                      <a:noFill/>
                    </a:lnL>
                    <a:lnR>
                      <a:noFill/>
                    </a:lnR>
                    <a:lnT>
                      <a:noFill/>
                    </a:lnT>
                    <a:lnB>
                      <a:noFill/>
                    </a:lnB>
                  </a:tcPr>
                </a:tc>
                <a:tc>
                  <a:txBody>
                    <a:bodyPr/>
                    <a:lstStyle/>
                    <a:p>
                      <a:pPr algn="r" fontAlgn="b"/>
                      <a:r>
                        <a:rPr lang="en-US" sz="2600" b="1" i="0" u="none" strike="noStrike" dirty="0">
                          <a:solidFill>
                            <a:srgbClr val="FF0000"/>
                          </a:solidFill>
                          <a:effectLst/>
                          <a:latin typeface="Calibri" charset="0"/>
                        </a:rPr>
                        <a:t> </a:t>
                      </a:r>
                      <a:r>
                        <a:rPr lang="en-US" sz="2600" b="1" i="0" u="none" strike="noStrike" dirty="0">
                          <a:solidFill>
                            <a:srgbClr val="FF0000"/>
                          </a:solidFill>
                          <a:effectLst/>
                          <a:highlight>
                            <a:srgbClr val="FFFF00"/>
                          </a:highlight>
                          <a:latin typeface="Calibri" charset="0"/>
                        </a:rPr>
                        <a:t>$16,910 </a:t>
                      </a:r>
                    </a:p>
                  </a:txBody>
                  <a:tcPr marL="12700" marR="12700" marT="12700" marB="0" anchor="b">
                    <a:lnL>
                      <a:noFill/>
                    </a:lnL>
                    <a:lnR>
                      <a:noFill/>
                    </a:lnR>
                    <a:lnT>
                      <a:noFill/>
                    </a:lnT>
                    <a:lnB>
                      <a:noFill/>
                    </a:lnB>
                    <a:noFill/>
                  </a:tcPr>
                </a:tc>
                <a:extLst>
                  <a:ext uri="{0D108BD9-81ED-4DB2-BD59-A6C34878D82A}">
                    <a16:rowId xmlns:a16="http://schemas.microsoft.com/office/drawing/2014/main" val="10009"/>
                  </a:ext>
                </a:extLst>
              </a:tr>
              <a:tr h="422630">
                <a:tc gridSpan="2">
                  <a:txBody>
                    <a:bodyPr/>
                    <a:lstStyle/>
                    <a:p>
                      <a:pPr algn="l" fontAlgn="b"/>
                      <a:r>
                        <a:rPr lang="en-US" sz="2600" b="0" i="1" u="none" strike="noStrike" dirty="0">
                          <a:solidFill>
                            <a:srgbClr val="000000"/>
                          </a:solidFill>
                          <a:effectLst/>
                          <a:latin typeface="Calibri" charset="0"/>
                        </a:rPr>
                        <a:t>Outstanding Loans (to IRMMW-THz 2020):                     $27,021</a:t>
                      </a:r>
                    </a:p>
                  </a:txBody>
                  <a:tcPr marL="12700" marR="12700" marT="12700" marB="0" anchor="b">
                    <a:lnL>
                      <a:noFill/>
                    </a:lnL>
                    <a:lnR>
                      <a:noFill/>
                    </a:lnR>
                    <a:lnT>
                      <a:noFill/>
                    </a:lnT>
                    <a:lnB>
                      <a:noFill/>
                    </a:lnB>
                  </a:tcPr>
                </a:tc>
                <a:tc hMerge="1">
                  <a:txBody>
                    <a:bodyPr/>
                    <a:lstStyle/>
                    <a:p>
                      <a:pPr algn="r" fontAlgn="b"/>
                      <a:endParaRPr lang="en-US" sz="2600" b="0" i="0" u="none" strike="noStrike" baseline="0" dirty="0">
                        <a:solidFill>
                          <a:srgbClr val="FF0000"/>
                        </a:solidFill>
                        <a:effectLst/>
                        <a:highlight>
                          <a:srgbClr val="FFFF00"/>
                        </a:highlight>
                        <a:latin typeface="+mj-lt"/>
                      </a:endParaRPr>
                    </a:p>
                  </a:txBody>
                  <a:tcPr marL="12700" marR="12700" marT="12700" marB="0" anchor="b">
                    <a:lnL>
                      <a:noFill/>
                    </a:lnL>
                    <a:lnR>
                      <a:noFill/>
                    </a:lnR>
                    <a:lnT>
                      <a:noFill/>
                    </a:lnT>
                    <a:lnB>
                      <a:noFill/>
                    </a:lnB>
                    <a:noFill/>
                  </a:tcPr>
                </a:tc>
                <a:extLst>
                  <a:ext uri="{0D108BD9-81ED-4DB2-BD59-A6C34878D82A}">
                    <a16:rowId xmlns:a16="http://schemas.microsoft.com/office/drawing/2014/main" val="78119464"/>
                  </a:ext>
                </a:extLst>
              </a:tr>
            </a:tbl>
          </a:graphicData>
        </a:graphic>
      </p:graphicFrame>
      <p:pic>
        <p:nvPicPr>
          <p:cNvPr id="5" name="Picture 4">
            <a:extLst>
              <a:ext uri="{FF2B5EF4-FFF2-40B4-BE49-F238E27FC236}">
                <a16:creationId xmlns:a16="http://schemas.microsoft.com/office/drawing/2014/main" id="{CA357C0A-A572-A94B-80D9-57762CA5A6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624D02-89FF-A643-8886-95571584FBB1}"/>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70" name="TextBox 4"/>
          <p:cNvSpPr txBox="1">
            <a:spLocks noChangeArrowheads="1"/>
          </p:cNvSpPr>
          <p:nvPr/>
        </p:nvSpPr>
        <p:spPr bwMode="auto">
          <a:xfrm>
            <a:off x="69056" y="2146834"/>
            <a:ext cx="9005887"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222250" indent="-2222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defRPr/>
            </a:pPr>
            <a:r>
              <a:rPr lang="en-US" altLang="en-US" b="1" dirty="0">
                <a:solidFill>
                  <a:schemeClr val="tx2">
                    <a:lumMod val="60000"/>
                    <a:lumOff val="40000"/>
                  </a:schemeClr>
                </a:solidFill>
              </a:rPr>
              <a:t>IRMMW-THz Society Finances: SUMMARY</a:t>
            </a:r>
          </a:p>
          <a:p>
            <a:pPr algn="ctr" eaLnBrk="1" hangingPunct="1">
              <a:spcBef>
                <a:spcPct val="0"/>
              </a:spcBef>
              <a:buFontTx/>
              <a:buNone/>
              <a:defRPr/>
            </a:pPr>
            <a:endParaRPr lang="en-US" altLang="en-US" sz="200" dirty="0">
              <a:solidFill>
                <a:srgbClr val="FF0000"/>
              </a:solidFill>
            </a:endParaRPr>
          </a:p>
          <a:p>
            <a:pPr marL="176213" indent="-176213" eaLnBrk="1" hangingPunct="1">
              <a:spcBef>
                <a:spcPct val="0"/>
              </a:spcBef>
              <a:spcAft>
                <a:spcPts val="0"/>
              </a:spcAft>
              <a:defRPr/>
            </a:pPr>
            <a:r>
              <a:rPr lang="en-US" altLang="en-US" sz="2200" dirty="0"/>
              <a:t>Total Revenues plus Investment earnings in FY’2020 ≈ $50,680</a:t>
            </a:r>
          </a:p>
          <a:p>
            <a:pPr marL="1319213" lvl="2" indent="-176213" eaLnBrk="1" hangingPunct="1">
              <a:spcBef>
                <a:spcPct val="0"/>
              </a:spcBef>
              <a:spcAft>
                <a:spcPts val="0"/>
              </a:spcAft>
              <a:defRPr/>
            </a:pPr>
            <a:r>
              <a:rPr lang="en-US" altLang="en-US" sz="2000" dirty="0"/>
              <a:t>Paris conference returned a hosting fee of $46,384.</a:t>
            </a:r>
          </a:p>
          <a:p>
            <a:pPr marL="176213" indent="-176213" eaLnBrk="1" hangingPunct="1">
              <a:spcBef>
                <a:spcPct val="0"/>
              </a:spcBef>
              <a:spcAft>
                <a:spcPts val="0"/>
              </a:spcAft>
              <a:defRPr/>
            </a:pPr>
            <a:r>
              <a:rPr lang="en-US" altLang="en-US" sz="2200" dirty="0"/>
              <a:t>Expenses in FY’2020 were up slightly from 2019 (≈ 2K) to $16,910, but include fees for setting up home pages to handle all future conferences.</a:t>
            </a:r>
          </a:p>
          <a:p>
            <a:pPr marL="176213" indent="-176213" eaLnBrk="1" hangingPunct="1">
              <a:spcBef>
                <a:spcPct val="0"/>
              </a:spcBef>
              <a:spcAft>
                <a:spcPts val="0"/>
              </a:spcAft>
              <a:defRPr/>
            </a:pPr>
            <a:r>
              <a:rPr lang="en-US" altLang="en-US" sz="2200" b="1" u="sng" dirty="0">
                <a:solidFill>
                  <a:srgbClr val="00B050"/>
                </a:solidFill>
              </a:rPr>
              <a:t>Revenues in FY’2020 exceeded expenditures </a:t>
            </a:r>
            <a:r>
              <a:rPr lang="en-US" altLang="en-US" sz="2200" u="sng" dirty="0">
                <a:solidFill>
                  <a:srgbClr val="00B050"/>
                </a:solidFill>
              </a:rPr>
              <a:t>by ≈$</a:t>
            </a:r>
            <a:r>
              <a:rPr lang="en-US" altLang="en-US" sz="2200" b="1" u="sng" dirty="0">
                <a:solidFill>
                  <a:srgbClr val="00B050"/>
                </a:solidFill>
              </a:rPr>
              <a:t>34,000</a:t>
            </a:r>
            <a:r>
              <a:rPr lang="en-US" altLang="en-US" sz="2200" dirty="0"/>
              <a:t> but income from investments was down, due to withdrawal of funds from market in Feb.</a:t>
            </a:r>
            <a:endParaRPr lang="en-US" altLang="en-US" sz="2200" b="1" u="sng" dirty="0">
              <a:solidFill>
                <a:srgbClr val="00B050"/>
              </a:solidFill>
            </a:endParaRPr>
          </a:p>
          <a:p>
            <a:pPr marL="176213" indent="-176213" eaLnBrk="1" hangingPunct="1">
              <a:spcBef>
                <a:spcPct val="0"/>
              </a:spcBef>
              <a:spcAft>
                <a:spcPts val="0"/>
              </a:spcAft>
              <a:defRPr/>
            </a:pPr>
            <a:r>
              <a:rPr lang="en-US" altLang="en-US" sz="2200" dirty="0"/>
              <a:t>2020 conference loans are now at $27,000, but current reserves (revenue-expenses to date) sits at ≈40K. Many bills still to pay, however. We will not have final numbers on the 2020 conference until late December.</a:t>
            </a:r>
          </a:p>
          <a:p>
            <a:pPr marL="176213" indent="-176213" eaLnBrk="1" hangingPunct="1">
              <a:spcBef>
                <a:spcPct val="0"/>
              </a:spcBef>
              <a:spcAft>
                <a:spcPts val="0"/>
              </a:spcAft>
              <a:defRPr/>
            </a:pPr>
            <a:r>
              <a:rPr lang="en-US" altLang="en-US" sz="2200" dirty="0"/>
              <a:t>Despite the uncertainties and forced changes due to </a:t>
            </a:r>
            <a:r>
              <a:rPr lang="en-US" altLang="en-US" sz="2200" dirty="0" err="1"/>
              <a:t>Covid</a:t>
            </a:r>
            <a:r>
              <a:rPr lang="en-US" altLang="en-US" sz="2200" dirty="0"/>
              <a:t>, we are still doing fairly well financially, although reserves will not grow much in 2020.</a:t>
            </a:r>
          </a:p>
          <a:p>
            <a:pPr marL="176213" indent="-176213" eaLnBrk="1" hangingPunct="1">
              <a:spcBef>
                <a:spcPct val="0"/>
              </a:spcBef>
              <a:spcAft>
                <a:spcPts val="0"/>
              </a:spcAft>
              <a:defRPr/>
            </a:pPr>
            <a:r>
              <a:rPr lang="en-US" altLang="en-US" sz="2200" dirty="0"/>
              <a:t>Hopefully the attendance and hosting fees in 2021 will put us back on track.</a:t>
            </a:r>
          </a:p>
        </p:txBody>
      </p:sp>
      <p:pic>
        <p:nvPicPr>
          <p:cNvPr id="4" name="Picture 3">
            <a:extLst>
              <a:ext uri="{FF2B5EF4-FFF2-40B4-BE49-F238E27FC236}">
                <a16:creationId xmlns:a16="http://schemas.microsoft.com/office/drawing/2014/main" id="{C0D358E3-B319-4C4F-8CFC-2F99CD1E36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9491BA-01F3-B948-BACF-712D01F98798}"/>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42" name="TextBox 4"/>
          <p:cNvSpPr txBox="1">
            <a:spLocks noChangeArrowheads="1"/>
          </p:cNvSpPr>
          <p:nvPr/>
        </p:nvSpPr>
        <p:spPr bwMode="auto">
          <a:xfrm>
            <a:off x="384197" y="2283994"/>
            <a:ext cx="8402594" cy="413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ea typeface="MS PGothic" charset="-128"/>
              </a:defRPr>
            </a:lvl1pPr>
            <a:lvl2pPr marL="222250" indent="-2222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tx2">
                    <a:lumMod val="60000"/>
                    <a:lumOff val="40000"/>
                  </a:schemeClr>
                </a:solidFill>
              </a:rPr>
              <a:t>KJB Award Endowment</a:t>
            </a:r>
          </a:p>
          <a:p>
            <a:pPr lvl="1" eaLnBrk="1" hangingPunct="1">
              <a:spcBef>
                <a:spcPct val="0"/>
              </a:spcBef>
              <a:spcAft>
                <a:spcPts val="600"/>
              </a:spcAft>
              <a:buFont typeface="Arial" charset="0"/>
              <a:buChar char="•"/>
            </a:pPr>
            <a:endParaRPr lang="en-US" altLang="en-US" sz="1000" dirty="0"/>
          </a:p>
          <a:p>
            <a:pPr lvl="1" eaLnBrk="1" hangingPunct="1">
              <a:spcBef>
                <a:spcPct val="0"/>
              </a:spcBef>
              <a:spcAft>
                <a:spcPts val="600"/>
              </a:spcAft>
              <a:buFont typeface="Arial" charset="0"/>
              <a:buChar char="•"/>
            </a:pPr>
            <a:r>
              <a:rPr lang="en-US" altLang="en-US" sz="2400" dirty="0"/>
              <a:t>The full endowment on 8/21/2019 was: </a:t>
            </a:r>
            <a:r>
              <a:rPr lang="en-US" altLang="en-US" sz="2400" b="1" dirty="0">
                <a:solidFill>
                  <a:srgbClr val="00A500"/>
                </a:solidFill>
              </a:rPr>
              <a:t>$240,892</a:t>
            </a:r>
          </a:p>
          <a:p>
            <a:pPr lvl="1" eaLnBrk="1" hangingPunct="1">
              <a:spcBef>
                <a:spcPct val="0"/>
              </a:spcBef>
              <a:spcAft>
                <a:spcPts val="600"/>
              </a:spcAft>
              <a:buFont typeface="Arial" charset="0"/>
              <a:buChar char="•"/>
            </a:pPr>
            <a:r>
              <a:rPr lang="en-US" altLang="en-US" sz="2400" dirty="0"/>
              <a:t>Expenses in 2020: </a:t>
            </a:r>
            <a:r>
              <a:rPr lang="en-US" altLang="en-US" sz="2400" dirty="0">
                <a:solidFill>
                  <a:srgbClr val="FF0000"/>
                </a:solidFill>
              </a:rPr>
              <a:t>$3034 </a:t>
            </a:r>
            <a:r>
              <a:rPr lang="en-US" altLang="en-US" sz="2400" dirty="0"/>
              <a:t>Prize money to Alfred </a:t>
            </a:r>
            <a:r>
              <a:rPr lang="en-US" altLang="en-US" sz="2400" dirty="0" err="1"/>
              <a:t>Leitenstorfer</a:t>
            </a:r>
            <a:r>
              <a:rPr lang="en-US" altLang="en-US" sz="2400" dirty="0"/>
              <a:t>, leaving $237,858</a:t>
            </a:r>
          </a:p>
          <a:p>
            <a:pPr lvl="1" eaLnBrk="1" hangingPunct="1">
              <a:spcBef>
                <a:spcPct val="0"/>
              </a:spcBef>
              <a:spcAft>
                <a:spcPts val="600"/>
              </a:spcAft>
              <a:buFont typeface="Arial" charset="0"/>
              <a:buChar char="•"/>
            </a:pPr>
            <a:r>
              <a:rPr lang="en-US" altLang="en-US" sz="2400" dirty="0"/>
              <a:t>Investment &amp; Cap Gain Income in FY’20 was only </a:t>
            </a:r>
            <a:r>
              <a:rPr lang="en-US" altLang="en-US" sz="2400" dirty="0">
                <a:solidFill>
                  <a:srgbClr val="00A500"/>
                </a:solidFill>
              </a:rPr>
              <a:t>$1433, </a:t>
            </a:r>
            <a:r>
              <a:rPr lang="en-US" altLang="en-US" sz="2400" dirty="0"/>
              <a:t>due to withdrawal of endowment from market in February 2019 (along with Society funds).</a:t>
            </a:r>
            <a:endParaRPr lang="en-US" altLang="en-US" sz="2400" b="1" dirty="0"/>
          </a:p>
          <a:p>
            <a:pPr lvl="1" eaLnBrk="1" hangingPunct="1">
              <a:spcBef>
                <a:spcPct val="0"/>
              </a:spcBef>
              <a:spcAft>
                <a:spcPts val="600"/>
              </a:spcAft>
              <a:buFont typeface="Arial" charset="0"/>
              <a:buChar char="•"/>
            </a:pPr>
            <a:r>
              <a:rPr lang="en-US" altLang="en-US" sz="2400" dirty="0"/>
              <a:t>Profit/Loss for FY’20 (earnings-expenses): </a:t>
            </a:r>
            <a:r>
              <a:rPr lang="en-US" altLang="en-US" sz="2400" dirty="0">
                <a:solidFill>
                  <a:srgbClr val="FF0000"/>
                </a:solidFill>
              </a:rPr>
              <a:t>-</a:t>
            </a:r>
            <a:r>
              <a:rPr lang="en-US" altLang="en-US" sz="2400" b="1" dirty="0">
                <a:solidFill>
                  <a:srgbClr val="FF0000"/>
                </a:solidFill>
              </a:rPr>
              <a:t>$1,601</a:t>
            </a:r>
          </a:p>
          <a:p>
            <a:pPr lvl="1" eaLnBrk="1" hangingPunct="1">
              <a:spcBef>
                <a:spcPct val="0"/>
              </a:spcBef>
              <a:spcAft>
                <a:spcPts val="600"/>
              </a:spcAft>
              <a:buFont typeface="Arial" charset="0"/>
              <a:buChar char="•"/>
            </a:pPr>
            <a:r>
              <a:rPr lang="en-US" altLang="en-US" sz="2400" dirty="0"/>
              <a:t>The full endowment on 9/30/2020 was: </a:t>
            </a:r>
            <a:r>
              <a:rPr lang="en-US" altLang="en-US" sz="2400" b="1" dirty="0">
                <a:solidFill>
                  <a:srgbClr val="00A500"/>
                </a:solidFill>
                <a:highlight>
                  <a:srgbClr val="FFFF00"/>
                </a:highlight>
              </a:rPr>
              <a:t>$239,291</a:t>
            </a:r>
          </a:p>
        </p:txBody>
      </p:sp>
      <p:pic>
        <p:nvPicPr>
          <p:cNvPr id="4" name="Picture 3">
            <a:extLst>
              <a:ext uri="{FF2B5EF4-FFF2-40B4-BE49-F238E27FC236}">
                <a16:creationId xmlns:a16="http://schemas.microsoft.com/office/drawing/2014/main" id="{13BA3F1D-2DD1-AB44-894B-44F23249D3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52A01-914A-FB42-A1EA-2BB3E7D3A21E}"/>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5"/>
          <p:cNvSpPr>
            <a:spLocks noChangeArrowheads="1"/>
          </p:cNvSpPr>
          <p:nvPr/>
        </p:nvSpPr>
        <p:spPr bwMode="auto">
          <a:xfrm>
            <a:off x="1732841" y="2081505"/>
            <a:ext cx="56687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tx2">
                    <a:lumMod val="60000"/>
                    <a:lumOff val="40000"/>
                  </a:schemeClr>
                </a:solidFill>
              </a:rPr>
              <a:t>Changes in 2020 and Beyond</a:t>
            </a:r>
          </a:p>
        </p:txBody>
      </p:sp>
      <p:sp>
        <p:nvSpPr>
          <p:cNvPr id="6" name="Rectangle 5"/>
          <p:cNvSpPr/>
          <p:nvPr/>
        </p:nvSpPr>
        <p:spPr>
          <a:xfrm>
            <a:off x="341201" y="2748942"/>
            <a:ext cx="8488600" cy="3708708"/>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Peter &amp; Andrea worked with Handmade Interactive to formulate a new website template that contained the complete  2020 conference pages, including registration and payment gateways.</a:t>
            </a:r>
            <a:endParaRPr lang="en-US" altLang="en-US" sz="2200" dirty="0">
              <a:solidFill>
                <a:schemeClr val="tx2">
                  <a:lumMod val="40000"/>
                  <a:lumOff val="60000"/>
                </a:schemeClr>
              </a:solidFill>
              <a:latin typeface="Calibri" panose="020F0502020204030204" pitchFamily="34" charset="0"/>
              <a:ea typeface="MS PGothic" panose="020B0600070205080204" pitchFamily="34" charset="-128"/>
            </a:endParaRP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All future conferences are welcome to use this portal. DNS names with the included conference year have been secured only through 2023, and all 2019 and prior DNS names will be allowed to expire.</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The main Society domain names </a:t>
            </a:r>
            <a:r>
              <a:rPr lang="en-US" altLang="en-US" sz="2200" dirty="0" err="1">
                <a:latin typeface="Calibri" panose="020F0502020204030204" pitchFamily="34" charset="0"/>
                <a:ea typeface="MS PGothic" panose="020B0600070205080204" pitchFamily="34" charset="-128"/>
              </a:rPr>
              <a:t>irmmw-thz.org</a:t>
            </a:r>
            <a:r>
              <a:rPr lang="en-US" altLang="en-US" sz="2200" dirty="0">
                <a:latin typeface="Calibri" panose="020F0502020204030204" pitchFamily="34" charset="0"/>
                <a:ea typeface="MS PGothic" panose="020B0600070205080204" pitchFamily="34" charset="-128"/>
              </a:rPr>
              <a:t> &amp; .com have been secured and extended through to 2040.</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An email blast program has been added to our web programs to allow for multiple announcements during the year.</a:t>
            </a:r>
          </a:p>
        </p:txBody>
      </p:sp>
      <p:pic>
        <p:nvPicPr>
          <p:cNvPr id="5" name="Picture 4">
            <a:extLst>
              <a:ext uri="{FF2B5EF4-FFF2-40B4-BE49-F238E27FC236}">
                <a16:creationId xmlns:a16="http://schemas.microsoft.com/office/drawing/2014/main" id="{6652E858-953F-A943-A679-234CD4DD56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extLst>
      <p:ext uri="{BB962C8B-B14F-4D97-AF65-F5344CB8AC3E}">
        <p14:creationId xmlns:p14="http://schemas.microsoft.com/office/powerpoint/2010/main" val="1621756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4AE168C-F0F0-374F-8533-A25CB78905B7}"/>
              </a:ext>
            </a:extLst>
          </p:cNvPr>
          <p:cNvSpPr/>
          <p:nvPr/>
        </p:nvSpPr>
        <p:spPr>
          <a:xfrm>
            <a:off x="0" y="0"/>
            <a:ext cx="9144000" cy="2057400"/>
          </a:xfrm>
          <a:prstGeom prst="rect">
            <a:avLst/>
          </a:prstGeom>
          <a:gradFill>
            <a:gsLst>
              <a:gs pos="0">
                <a:schemeClr val="tx2">
                  <a:lumMod val="20000"/>
                  <a:lumOff val="80000"/>
                </a:schemeClr>
              </a:gs>
              <a:gs pos="100000">
                <a:schemeClr val="accent1">
                  <a:tint val="50000"/>
                  <a:shade val="100000"/>
                  <a:satMod val="35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5"/>
          <p:cNvSpPr>
            <a:spLocks noChangeArrowheads="1"/>
          </p:cNvSpPr>
          <p:nvPr/>
        </p:nvSpPr>
        <p:spPr bwMode="auto">
          <a:xfrm>
            <a:off x="3041829" y="2109371"/>
            <a:ext cx="30555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tx2">
                    <a:lumMod val="60000"/>
                    <a:lumOff val="40000"/>
                  </a:schemeClr>
                </a:solidFill>
              </a:rPr>
              <a:t>Assorted Items</a:t>
            </a:r>
          </a:p>
        </p:txBody>
      </p:sp>
      <p:sp>
        <p:nvSpPr>
          <p:cNvPr id="6" name="Rectangle 5"/>
          <p:cNvSpPr/>
          <p:nvPr/>
        </p:nvSpPr>
        <p:spPr>
          <a:xfrm>
            <a:off x="233838" y="2633782"/>
            <a:ext cx="8757761" cy="4124206"/>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Applied for and obtained IEEE &amp; MTT Society sponsorships and IEEE LOA’s for 2020, 2021 &amp; 2022, with waiver for IEEE Xplore archiving fees.</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Worked with 2023 hosting teams to generate proposals and sign offs on Society MOU’s. Have had conversation with </a:t>
            </a:r>
            <a:r>
              <a:rPr lang="en-US" altLang="en-US" sz="2200">
                <a:latin typeface="Calibri" panose="020F0502020204030204" pitchFamily="34" charset="0"/>
                <a:ea typeface="MS PGothic" panose="020B0600070205080204" pitchFamily="34" charset="-128"/>
              </a:rPr>
              <a:t>1 strong </a:t>
            </a:r>
            <a:r>
              <a:rPr lang="en-US" altLang="en-US" sz="2200" dirty="0">
                <a:latin typeface="Calibri" panose="020F0502020204030204" pitchFamily="34" charset="0"/>
                <a:ea typeface="MS PGothic" panose="020B0600070205080204" pitchFamily="34" charset="-128"/>
              </a:rPr>
              <a:t>bidder for 2024: Adelaide, Australia. Inquiries from: S. Korea, South Africa, Dubai (UAR). </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Worked with Rick Temkin and IEEE’s Kathy Burke to obtain an agreement and grant (50% cost-share with IEEE MTT Soc.) to scan and post seven IRMMW conference digests on Xplore (1974, 76, 79, 81, 83, 85 and 87). </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Assembled financials and filed all 2019 Society tax forms on time</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Sent flowers to families of Maurice </a:t>
            </a:r>
            <a:r>
              <a:rPr lang="en-US" altLang="en-US" sz="2200" dirty="0" err="1">
                <a:latin typeface="Calibri" panose="020F0502020204030204" pitchFamily="34" charset="0"/>
                <a:ea typeface="MS PGothic" panose="020B0600070205080204" pitchFamily="34" charset="-128"/>
              </a:rPr>
              <a:t>Kimmitt</a:t>
            </a:r>
            <a:r>
              <a:rPr lang="en-US" altLang="en-US" sz="2200" dirty="0">
                <a:latin typeface="Calibri" panose="020F0502020204030204" pitchFamily="34" charset="0"/>
                <a:ea typeface="MS PGothic" panose="020B0600070205080204" pitchFamily="34" charset="-128"/>
              </a:rPr>
              <a:t> &amp; Derek Martin, and a  donation to Charlie </a:t>
            </a:r>
            <a:r>
              <a:rPr lang="en-US" altLang="en-US" sz="2200" dirty="0" err="1">
                <a:latin typeface="Calibri" panose="020F0502020204030204" pitchFamily="34" charset="0"/>
                <a:ea typeface="MS PGothic" panose="020B0600070205080204" pitchFamily="34" charset="-128"/>
              </a:rPr>
              <a:t>Schmuttenmaer</a:t>
            </a:r>
            <a:r>
              <a:rPr lang="en-US" altLang="en-US" sz="2200" dirty="0">
                <a:latin typeface="Calibri" panose="020F0502020204030204" pitchFamily="34" charset="0"/>
                <a:ea typeface="MS PGothic" panose="020B0600070205080204" pitchFamily="34" charset="-128"/>
              </a:rPr>
              <a:t> charity in the Society’s name.</a:t>
            </a:r>
          </a:p>
        </p:txBody>
      </p:sp>
      <p:pic>
        <p:nvPicPr>
          <p:cNvPr id="5" name="Picture 4">
            <a:extLst>
              <a:ext uri="{FF2B5EF4-FFF2-40B4-BE49-F238E27FC236}">
                <a16:creationId xmlns:a16="http://schemas.microsoft.com/office/drawing/2014/main" id="{F4C781FB-8AF4-794F-AF45-9B5AFC864A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83" y="226594"/>
            <a:ext cx="9029222" cy="1607943"/>
          </a:xfrm>
          <a:prstGeom prst="rect">
            <a:avLst/>
          </a:prstGeom>
        </p:spPr>
      </p:pic>
    </p:spTree>
    <p:extLst>
      <p:ext uri="{BB962C8B-B14F-4D97-AF65-F5344CB8AC3E}">
        <p14:creationId xmlns:p14="http://schemas.microsoft.com/office/powerpoint/2010/main" val="254742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1975</TotalTime>
  <Words>862</Words>
  <Application>Microsoft Macintosh PowerPoint</Application>
  <PresentationFormat>On-screen Show (4:3)</PresentationFormat>
  <Paragraphs>83</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ＭＳ Ｐゴシック</vt:lpstr>
      <vt:lpstr>ＭＳ Ｐゴシック</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 Siegel</dc:creator>
  <cp:keywords/>
  <dc:description/>
  <cp:lastModifiedBy>Peter H Siegel</cp:lastModifiedBy>
  <cp:revision>81</cp:revision>
  <dcterms:created xsi:type="dcterms:W3CDTF">2018-08-19T14:12:22Z</dcterms:created>
  <dcterms:modified xsi:type="dcterms:W3CDTF">2020-11-08T15:49:09Z</dcterms:modified>
  <cp:category/>
</cp:coreProperties>
</file>