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60" r:id="rId3"/>
    <p:sldId id="259" r:id="rId4"/>
    <p:sldId id="277" r:id="rId5"/>
    <p:sldId id="261" r:id="rId6"/>
    <p:sldId id="262" r:id="rId7"/>
    <p:sldId id="280" r:id="rId8"/>
    <p:sldId id="291" r:id="rId9"/>
    <p:sldId id="289" r:id="rId10"/>
    <p:sldId id="287" r:id="rId11"/>
    <p:sldId id="290" r:id="rId12"/>
    <p:sldId id="288" r:id="rId13"/>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charset="0"/>
        <a:ea typeface="MS PGothic" charset="-128"/>
        <a:cs typeface="+mn-cs"/>
      </a:defRPr>
    </a:lvl1pPr>
    <a:lvl2pPr marL="457200" algn="l" defTabSz="457200" rtl="0" eaLnBrk="0" fontAlgn="base" hangingPunct="0">
      <a:spcBef>
        <a:spcPct val="0"/>
      </a:spcBef>
      <a:spcAft>
        <a:spcPct val="0"/>
      </a:spcAft>
      <a:defRPr kern="1200">
        <a:solidFill>
          <a:schemeClr val="tx1"/>
        </a:solidFill>
        <a:latin typeface="Calibri" charset="0"/>
        <a:ea typeface="MS PGothic" charset="-128"/>
        <a:cs typeface="+mn-cs"/>
      </a:defRPr>
    </a:lvl2pPr>
    <a:lvl3pPr marL="914400" algn="l" defTabSz="457200" rtl="0" eaLnBrk="0" fontAlgn="base" hangingPunct="0">
      <a:spcBef>
        <a:spcPct val="0"/>
      </a:spcBef>
      <a:spcAft>
        <a:spcPct val="0"/>
      </a:spcAft>
      <a:defRPr kern="1200">
        <a:solidFill>
          <a:schemeClr val="tx1"/>
        </a:solidFill>
        <a:latin typeface="Calibri" charset="0"/>
        <a:ea typeface="MS PGothic" charset="-128"/>
        <a:cs typeface="+mn-cs"/>
      </a:defRPr>
    </a:lvl3pPr>
    <a:lvl4pPr marL="1371600" algn="l" defTabSz="457200" rtl="0" eaLnBrk="0" fontAlgn="base" hangingPunct="0">
      <a:spcBef>
        <a:spcPct val="0"/>
      </a:spcBef>
      <a:spcAft>
        <a:spcPct val="0"/>
      </a:spcAft>
      <a:defRPr kern="1200">
        <a:solidFill>
          <a:schemeClr val="tx1"/>
        </a:solidFill>
        <a:latin typeface="Calibri" charset="0"/>
        <a:ea typeface="MS PGothic" charset="-128"/>
        <a:cs typeface="+mn-cs"/>
      </a:defRPr>
    </a:lvl4pPr>
    <a:lvl5pPr marL="1828800" algn="l" defTabSz="457200" rtl="0" eaLnBrk="0" fontAlgn="base" hangingPunct="0">
      <a:spcBef>
        <a:spcPct val="0"/>
      </a:spcBef>
      <a:spcAft>
        <a:spcPct val="0"/>
      </a:spcAft>
      <a:defRPr kern="1200">
        <a:solidFill>
          <a:schemeClr val="tx1"/>
        </a:solidFill>
        <a:latin typeface="Calibri" charset="0"/>
        <a:ea typeface="MS PGothic" charset="-128"/>
        <a:cs typeface="+mn-cs"/>
      </a:defRPr>
    </a:lvl5pPr>
    <a:lvl6pPr marL="2286000" algn="l" defTabSz="914400" rtl="0" eaLnBrk="1" latinLnBrk="0" hangingPunct="1">
      <a:defRPr kern="1200">
        <a:solidFill>
          <a:schemeClr val="tx1"/>
        </a:solidFill>
        <a:latin typeface="Calibri" charset="0"/>
        <a:ea typeface="MS PGothic" charset="-128"/>
        <a:cs typeface="+mn-cs"/>
      </a:defRPr>
    </a:lvl6pPr>
    <a:lvl7pPr marL="2743200" algn="l" defTabSz="914400" rtl="0" eaLnBrk="1" latinLnBrk="0" hangingPunct="1">
      <a:defRPr kern="1200">
        <a:solidFill>
          <a:schemeClr val="tx1"/>
        </a:solidFill>
        <a:latin typeface="Calibri" charset="0"/>
        <a:ea typeface="MS PGothic" charset="-128"/>
        <a:cs typeface="+mn-cs"/>
      </a:defRPr>
    </a:lvl7pPr>
    <a:lvl8pPr marL="3200400" algn="l" defTabSz="914400" rtl="0" eaLnBrk="1" latinLnBrk="0" hangingPunct="1">
      <a:defRPr kern="1200">
        <a:solidFill>
          <a:schemeClr val="tx1"/>
        </a:solidFill>
        <a:latin typeface="Calibri" charset="0"/>
        <a:ea typeface="MS PGothic" charset="-128"/>
        <a:cs typeface="+mn-cs"/>
      </a:defRPr>
    </a:lvl8pPr>
    <a:lvl9pPr marL="3657600" algn="l" defTabSz="914400" rtl="0" eaLnBrk="1" latinLnBrk="0" hangingPunct="1">
      <a:defRPr kern="1200">
        <a:solidFill>
          <a:schemeClr val="tx1"/>
        </a:solidFill>
        <a:latin typeface="Calibri" charset="0"/>
        <a:ea typeface="MS PGothic"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00A500"/>
    <a:srgbClr val="3333CC"/>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98"/>
    <p:restoredTop sz="94656"/>
  </p:normalViewPr>
  <p:slideViewPr>
    <p:cSldViewPr snapToGrid="0" snapToObjects="1">
      <p:cViewPr varScale="1">
        <p:scale>
          <a:sx n="102" d="100"/>
          <a:sy n="102" d="100"/>
        </p:scale>
        <p:origin x="1800"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A87F3A-2933-F04E-9615-F495EA07C7FA}" type="datetimeFigureOut">
              <a:rPr lang="en-US" smtClean="0"/>
              <a:t>8/28/21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BED8C5-8C7C-9749-AD85-7CFDA9EF7596}" type="slidenum">
              <a:rPr lang="en-US" smtClean="0"/>
              <a:t>‹#›</a:t>
            </a:fld>
            <a:endParaRPr lang="en-US"/>
          </a:p>
        </p:txBody>
      </p:sp>
    </p:spTree>
    <p:extLst>
      <p:ext uri="{BB962C8B-B14F-4D97-AF65-F5344CB8AC3E}">
        <p14:creationId xmlns:p14="http://schemas.microsoft.com/office/powerpoint/2010/main" val="1068451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E0BED8C5-8C7C-9749-AD85-7CFDA9EF7596}" type="slidenum">
              <a:rPr lang="en-US" smtClean="0"/>
              <a:t>2</a:t>
            </a:fld>
            <a:endParaRPr lang="en-US"/>
          </a:p>
        </p:txBody>
      </p:sp>
    </p:spTree>
    <p:extLst>
      <p:ext uri="{BB962C8B-B14F-4D97-AF65-F5344CB8AC3E}">
        <p14:creationId xmlns:p14="http://schemas.microsoft.com/office/powerpoint/2010/main" val="342989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BED8C5-8C7C-9749-AD85-7CFDA9EF7596}" type="slidenum">
              <a:rPr lang="en-US" smtClean="0"/>
              <a:t>3</a:t>
            </a:fld>
            <a:endParaRPr lang="en-US"/>
          </a:p>
        </p:txBody>
      </p:sp>
    </p:spTree>
    <p:extLst>
      <p:ext uri="{BB962C8B-B14F-4D97-AF65-F5344CB8AC3E}">
        <p14:creationId xmlns:p14="http://schemas.microsoft.com/office/powerpoint/2010/main" val="1842125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BED8C5-8C7C-9749-AD85-7CFDA9EF7596}" type="slidenum">
              <a:rPr lang="en-US" smtClean="0"/>
              <a:t>4</a:t>
            </a:fld>
            <a:endParaRPr lang="en-US"/>
          </a:p>
        </p:txBody>
      </p:sp>
    </p:spTree>
    <p:extLst>
      <p:ext uri="{BB962C8B-B14F-4D97-AF65-F5344CB8AC3E}">
        <p14:creationId xmlns:p14="http://schemas.microsoft.com/office/powerpoint/2010/main" val="5441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BED8C5-8C7C-9749-AD85-7CFDA9EF7596}" type="slidenum">
              <a:rPr lang="en-US" smtClean="0"/>
              <a:t>6</a:t>
            </a:fld>
            <a:endParaRPr lang="en-US"/>
          </a:p>
        </p:txBody>
      </p:sp>
    </p:spTree>
    <p:extLst>
      <p:ext uri="{BB962C8B-B14F-4D97-AF65-F5344CB8AC3E}">
        <p14:creationId xmlns:p14="http://schemas.microsoft.com/office/powerpoint/2010/main" val="390179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BED8C5-8C7C-9749-AD85-7CFDA9EF7596}" type="slidenum">
              <a:rPr lang="en-US" smtClean="0"/>
              <a:t>7</a:t>
            </a:fld>
            <a:endParaRPr lang="en-US"/>
          </a:p>
        </p:txBody>
      </p:sp>
    </p:spTree>
    <p:extLst>
      <p:ext uri="{BB962C8B-B14F-4D97-AF65-F5344CB8AC3E}">
        <p14:creationId xmlns:p14="http://schemas.microsoft.com/office/powerpoint/2010/main" val="558791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67B7B934-8D84-8C4A-8424-0AC84E822F71}" type="datetimeFigureOut">
              <a:rPr lang="en-US" altLang="en-US"/>
              <a:pPr>
                <a:defRPr/>
              </a:pPr>
              <a:t>8/28/21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C808DC-3692-2141-92BA-A6CDC6299BEA}" type="slidenum">
              <a:rPr lang="en-US" altLang="en-US"/>
              <a:pPr>
                <a:defRPr/>
              </a:pPr>
              <a:t>‹#›</a:t>
            </a:fld>
            <a:endParaRPr lang="en-US" altLang="en-US"/>
          </a:p>
        </p:txBody>
      </p:sp>
    </p:spTree>
    <p:extLst>
      <p:ext uri="{BB962C8B-B14F-4D97-AF65-F5344CB8AC3E}">
        <p14:creationId xmlns:p14="http://schemas.microsoft.com/office/powerpoint/2010/main" val="1174739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177EA7E-B40E-F347-9890-CB233CE47683}" type="datetimeFigureOut">
              <a:rPr lang="en-US" altLang="en-US"/>
              <a:pPr>
                <a:defRPr/>
              </a:pPr>
              <a:t>8/28/21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5041E43-204A-184C-8CC7-5727D4EABB6B}" type="slidenum">
              <a:rPr lang="en-US" altLang="en-US"/>
              <a:pPr>
                <a:defRPr/>
              </a:pPr>
              <a:t>‹#›</a:t>
            </a:fld>
            <a:endParaRPr lang="en-US" altLang="en-US"/>
          </a:p>
        </p:txBody>
      </p:sp>
    </p:spTree>
    <p:extLst>
      <p:ext uri="{BB962C8B-B14F-4D97-AF65-F5344CB8AC3E}">
        <p14:creationId xmlns:p14="http://schemas.microsoft.com/office/powerpoint/2010/main" val="2022886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E905B3D-4B0E-EB46-9531-59ECE5F82217}" type="datetimeFigureOut">
              <a:rPr lang="en-US" altLang="en-US"/>
              <a:pPr>
                <a:defRPr/>
              </a:pPr>
              <a:t>8/28/21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D40244-8CFC-C247-A038-294A7264306D}" type="slidenum">
              <a:rPr lang="en-US" altLang="en-US"/>
              <a:pPr>
                <a:defRPr/>
              </a:pPr>
              <a:t>‹#›</a:t>
            </a:fld>
            <a:endParaRPr lang="en-US" altLang="en-US"/>
          </a:p>
        </p:txBody>
      </p:sp>
    </p:spTree>
    <p:extLst>
      <p:ext uri="{BB962C8B-B14F-4D97-AF65-F5344CB8AC3E}">
        <p14:creationId xmlns:p14="http://schemas.microsoft.com/office/powerpoint/2010/main" val="1845319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E53C186-1554-FA44-9571-2BF1FD755CDD}" type="datetimeFigureOut">
              <a:rPr lang="en-US" altLang="en-US"/>
              <a:pPr>
                <a:defRPr/>
              </a:pPr>
              <a:t>8/28/21</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950D91B-825E-3A4D-953E-A286365BF8ED}" type="slidenum">
              <a:rPr lang="en-US" altLang="en-US"/>
              <a:pPr>
                <a:defRPr/>
              </a:pPr>
              <a:t>‹#›</a:t>
            </a:fld>
            <a:endParaRPr lang="en-US" altLang="en-US"/>
          </a:p>
        </p:txBody>
      </p:sp>
    </p:spTree>
    <p:extLst>
      <p:ext uri="{BB962C8B-B14F-4D97-AF65-F5344CB8AC3E}">
        <p14:creationId xmlns:p14="http://schemas.microsoft.com/office/powerpoint/2010/main" val="323418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4CAEDBE-729F-4541-8873-802939ABA119}" type="datetimeFigureOut">
              <a:rPr lang="en-US" altLang="en-US"/>
              <a:pPr>
                <a:defRPr/>
              </a:pPr>
              <a:t>8/28/21</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0471F92-638B-564B-8D7A-D775E26AABF9}" type="slidenum">
              <a:rPr lang="en-US" altLang="en-US"/>
              <a:pPr>
                <a:defRPr/>
              </a:pPr>
              <a:t>‹#›</a:t>
            </a:fld>
            <a:endParaRPr lang="en-US" altLang="en-US"/>
          </a:p>
        </p:txBody>
      </p:sp>
    </p:spTree>
    <p:extLst>
      <p:ext uri="{BB962C8B-B14F-4D97-AF65-F5344CB8AC3E}">
        <p14:creationId xmlns:p14="http://schemas.microsoft.com/office/powerpoint/2010/main" val="409383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021699E-5E70-D341-9FB5-083D4C78073C}" type="datetimeFigureOut">
              <a:rPr lang="en-US" altLang="en-US"/>
              <a:pPr>
                <a:defRPr/>
              </a:pPr>
              <a:t>8/28/21</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48FC2CF-D6AB-3347-83EA-2F6CEFE17DD5}" type="slidenum">
              <a:rPr lang="en-US" altLang="en-US"/>
              <a:pPr>
                <a:defRPr/>
              </a:pPr>
              <a:t>‹#›</a:t>
            </a:fld>
            <a:endParaRPr lang="en-US" altLang="en-US"/>
          </a:p>
        </p:txBody>
      </p:sp>
    </p:spTree>
    <p:extLst>
      <p:ext uri="{BB962C8B-B14F-4D97-AF65-F5344CB8AC3E}">
        <p14:creationId xmlns:p14="http://schemas.microsoft.com/office/powerpoint/2010/main" val="2119690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5AB0B44-A951-0C46-AAB1-ED04EE5BBBFA}" type="datetimeFigureOut">
              <a:rPr lang="en-US" altLang="en-US"/>
              <a:pPr>
                <a:defRPr/>
              </a:pPr>
              <a:t>8/28/21</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9EEF8F8-6068-6B4D-AACE-D69472A23D0D}" type="slidenum">
              <a:rPr lang="en-US" altLang="en-US"/>
              <a:pPr>
                <a:defRPr/>
              </a:pPr>
              <a:t>‹#›</a:t>
            </a:fld>
            <a:endParaRPr lang="en-US" altLang="en-US"/>
          </a:p>
        </p:txBody>
      </p:sp>
    </p:spTree>
    <p:extLst>
      <p:ext uri="{BB962C8B-B14F-4D97-AF65-F5344CB8AC3E}">
        <p14:creationId xmlns:p14="http://schemas.microsoft.com/office/powerpoint/2010/main" val="1038937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3039791-1271-CC4C-8EE4-BEE96312C1D9}" type="datetimeFigureOut">
              <a:rPr lang="en-US" altLang="en-US"/>
              <a:pPr>
                <a:defRPr/>
              </a:pPr>
              <a:t>8/28/21</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6F19B71-CBB6-714D-B9CB-6F9D4A87E58B}" type="slidenum">
              <a:rPr lang="en-US" altLang="en-US"/>
              <a:pPr>
                <a:defRPr/>
              </a:pPr>
              <a:t>‹#›</a:t>
            </a:fld>
            <a:endParaRPr lang="en-US" altLang="en-US"/>
          </a:p>
        </p:txBody>
      </p:sp>
    </p:spTree>
    <p:extLst>
      <p:ext uri="{BB962C8B-B14F-4D97-AF65-F5344CB8AC3E}">
        <p14:creationId xmlns:p14="http://schemas.microsoft.com/office/powerpoint/2010/main" val="239768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0F6433F-9D6C-194F-B028-596C9BC662E9}" type="datetimeFigureOut">
              <a:rPr lang="en-US" altLang="en-US"/>
              <a:pPr>
                <a:defRPr/>
              </a:pPr>
              <a:t>8/28/21</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57BAA23-A792-1742-96F5-39269EA2E434}" type="slidenum">
              <a:rPr lang="en-US" altLang="en-US"/>
              <a:pPr>
                <a:defRPr/>
              </a:pPr>
              <a:t>‹#›</a:t>
            </a:fld>
            <a:endParaRPr lang="en-US" altLang="en-US"/>
          </a:p>
        </p:txBody>
      </p:sp>
    </p:spTree>
    <p:extLst>
      <p:ext uri="{BB962C8B-B14F-4D97-AF65-F5344CB8AC3E}">
        <p14:creationId xmlns:p14="http://schemas.microsoft.com/office/powerpoint/2010/main" val="1107336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92A6011-3A86-3F40-9908-A162060BB899}" type="datetimeFigureOut">
              <a:rPr lang="en-US" altLang="en-US"/>
              <a:pPr>
                <a:defRPr/>
              </a:pPr>
              <a:t>8/28/21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A5D18D0-1F25-8C49-8180-D164D542E0F1}" type="slidenum">
              <a:rPr lang="en-US" altLang="en-US"/>
              <a:pPr>
                <a:defRPr/>
              </a:pPr>
              <a:t>‹#›</a:t>
            </a:fld>
            <a:endParaRPr lang="en-US" altLang="en-US"/>
          </a:p>
        </p:txBody>
      </p:sp>
    </p:spTree>
    <p:extLst>
      <p:ext uri="{BB962C8B-B14F-4D97-AF65-F5344CB8AC3E}">
        <p14:creationId xmlns:p14="http://schemas.microsoft.com/office/powerpoint/2010/main" val="914262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5AB76A3-7B78-564A-8EAE-B8F7D0EBFA86}" type="datetimeFigureOut">
              <a:rPr lang="en-US" altLang="en-US"/>
              <a:pPr>
                <a:defRPr/>
              </a:pPr>
              <a:t>8/28/21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4AC75DA-C997-3343-982A-2F184C9E3210}" type="slidenum">
              <a:rPr lang="en-US" altLang="en-US"/>
              <a:pPr>
                <a:defRPr/>
              </a:pPr>
              <a:t>‹#›</a:t>
            </a:fld>
            <a:endParaRPr lang="en-US" altLang="en-US"/>
          </a:p>
        </p:txBody>
      </p:sp>
    </p:spTree>
    <p:extLst>
      <p:ext uri="{BB962C8B-B14F-4D97-AF65-F5344CB8AC3E}">
        <p14:creationId xmlns:p14="http://schemas.microsoft.com/office/powerpoint/2010/main" val="760040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ea typeface="MS PGothic" charset="-128"/>
              </a:defRPr>
            </a:lvl1pPr>
          </a:lstStyle>
          <a:p>
            <a:pPr>
              <a:defRPr/>
            </a:pPr>
            <a:fld id="{AC661C01-8E88-C542-AF51-7171EAB8E777}" type="datetimeFigureOut">
              <a:rPr lang="en-US" altLang="en-US"/>
              <a:pPr>
                <a:defRPr/>
              </a:pPr>
              <a:t>8/28/21</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charset="0"/>
                <a:ea typeface="MS PGothic" charset="-128"/>
              </a:defRPr>
            </a:lvl1pPr>
          </a:lstStyle>
          <a:p>
            <a:pPr>
              <a:defRPr/>
            </a:pPr>
            <a:fld id="{0864D596-74C6-0C4A-88FB-8AE2D6E6A50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irmmw-thz.org/conferences" TargetMode="External"/><Relationship Id="rId2" Type="http://schemas.openxmlformats.org/officeDocument/2006/relationships/hyperlink" Target="https://www.irmmw-thz.org/memorials" TargetMode="Externa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6E3029-F1C7-2A46-8F70-FCEF3E09445A}"/>
              </a:ext>
            </a:extLst>
          </p:cNvPr>
          <p:cNvSpPr/>
          <p:nvPr/>
        </p:nvSpPr>
        <p:spPr>
          <a:xfrm>
            <a:off x="0" y="0"/>
            <a:ext cx="9144000" cy="2057400"/>
          </a:xfrm>
          <a:prstGeom prst="rect">
            <a:avLst/>
          </a:prstGeom>
          <a:gradFill>
            <a:gsLst>
              <a:gs pos="0">
                <a:schemeClr val="tx2">
                  <a:lumMod val="20000"/>
                  <a:lumOff val="8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50" name="TextBox 4"/>
          <p:cNvSpPr txBox="1">
            <a:spLocks noChangeArrowheads="1"/>
          </p:cNvSpPr>
          <p:nvPr/>
        </p:nvSpPr>
        <p:spPr bwMode="auto">
          <a:xfrm>
            <a:off x="31750" y="2190922"/>
            <a:ext cx="9107488"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chemeClr val="tx2">
                    <a:lumMod val="60000"/>
                    <a:lumOff val="40000"/>
                  </a:schemeClr>
                </a:solidFill>
              </a:rPr>
              <a:t>IRMMW-THz Society </a:t>
            </a:r>
          </a:p>
          <a:p>
            <a:pPr algn="ctr" eaLnBrk="1" hangingPunct="1">
              <a:spcBef>
                <a:spcPct val="0"/>
              </a:spcBef>
              <a:buFontTx/>
              <a:buNone/>
            </a:pPr>
            <a:r>
              <a:rPr lang="en-US" altLang="en-US" b="1" dirty="0">
                <a:solidFill>
                  <a:schemeClr val="tx2">
                    <a:lumMod val="60000"/>
                    <a:lumOff val="40000"/>
                  </a:schemeClr>
                </a:solidFill>
              </a:rPr>
              <a:t>Secretary/Treasurer’s Report &amp; Updates</a:t>
            </a:r>
          </a:p>
          <a:p>
            <a:pPr algn="ctr" eaLnBrk="1" hangingPunct="1">
              <a:spcBef>
                <a:spcPct val="0"/>
              </a:spcBef>
              <a:buFontTx/>
              <a:buNone/>
            </a:pPr>
            <a:endParaRPr lang="en-US" altLang="en-US" sz="800" b="1" dirty="0"/>
          </a:p>
          <a:p>
            <a:pPr algn="ctr" eaLnBrk="1" hangingPunct="1">
              <a:spcBef>
                <a:spcPct val="0"/>
              </a:spcBef>
              <a:buFontTx/>
              <a:buNone/>
            </a:pPr>
            <a:r>
              <a:rPr lang="en-US" altLang="en-US" b="1" dirty="0">
                <a:solidFill>
                  <a:srgbClr val="00A500"/>
                </a:solidFill>
              </a:rPr>
              <a:t>Society Finances, KJB Finances, 2021 Hosting fees,</a:t>
            </a:r>
          </a:p>
          <a:p>
            <a:pPr algn="ctr" eaLnBrk="1" hangingPunct="1">
              <a:spcBef>
                <a:spcPct val="0"/>
              </a:spcBef>
              <a:buFontTx/>
              <a:buNone/>
            </a:pPr>
            <a:r>
              <a:rPr lang="en-US" altLang="en-US" b="1" dirty="0">
                <a:solidFill>
                  <a:srgbClr val="00A500"/>
                </a:solidFill>
              </a:rPr>
              <a:t>2022-24 Events, General </a:t>
            </a:r>
            <a:r>
              <a:rPr lang="en-US" altLang="en-US" b="1" dirty="0" err="1">
                <a:solidFill>
                  <a:srgbClr val="00A500"/>
                </a:solidFill>
              </a:rPr>
              <a:t>Sect’y</a:t>
            </a:r>
            <a:r>
              <a:rPr lang="en-US" altLang="en-US" b="1">
                <a:solidFill>
                  <a:srgbClr val="00A500"/>
                </a:solidFill>
              </a:rPr>
              <a:t> Activities</a:t>
            </a:r>
            <a:endParaRPr lang="en-US" altLang="en-US" b="1" dirty="0">
              <a:solidFill>
                <a:srgbClr val="00A500"/>
              </a:solidFill>
            </a:endParaRPr>
          </a:p>
          <a:p>
            <a:pPr algn="ctr" eaLnBrk="1" hangingPunct="1">
              <a:spcBef>
                <a:spcPct val="0"/>
              </a:spcBef>
              <a:buFontTx/>
              <a:buNone/>
            </a:pPr>
            <a:r>
              <a:rPr lang="en-US" altLang="en-US" sz="3600" dirty="0"/>
              <a:t>Aug. 29-Sept. 3, 2021 </a:t>
            </a:r>
          </a:p>
          <a:p>
            <a:pPr algn="ctr" eaLnBrk="1" hangingPunct="1">
              <a:spcBef>
                <a:spcPct val="0"/>
              </a:spcBef>
              <a:buFontTx/>
              <a:buNone/>
            </a:pPr>
            <a:r>
              <a:rPr lang="en-US" altLang="en-US" sz="3600" dirty="0"/>
              <a:t>Virtually in Chengdu, China</a:t>
            </a:r>
          </a:p>
          <a:p>
            <a:pPr algn="ctr" eaLnBrk="1" hangingPunct="1">
              <a:spcBef>
                <a:spcPct val="0"/>
              </a:spcBef>
              <a:buFontTx/>
              <a:buNone/>
            </a:pPr>
            <a:r>
              <a:rPr lang="en-US" altLang="en-US" sz="2800" i="1" dirty="0"/>
              <a:t>Peter H. Siegel, General Secretary</a:t>
            </a:r>
          </a:p>
          <a:p>
            <a:pPr algn="ctr" eaLnBrk="1" hangingPunct="1">
              <a:spcBef>
                <a:spcPct val="0"/>
              </a:spcBef>
              <a:buFontTx/>
              <a:buNone/>
            </a:pPr>
            <a:endParaRPr lang="en-US" altLang="en-US" sz="2800" i="1" dirty="0"/>
          </a:p>
          <a:p>
            <a:pPr algn="ctr" eaLnBrk="1" hangingPunct="1">
              <a:spcBef>
                <a:spcPct val="0"/>
              </a:spcBef>
              <a:buFontTx/>
              <a:buNone/>
            </a:pPr>
            <a:r>
              <a:rPr lang="en-US" altLang="en-US" sz="2800" i="1" dirty="0"/>
              <a:t>August 29, 2021</a:t>
            </a:r>
            <a:endParaRPr lang="en-US" altLang="en-US" sz="800" i="1" dirty="0"/>
          </a:p>
        </p:txBody>
      </p:sp>
      <p:sp>
        <p:nvSpPr>
          <p:cNvPr id="2051" name="Rectangle 16"/>
          <p:cNvSpPr>
            <a:spLocks noChangeArrowheads="1"/>
          </p:cNvSpPr>
          <p:nvPr/>
        </p:nvSpPr>
        <p:spPr bwMode="auto">
          <a:xfrm>
            <a:off x="1530350" y="4572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spcBef>
                <a:spcPct val="0"/>
              </a:spcBef>
              <a:buFontTx/>
              <a:buNone/>
            </a:pPr>
            <a:endParaRPr lang="en-US" altLang="ja-JP" sz="1200">
              <a:latin typeface="Times New Roman" charset="0"/>
            </a:endParaRPr>
          </a:p>
          <a:p>
            <a:pPr>
              <a:spcBef>
                <a:spcPct val="0"/>
              </a:spcBef>
              <a:buFontTx/>
              <a:buNone/>
            </a:pPr>
            <a:br>
              <a:rPr lang="en-US" altLang="ja-JP" sz="1200">
                <a:latin typeface="Times New Roman" charset="0"/>
              </a:rPr>
            </a:br>
            <a:endParaRPr lang="en-US" altLang="ja-JP" sz="600"/>
          </a:p>
          <a:p>
            <a:pPr>
              <a:spcBef>
                <a:spcPct val="0"/>
              </a:spcBef>
              <a:buFontTx/>
              <a:buNone/>
            </a:pPr>
            <a:endParaRPr lang="en-US" altLang="ja-JP" sz="2400"/>
          </a:p>
        </p:txBody>
      </p:sp>
      <p:grpSp>
        <p:nvGrpSpPr>
          <p:cNvPr id="2" name="Group 1">
            <a:extLst>
              <a:ext uri="{FF2B5EF4-FFF2-40B4-BE49-F238E27FC236}">
                <a16:creationId xmlns:a16="http://schemas.microsoft.com/office/drawing/2014/main" id="{02EED3DF-9223-1D49-8716-51A7B694E8A1}"/>
              </a:ext>
            </a:extLst>
          </p:cNvPr>
          <p:cNvGrpSpPr/>
          <p:nvPr/>
        </p:nvGrpSpPr>
        <p:grpSpPr>
          <a:xfrm>
            <a:off x="1" y="0"/>
            <a:ext cx="9144000" cy="2215316"/>
            <a:chOff x="1" y="0"/>
            <a:chExt cx="9144000" cy="2215316"/>
          </a:xfrm>
        </p:grpSpPr>
        <p:pic>
          <p:nvPicPr>
            <p:cNvPr id="6" name="Picture 5">
              <a:extLst>
                <a:ext uri="{FF2B5EF4-FFF2-40B4-BE49-F238E27FC236}">
                  <a16:creationId xmlns:a16="http://schemas.microsoft.com/office/drawing/2014/main" id="{DB6536C8-705B-5F40-B185-AC688069B1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2215316"/>
            </a:xfrm>
            <a:prstGeom prst="rect">
              <a:avLst/>
            </a:prstGeom>
          </p:spPr>
        </p:pic>
        <p:sp>
          <p:nvSpPr>
            <p:cNvPr id="7" name="TextBox 6">
              <a:extLst>
                <a:ext uri="{FF2B5EF4-FFF2-40B4-BE49-F238E27FC236}">
                  <a16:creationId xmlns:a16="http://schemas.microsoft.com/office/drawing/2014/main" id="{F269B8B6-522E-9B41-B8B4-9AEC2C528F5F}"/>
                </a:ext>
              </a:extLst>
            </p:cNvPr>
            <p:cNvSpPr txBox="1"/>
            <p:nvPr/>
          </p:nvSpPr>
          <p:spPr>
            <a:xfrm>
              <a:off x="139569" y="301760"/>
              <a:ext cx="1958070" cy="461665"/>
            </a:xfrm>
            <a:prstGeom prst="rect">
              <a:avLst/>
            </a:prstGeom>
            <a:noFill/>
          </p:spPr>
          <p:txBody>
            <a:bodyPr wrap="square" rtlCol="0">
              <a:spAutoFit/>
            </a:bodyPr>
            <a:lstStyle/>
            <a:p>
              <a:r>
                <a:rPr lang="en-US" sz="2400" dirty="0">
                  <a:latin typeface="Angsana New" panose="02020603050405020304" pitchFamily="18" charset="-34"/>
                  <a:cs typeface="Angsana New" panose="02020603050405020304" pitchFamily="18" charset="-34"/>
                </a:rPr>
                <a:t>Aug. 29-Sept. 3, 2021</a:t>
              </a:r>
            </a:p>
          </p:txBody>
        </p:sp>
        <p:sp>
          <p:nvSpPr>
            <p:cNvPr id="8" name="TextBox 7">
              <a:extLst>
                <a:ext uri="{FF2B5EF4-FFF2-40B4-BE49-F238E27FC236}">
                  <a16:creationId xmlns:a16="http://schemas.microsoft.com/office/drawing/2014/main" id="{8848779A-0008-0842-8631-7D97F8EF9543}"/>
                </a:ext>
              </a:extLst>
            </p:cNvPr>
            <p:cNvSpPr txBox="1"/>
            <p:nvPr/>
          </p:nvSpPr>
          <p:spPr>
            <a:xfrm>
              <a:off x="146069" y="0"/>
              <a:ext cx="1711962" cy="523220"/>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Chengdu, China</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EDB4162-8CCE-214D-A526-5451D9CAEDAF}"/>
              </a:ext>
            </a:extLst>
          </p:cNvPr>
          <p:cNvSpPr/>
          <p:nvPr/>
        </p:nvSpPr>
        <p:spPr>
          <a:xfrm>
            <a:off x="0" y="0"/>
            <a:ext cx="9144000" cy="2057400"/>
          </a:xfrm>
          <a:prstGeom prst="rect">
            <a:avLst/>
          </a:prstGeom>
          <a:gradFill>
            <a:gsLst>
              <a:gs pos="0">
                <a:schemeClr val="tx2">
                  <a:lumMod val="20000"/>
                  <a:lumOff val="8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74" name="TextBox 4"/>
          <p:cNvSpPr txBox="1">
            <a:spLocks noChangeArrowheads="1"/>
          </p:cNvSpPr>
          <p:nvPr/>
        </p:nvSpPr>
        <p:spPr bwMode="auto">
          <a:xfrm>
            <a:off x="559271" y="2215316"/>
            <a:ext cx="8253412"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chemeClr val="tx2">
                    <a:lumMod val="60000"/>
                    <a:lumOff val="40000"/>
                  </a:schemeClr>
                </a:solidFill>
              </a:rPr>
              <a:t>IRMMW-THz Society Finances 1.</a:t>
            </a:r>
          </a:p>
          <a:p>
            <a:pPr algn="ctr" eaLnBrk="1" hangingPunct="1">
              <a:spcBef>
                <a:spcPct val="0"/>
              </a:spcBef>
              <a:buFontTx/>
              <a:buNone/>
            </a:pPr>
            <a:endParaRPr lang="en-US" altLang="en-US" sz="1000" b="1" dirty="0">
              <a:solidFill>
                <a:srgbClr val="FF6600"/>
              </a:solidFill>
            </a:endParaRPr>
          </a:p>
          <a:p>
            <a:pPr eaLnBrk="1" hangingPunct="1">
              <a:spcBef>
                <a:spcPct val="0"/>
              </a:spcBef>
              <a:buFontTx/>
              <a:buNone/>
            </a:pPr>
            <a:r>
              <a:rPr lang="en-US" altLang="en-US" sz="2800" dirty="0"/>
              <a:t>Vanguard Savings (9/30/2020):				$ 591,912.07</a:t>
            </a:r>
          </a:p>
          <a:p>
            <a:pPr eaLnBrk="1" hangingPunct="1">
              <a:spcBef>
                <a:spcPct val="0"/>
              </a:spcBef>
              <a:buFontTx/>
              <a:buNone/>
            </a:pPr>
            <a:r>
              <a:rPr lang="en-US" altLang="en-US" sz="2800" dirty="0"/>
              <a:t>Checking Account (9/30/2020):				$      3,598.21</a:t>
            </a:r>
          </a:p>
          <a:p>
            <a:pPr eaLnBrk="1" hangingPunct="1">
              <a:spcBef>
                <a:spcPct val="0"/>
              </a:spcBef>
              <a:buFontTx/>
              <a:buNone/>
            </a:pPr>
            <a:r>
              <a:rPr lang="en-US" altLang="en-US" sz="2800" dirty="0"/>
              <a:t>Outstanding Loan to IRMMW-THz2020:	</a:t>
            </a:r>
            <a:r>
              <a:rPr lang="en-US" altLang="en-US" sz="2800" u="sng" dirty="0"/>
              <a:t>$    27,022.00</a:t>
            </a:r>
            <a:endParaRPr lang="en-US" altLang="en-US" sz="1600" u="sng" dirty="0"/>
          </a:p>
          <a:p>
            <a:pPr eaLnBrk="1" hangingPunct="1">
              <a:spcBef>
                <a:spcPct val="0"/>
              </a:spcBef>
              <a:buFontTx/>
              <a:buNone/>
            </a:pPr>
            <a:r>
              <a:rPr lang="en-US" altLang="en-US" sz="2800" b="1" dirty="0"/>
              <a:t>TOTAL ASSETS (9/30/2020):					</a:t>
            </a:r>
            <a:r>
              <a:rPr lang="en-US" altLang="en-US" sz="2800" b="1" dirty="0">
                <a:highlight>
                  <a:srgbClr val="FFFF00"/>
                </a:highlight>
              </a:rPr>
              <a:t>$  622,532.28</a:t>
            </a:r>
          </a:p>
          <a:p>
            <a:pPr eaLnBrk="1" hangingPunct="1">
              <a:spcBef>
                <a:spcPct val="0"/>
              </a:spcBef>
              <a:buFontTx/>
              <a:buNone/>
            </a:pPr>
            <a:endParaRPr lang="en-US" altLang="en-US" sz="1200" dirty="0"/>
          </a:p>
          <a:p>
            <a:pPr eaLnBrk="1" hangingPunct="1">
              <a:spcBef>
                <a:spcPct val="0"/>
              </a:spcBef>
              <a:buFontTx/>
              <a:buNone/>
            </a:pPr>
            <a:r>
              <a:rPr lang="en-US" altLang="en-US" sz="2800" dirty="0"/>
              <a:t>Vanguard Savings (</a:t>
            </a:r>
            <a:r>
              <a:rPr lang="en-US" altLang="en-US" sz="2800" dirty="0">
                <a:solidFill>
                  <a:srgbClr val="FF0000"/>
                </a:solidFill>
              </a:rPr>
              <a:t>8/23/2021</a:t>
            </a:r>
            <a:r>
              <a:rPr lang="en-US" altLang="en-US" sz="2800" dirty="0"/>
              <a:t>):				$ 645,107.61</a:t>
            </a:r>
          </a:p>
          <a:p>
            <a:pPr eaLnBrk="1" hangingPunct="1">
              <a:spcBef>
                <a:spcPct val="0"/>
              </a:spcBef>
              <a:buFontTx/>
              <a:buNone/>
            </a:pPr>
            <a:r>
              <a:rPr lang="en-US" altLang="en-US" sz="2800" dirty="0"/>
              <a:t>Checking Account (</a:t>
            </a:r>
            <a:r>
              <a:rPr lang="en-US" altLang="en-US" sz="2800" dirty="0">
                <a:solidFill>
                  <a:srgbClr val="FF0000"/>
                </a:solidFill>
              </a:rPr>
              <a:t>8/23/2021</a:t>
            </a:r>
            <a:r>
              <a:rPr lang="en-US" altLang="en-US" sz="2800" dirty="0"/>
              <a:t>):				</a:t>
            </a:r>
            <a:r>
              <a:rPr lang="en-US" altLang="en-US" sz="2800" u="sng" dirty="0"/>
              <a:t>$    17,951.77</a:t>
            </a:r>
          </a:p>
          <a:p>
            <a:pPr eaLnBrk="1" hangingPunct="1">
              <a:spcBef>
                <a:spcPct val="0"/>
              </a:spcBef>
              <a:buFontTx/>
              <a:buNone/>
            </a:pPr>
            <a:r>
              <a:rPr lang="en-US" altLang="en-US" sz="2800" b="1" dirty="0"/>
              <a:t>TOTAL ASSETS AS OF (</a:t>
            </a:r>
            <a:r>
              <a:rPr lang="en-US" altLang="en-US" sz="2800" b="1" dirty="0">
                <a:solidFill>
                  <a:srgbClr val="FF0000"/>
                </a:solidFill>
              </a:rPr>
              <a:t>8/23/2021</a:t>
            </a:r>
            <a:r>
              <a:rPr lang="en-US" altLang="en-US" sz="2800" b="1" dirty="0"/>
              <a:t>):      		</a:t>
            </a:r>
            <a:r>
              <a:rPr lang="en-US" altLang="en-US" sz="2800" b="1" dirty="0">
                <a:highlight>
                  <a:srgbClr val="00FF00"/>
                </a:highlight>
              </a:rPr>
              <a:t>$  663,059.38</a:t>
            </a:r>
          </a:p>
          <a:p>
            <a:pPr eaLnBrk="1" hangingPunct="1">
              <a:spcBef>
                <a:spcPct val="0"/>
              </a:spcBef>
              <a:buFontTx/>
              <a:buNone/>
            </a:pPr>
            <a:r>
              <a:rPr lang="en-US" altLang="en-US" sz="2800" b="1" dirty="0"/>
              <a:t>FY’2021 CHANGE (Revenues-Expenses):	 </a:t>
            </a:r>
            <a:r>
              <a:rPr lang="en-US" altLang="en-US" sz="2800" b="1" dirty="0">
                <a:highlight>
                  <a:srgbClr val="00FFFF"/>
                </a:highlight>
              </a:rPr>
              <a:t>$   40,527.10</a:t>
            </a:r>
          </a:p>
        </p:txBody>
      </p:sp>
      <p:grpSp>
        <p:nvGrpSpPr>
          <p:cNvPr id="6" name="Group 5">
            <a:extLst>
              <a:ext uri="{FF2B5EF4-FFF2-40B4-BE49-F238E27FC236}">
                <a16:creationId xmlns:a16="http://schemas.microsoft.com/office/drawing/2014/main" id="{BC086A72-B0FA-874C-859A-B591651429F4}"/>
              </a:ext>
            </a:extLst>
          </p:cNvPr>
          <p:cNvGrpSpPr/>
          <p:nvPr/>
        </p:nvGrpSpPr>
        <p:grpSpPr>
          <a:xfrm>
            <a:off x="1" y="0"/>
            <a:ext cx="9144000" cy="2215316"/>
            <a:chOff x="1" y="0"/>
            <a:chExt cx="9144000" cy="2215316"/>
          </a:xfrm>
        </p:grpSpPr>
        <p:pic>
          <p:nvPicPr>
            <p:cNvPr id="7" name="Picture 6">
              <a:extLst>
                <a:ext uri="{FF2B5EF4-FFF2-40B4-BE49-F238E27FC236}">
                  <a16:creationId xmlns:a16="http://schemas.microsoft.com/office/drawing/2014/main" id="{905ED309-E9D4-4C41-8FBB-D8C4881395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2215316"/>
            </a:xfrm>
            <a:prstGeom prst="rect">
              <a:avLst/>
            </a:prstGeom>
          </p:spPr>
        </p:pic>
        <p:sp>
          <p:nvSpPr>
            <p:cNvPr id="8" name="TextBox 7">
              <a:extLst>
                <a:ext uri="{FF2B5EF4-FFF2-40B4-BE49-F238E27FC236}">
                  <a16:creationId xmlns:a16="http://schemas.microsoft.com/office/drawing/2014/main" id="{C8A67E02-2FF7-4646-B3C1-7B1806E3CF97}"/>
                </a:ext>
              </a:extLst>
            </p:cNvPr>
            <p:cNvSpPr txBox="1"/>
            <p:nvPr/>
          </p:nvSpPr>
          <p:spPr>
            <a:xfrm>
              <a:off x="139569" y="301760"/>
              <a:ext cx="1958070" cy="461665"/>
            </a:xfrm>
            <a:prstGeom prst="rect">
              <a:avLst/>
            </a:prstGeom>
            <a:noFill/>
          </p:spPr>
          <p:txBody>
            <a:bodyPr wrap="square" rtlCol="0">
              <a:spAutoFit/>
            </a:bodyPr>
            <a:lstStyle/>
            <a:p>
              <a:r>
                <a:rPr lang="en-US" sz="2400" dirty="0">
                  <a:latin typeface="Angsana New" panose="02020603050405020304" pitchFamily="18" charset="-34"/>
                  <a:cs typeface="Angsana New" panose="02020603050405020304" pitchFamily="18" charset="-34"/>
                </a:rPr>
                <a:t>Aug. 29-Sept. 3, 2021</a:t>
              </a:r>
            </a:p>
          </p:txBody>
        </p:sp>
        <p:sp>
          <p:nvSpPr>
            <p:cNvPr id="9" name="TextBox 8">
              <a:extLst>
                <a:ext uri="{FF2B5EF4-FFF2-40B4-BE49-F238E27FC236}">
                  <a16:creationId xmlns:a16="http://schemas.microsoft.com/office/drawing/2014/main" id="{9D274F2D-8356-8343-98E9-3323F3ECFF7A}"/>
                </a:ext>
              </a:extLst>
            </p:cNvPr>
            <p:cNvSpPr txBox="1"/>
            <p:nvPr/>
          </p:nvSpPr>
          <p:spPr>
            <a:xfrm>
              <a:off x="146069" y="0"/>
              <a:ext cx="1711962" cy="523220"/>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Chengdu, China</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0EAE0DB-B068-7344-B912-63C3777192D6}"/>
              </a:ext>
            </a:extLst>
          </p:cNvPr>
          <p:cNvSpPr/>
          <p:nvPr/>
        </p:nvSpPr>
        <p:spPr>
          <a:xfrm>
            <a:off x="0" y="0"/>
            <a:ext cx="9144000" cy="2057400"/>
          </a:xfrm>
          <a:prstGeom prst="rect">
            <a:avLst/>
          </a:prstGeom>
          <a:gradFill>
            <a:gsLst>
              <a:gs pos="0">
                <a:schemeClr val="tx2">
                  <a:lumMod val="20000"/>
                  <a:lumOff val="8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361" name="TextBox 5"/>
          <p:cNvSpPr txBox="1">
            <a:spLocks noChangeArrowheads="1"/>
          </p:cNvSpPr>
          <p:nvPr/>
        </p:nvSpPr>
        <p:spPr bwMode="auto">
          <a:xfrm>
            <a:off x="357187" y="2057400"/>
            <a:ext cx="8429625" cy="4431983"/>
          </a:xfrm>
          <a:prstGeom prst="rect">
            <a:avLst/>
          </a:prstGeom>
          <a:solidFill>
            <a:schemeClr val="bg1"/>
          </a:solid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defRPr/>
            </a:pPr>
            <a:r>
              <a:rPr lang="en-US" altLang="en-US" sz="3600" b="1" dirty="0">
                <a:solidFill>
                  <a:schemeClr val="tx2">
                    <a:lumMod val="60000"/>
                    <a:lumOff val="40000"/>
                  </a:schemeClr>
                </a:solidFill>
              </a:rPr>
              <a:t>IRMMW-THz Society Finances 2.</a:t>
            </a:r>
          </a:p>
          <a:p>
            <a:pPr algn="ctr" eaLnBrk="1" hangingPunct="1">
              <a:spcBef>
                <a:spcPct val="0"/>
              </a:spcBef>
              <a:buFontTx/>
              <a:buNone/>
              <a:defRPr/>
            </a:pPr>
            <a:r>
              <a:rPr lang="en-US" altLang="en-US" b="1" dirty="0">
                <a:solidFill>
                  <a:srgbClr val="3333CC"/>
                </a:solidFill>
              </a:rPr>
              <a:t>Earnings in FY’21</a:t>
            </a:r>
            <a:r>
              <a:rPr lang="en-US" altLang="ja-JP" b="1" dirty="0">
                <a:solidFill>
                  <a:srgbClr val="3333CC"/>
                </a:solidFill>
              </a:rPr>
              <a:t> (9/30/20 to 8/23/21):</a:t>
            </a:r>
          </a:p>
          <a:p>
            <a:pPr eaLnBrk="1" hangingPunct="1">
              <a:spcBef>
                <a:spcPct val="0"/>
              </a:spcBef>
              <a:buFontTx/>
              <a:buNone/>
              <a:defRPr/>
            </a:pPr>
            <a:endParaRPr lang="en-US" altLang="en-US" sz="1000" u="sng" dirty="0"/>
          </a:p>
          <a:p>
            <a:pPr eaLnBrk="1" hangingPunct="1">
              <a:spcBef>
                <a:spcPct val="0"/>
              </a:spcBef>
              <a:buFontTx/>
              <a:buNone/>
              <a:defRPr/>
            </a:pPr>
            <a:r>
              <a:rPr lang="en-US" altLang="en-US" sz="2400" dirty="0"/>
              <a:t>2020 Conference:		Revenues:</a:t>
            </a:r>
            <a:r>
              <a:rPr lang="en-US" altLang="en-US" sz="2400" dirty="0">
                <a:solidFill>
                  <a:srgbClr val="00B050"/>
                </a:solidFill>
              </a:rPr>
              <a:t>$63,047.00</a:t>
            </a:r>
          </a:p>
          <a:p>
            <a:pPr eaLnBrk="1" hangingPunct="1">
              <a:spcBef>
                <a:spcPct val="0"/>
              </a:spcBef>
              <a:buFontTx/>
              <a:buNone/>
              <a:defRPr/>
            </a:pPr>
            <a:r>
              <a:rPr lang="en-US" altLang="en-US" sz="2400" dirty="0"/>
              <a:t>						Expenses: </a:t>
            </a:r>
            <a:r>
              <a:rPr lang="en-US" altLang="en-US" sz="2400" dirty="0">
                <a:solidFill>
                  <a:srgbClr val="FF0000"/>
                </a:solidFill>
              </a:rPr>
              <a:t>$51,889.80, </a:t>
            </a:r>
            <a:r>
              <a:rPr lang="en-US" altLang="en-US" sz="2400" dirty="0"/>
              <a:t>Net:	   $   11,158.20</a:t>
            </a:r>
          </a:p>
          <a:p>
            <a:pPr eaLnBrk="1" hangingPunct="1">
              <a:spcBef>
                <a:spcPct val="0"/>
              </a:spcBef>
              <a:buFontTx/>
              <a:buNone/>
              <a:defRPr/>
            </a:pPr>
            <a:r>
              <a:rPr lang="en-US" altLang="en-US" sz="2400" dirty="0"/>
              <a:t>Vanguard </a:t>
            </a:r>
            <a:r>
              <a:rPr lang="en-US" altLang="en-US" sz="2400" dirty="0" err="1"/>
              <a:t>Div’</a:t>
            </a:r>
            <a:r>
              <a:rPr lang="en-US" altLang="ja-JP" sz="2400" dirty="0" err="1"/>
              <a:t>s</a:t>
            </a:r>
            <a:r>
              <a:rPr lang="en-US" altLang="ja-JP" sz="2400" dirty="0"/>
              <a:t> (2 so far in 2021):						   $     2,258.70</a:t>
            </a:r>
          </a:p>
          <a:p>
            <a:pPr eaLnBrk="1" hangingPunct="1">
              <a:spcBef>
                <a:spcPct val="0"/>
              </a:spcBef>
              <a:buFontTx/>
              <a:buNone/>
              <a:defRPr/>
            </a:pPr>
            <a:r>
              <a:rPr lang="en-US" altLang="ja-JP" sz="2400" dirty="0"/>
              <a:t>Approx. capital gains (</a:t>
            </a:r>
            <a:r>
              <a:rPr lang="en-US" altLang="ja-JP" sz="2400" dirty="0" err="1"/>
              <a:t>Assets-earnings+expenses</a:t>
            </a:r>
            <a:r>
              <a:rPr lang="en-US" altLang="ja-JP" sz="2400" dirty="0"/>
              <a:t>):	   $   33,804.20</a:t>
            </a:r>
          </a:p>
          <a:p>
            <a:pPr eaLnBrk="1" hangingPunct="1">
              <a:spcBef>
                <a:spcPct val="0"/>
              </a:spcBef>
              <a:buFontTx/>
              <a:buNone/>
              <a:defRPr/>
            </a:pPr>
            <a:r>
              <a:rPr lang="en-US" altLang="ja-JP" sz="2400" u="sng" dirty="0"/>
              <a:t>Donations/Gifts:										    $        500.00</a:t>
            </a:r>
          </a:p>
          <a:p>
            <a:pPr eaLnBrk="1" hangingPunct="1">
              <a:spcBef>
                <a:spcPct val="0"/>
              </a:spcBef>
              <a:buFontTx/>
              <a:buNone/>
              <a:defRPr/>
            </a:pPr>
            <a:r>
              <a:rPr lang="en-US" altLang="en-US" sz="2400" b="1" dirty="0"/>
              <a:t>Total Earnings to date in FY</a:t>
            </a:r>
            <a:r>
              <a:rPr lang="ja-JP" altLang="en-US" sz="2400" b="1"/>
              <a:t>’</a:t>
            </a:r>
            <a:r>
              <a:rPr lang="en-US" altLang="ja-JP" sz="2400" b="1" dirty="0"/>
              <a:t>21:					           </a:t>
            </a:r>
            <a:r>
              <a:rPr lang="en-US" altLang="ja-JP" sz="2400" b="1" dirty="0">
                <a:solidFill>
                  <a:srgbClr val="00B050"/>
                </a:solidFill>
                <a:highlight>
                  <a:srgbClr val="FFFF00"/>
                </a:highlight>
                <a:latin typeface="Calibri" charset="0"/>
                <a:ea typeface="+mn-ea"/>
              </a:rPr>
              <a:t>$  47,721.10</a:t>
            </a:r>
          </a:p>
          <a:p>
            <a:pPr eaLnBrk="1" hangingPunct="1">
              <a:spcBef>
                <a:spcPct val="0"/>
              </a:spcBef>
              <a:buFontTx/>
              <a:buNone/>
              <a:defRPr/>
            </a:pPr>
            <a:r>
              <a:rPr lang="en-US" altLang="ja-JP" sz="2000" dirty="0"/>
              <a:t>Note: Funds removed from VBIAX and placed in Vanguard money market account at beginning of pandemic in US (February 2019). Funds reinvested in VBIAX (66%) and VAIPX (34%) in March/April 2021. </a:t>
            </a:r>
          </a:p>
        </p:txBody>
      </p:sp>
      <p:grpSp>
        <p:nvGrpSpPr>
          <p:cNvPr id="6" name="Group 5">
            <a:extLst>
              <a:ext uri="{FF2B5EF4-FFF2-40B4-BE49-F238E27FC236}">
                <a16:creationId xmlns:a16="http://schemas.microsoft.com/office/drawing/2014/main" id="{029B62E6-828E-2142-AA46-0B968CEB5976}"/>
              </a:ext>
            </a:extLst>
          </p:cNvPr>
          <p:cNvGrpSpPr/>
          <p:nvPr/>
        </p:nvGrpSpPr>
        <p:grpSpPr>
          <a:xfrm>
            <a:off x="0" y="0"/>
            <a:ext cx="9144000" cy="2215316"/>
            <a:chOff x="1" y="0"/>
            <a:chExt cx="9144000" cy="2215316"/>
          </a:xfrm>
        </p:grpSpPr>
        <p:pic>
          <p:nvPicPr>
            <p:cNvPr id="7" name="Picture 6">
              <a:extLst>
                <a:ext uri="{FF2B5EF4-FFF2-40B4-BE49-F238E27FC236}">
                  <a16:creationId xmlns:a16="http://schemas.microsoft.com/office/drawing/2014/main" id="{E76F7C75-821E-8F40-88F7-2632F467D5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2215316"/>
            </a:xfrm>
            <a:prstGeom prst="rect">
              <a:avLst/>
            </a:prstGeom>
          </p:spPr>
        </p:pic>
        <p:sp>
          <p:nvSpPr>
            <p:cNvPr id="8" name="TextBox 7">
              <a:extLst>
                <a:ext uri="{FF2B5EF4-FFF2-40B4-BE49-F238E27FC236}">
                  <a16:creationId xmlns:a16="http://schemas.microsoft.com/office/drawing/2014/main" id="{7D1B589F-77EC-AA48-BE5A-9376E72BB754}"/>
                </a:ext>
              </a:extLst>
            </p:cNvPr>
            <p:cNvSpPr txBox="1"/>
            <p:nvPr/>
          </p:nvSpPr>
          <p:spPr>
            <a:xfrm>
              <a:off x="139569" y="301760"/>
              <a:ext cx="1958070" cy="461665"/>
            </a:xfrm>
            <a:prstGeom prst="rect">
              <a:avLst/>
            </a:prstGeom>
            <a:noFill/>
          </p:spPr>
          <p:txBody>
            <a:bodyPr wrap="square" rtlCol="0">
              <a:spAutoFit/>
            </a:bodyPr>
            <a:lstStyle/>
            <a:p>
              <a:r>
                <a:rPr lang="en-US" sz="2400" dirty="0">
                  <a:latin typeface="Angsana New" panose="02020603050405020304" pitchFamily="18" charset="-34"/>
                  <a:cs typeface="Angsana New" panose="02020603050405020304" pitchFamily="18" charset="-34"/>
                </a:rPr>
                <a:t>Aug. 29-Sept. 3, 2021</a:t>
              </a:r>
            </a:p>
          </p:txBody>
        </p:sp>
        <p:sp>
          <p:nvSpPr>
            <p:cNvPr id="9" name="TextBox 8">
              <a:extLst>
                <a:ext uri="{FF2B5EF4-FFF2-40B4-BE49-F238E27FC236}">
                  <a16:creationId xmlns:a16="http://schemas.microsoft.com/office/drawing/2014/main" id="{DEC5E606-8699-A949-B2DC-58EF14B10944}"/>
                </a:ext>
              </a:extLst>
            </p:cNvPr>
            <p:cNvSpPr txBox="1"/>
            <p:nvPr/>
          </p:nvSpPr>
          <p:spPr>
            <a:xfrm>
              <a:off x="146069" y="0"/>
              <a:ext cx="1711962" cy="523220"/>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Chengdu, China</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840EE96-B941-CE4B-85DD-8C426DBCDA60}"/>
              </a:ext>
            </a:extLst>
          </p:cNvPr>
          <p:cNvSpPr/>
          <p:nvPr/>
        </p:nvSpPr>
        <p:spPr>
          <a:xfrm>
            <a:off x="0" y="0"/>
            <a:ext cx="9144000" cy="1981200"/>
          </a:xfrm>
          <a:prstGeom prst="rect">
            <a:avLst/>
          </a:prstGeom>
          <a:gradFill>
            <a:gsLst>
              <a:gs pos="0">
                <a:schemeClr val="tx2">
                  <a:lumMod val="20000"/>
                  <a:lumOff val="8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22" name="TextBox 5"/>
          <p:cNvSpPr txBox="1">
            <a:spLocks noChangeArrowheads="1"/>
          </p:cNvSpPr>
          <p:nvPr/>
        </p:nvSpPr>
        <p:spPr bwMode="auto">
          <a:xfrm>
            <a:off x="0" y="2117697"/>
            <a:ext cx="87518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rgbClr val="FF0000"/>
                </a:solidFill>
              </a:rPr>
              <a:t>	</a:t>
            </a:r>
            <a:r>
              <a:rPr lang="en-US" altLang="en-US" sz="3600" b="1" dirty="0">
                <a:solidFill>
                  <a:schemeClr val="tx2">
                    <a:lumMod val="60000"/>
                    <a:lumOff val="40000"/>
                  </a:schemeClr>
                </a:solidFill>
              </a:rPr>
              <a:t>IRMMW-THz Society Finances 3.</a:t>
            </a:r>
          </a:p>
        </p:txBody>
      </p:sp>
      <p:graphicFrame>
        <p:nvGraphicFramePr>
          <p:cNvPr id="3" name="Table 2"/>
          <p:cNvGraphicFramePr>
            <a:graphicFrameLocks noGrp="1"/>
          </p:cNvGraphicFramePr>
          <p:nvPr>
            <p:extLst>
              <p:ext uri="{D42A27DB-BD31-4B8C-83A1-F6EECF244321}">
                <p14:modId xmlns:p14="http://schemas.microsoft.com/office/powerpoint/2010/main" val="844093093"/>
              </p:ext>
            </p:extLst>
          </p:nvPr>
        </p:nvGraphicFramePr>
        <p:xfrm>
          <a:off x="82708" y="2677310"/>
          <a:ext cx="8978583" cy="3940482"/>
        </p:xfrm>
        <a:graphic>
          <a:graphicData uri="http://schemas.openxmlformats.org/drawingml/2006/table">
            <a:tbl>
              <a:tblPr/>
              <a:tblGrid>
                <a:gridCol w="7610856">
                  <a:extLst>
                    <a:ext uri="{9D8B030D-6E8A-4147-A177-3AD203B41FA5}">
                      <a16:colId xmlns:a16="http://schemas.microsoft.com/office/drawing/2014/main" val="20000"/>
                    </a:ext>
                  </a:extLst>
                </a:gridCol>
                <a:gridCol w="1367727">
                  <a:extLst>
                    <a:ext uri="{9D8B030D-6E8A-4147-A177-3AD203B41FA5}">
                      <a16:colId xmlns:a16="http://schemas.microsoft.com/office/drawing/2014/main" val="20001"/>
                    </a:ext>
                  </a:extLst>
                </a:gridCol>
              </a:tblGrid>
              <a:tr h="450802">
                <a:tc>
                  <a:txBody>
                    <a:bodyPr/>
                    <a:lstStyle/>
                    <a:p>
                      <a:pPr algn="l" fontAlgn="b">
                        <a:lnSpc>
                          <a:spcPts val="1920"/>
                        </a:lnSpc>
                      </a:pPr>
                      <a:r>
                        <a:rPr lang="en-US" sz="2400" b="1" i="0" u="none" strike="noStrike" dirty="0">
                          <a:solidFill>
                            <a:srgbClr val="3333CC"/>
                          </a:solidFill>
                          <a:effectLst/>
                          <a:latin typeface="+mj-lt"/>
                        </a:rPr>
                        <a:t>Expenses FY’2021 (Sept. 30, 2020-Aug. 27, 2021)</a:t>
                      </a:r>
                    </a:p>
                  </a:txBody>
                  <a:tcPr marL="12700" marR="12700" marT="12700" marB="0" anchor="b">
                    <a:lnL>
                      <a:noFill/>
                    </a:lnL>
                    <a:lnR>
                      <a:noFill/>
                    </a:lnR>
                    <a:lnT>
                      <a:noFill/>
                    </a:lnT>
                    <a:lnB>
                      <a:noFill/>
                    </a:lnB>
                  </a:tcPr>
                </a:tc>
                <a:tc>
                  <a:txBody>
                    <a:bodyPr/>
                    <a:lstStyle/>
                    <a:p>
                      <a:pPr algn="r" fontAlgn="b">
                        <a:lnSpc>
                          <a:spcPts val="1920"/>
                        </a:lnSpc>
                      </a:pPr>
                      <a:r>
                        <a:rPr lang="en-US" sz="2400" b="1" i="0" u="none" strike="noStrike" dirty="0">
                          <a:solidFill>
                            <a:srgbClr val="3333CC"/>
                          </a:solidFill>
                          <a:effectLst/>
                          <a:latin typeface="+mj-lt"/>
                        </a:rPr>
                        <a:t>US$</a:t>
                      </a:r>
                    </a:p>
                  </a:txBody>
                  <a:tcPr marL="12700" marR="12700" marT="12700" marB="0" anchor="b">
                    <a:lnL>
                      <a:noFill/>
                    </a:lnL>
                    <a:lnR>
                      <a:noFill/>
                    </a:lnR>
                    <a:lnT>
                      <a:noFill/>
                    </a:lnT>
                    <a:lnB>
                      <a:noFill/>
                    </a:lnB>
                  </a:tcPr>
                </a:tc>
                <a:extLst>
                  <a:ext uri="{0D108BD9-81ED-4DB2-BD59-A6C34878D82A}">
                    <a16:rowId xmlns:a16="http://schemas.microsoft.com/office/drawing/2014/main" val="10000"/>
                  </a:ext>
                </a:extLst>
              </a:tr>
              <a:tr h="385591">
                <a:tc>
                  <a:txBody>
                    <a:bodyPr/>
                    <a:lstStyle/>
                    <a:p>
                      <a:pPr algn="l" fontAlgn="b">
                        <a:lnSpc>
                          <a:spcPts val="1920"/>
                        </a:lnSpc>
                      </a:pPr>
                      <a:r>
                        <a:rPr lang="en-US" sz="2400" b="0" i="0" u="none" strike="noStrike" dirty="0">
                          <a:solidFill>
                            <a:srgbClr val="000000"/>
                          </a:solidFill>
                          <a:effectLst/>
                          <a:latin typeface="+mj-lt"/>
                        </a:rPr>
                        <a:t>Web fees (hosting, DNS, email blasts, etc.):</a:t>
                      </a:r>
                    </a:p>
                  </a:txBody>
                  <a:tcPr marL="12700" marR="12700" marT="12700" marB="0" anchor="b">
                    <a:lnL>
                      <a:noFill/>
                    </a:lnL>
                    <a:lnR>
                      <a:noFill/>
                    </a:lnR>
                    <a:lnT>
                      <a:noFill/>
                    </a:lnT>
                    <a:lnB>
                      <a:noFill/>
                    </a:lnB>
                  </a:tcPr>
                </a:tc>
                <a:tc>
                  <a:txBody>
                    <a:bodyPr/>
                    <a:lstStyle/>
                    <a:p>
                      <a:pPr algn="r" fontAlgn="b">
                        <a:lnSpc>
                          <a:spcPts val="1920"/>
                        </a:lnSpc>
                      </a:pPr>
                      <a:r>
                        <a:rPr lang="en-US" sz="2400" b="0" i="0" u="none" strike="noStrike" dirty="0">
                          <a:solidFill>
                            <a:srgbClr val="FF0000"/>
                          </a:solidFill>
                          <a:effectLst/>
                          <a:latin typeface="+mj-lt"/>
                        </a:rPr>
                        <a:t> $1517</a:t>
                      </a:r>
                    </a:p>
                  </a:txBody>
                  <a:tcPr marL="12700" marR="12700" marT="12700" marB="0" anchor="b">
                    <a:lnL>
                      <a:noFill/>
                    </a:lnL>
                    <a:lnR>
                      <a:noFill/>
                    </a:lnR>
                    <a:lnT>
                      <a:noFill/>
                    </a:lnT>
                    <a:lnB>
                      <a:noFill/>
                    </a:lnB>
                  </a:tcPr>
                </a:tc>
                <a:extLst>
                  <a:ext uri="{0D108BD9-81ED-4DB2-BD59-A6C34878D82A}">
                    <a16:rowId xmlns:a16="http://schemas.microsoft.com/office/drawing/2014/main" val="10001"/>
                  </a:ext>
                </a:extLst>
              </a:tr>
              <a:tr h="385591">
                <a:tc>
                  <a:txBody>
                    <a:bodyPr/>
                    <a:lstStyle/>
                    <a:p>
                      <a:pPr algn="l" fontAlgn="b">
                        <a:lnSpc>
                          <a:spcPts val="1920"/>
                        </a:lnSpc>
                      </a:pPr>
                      <a:r>
                        <a:rPr lang="en-US" sz="2400" b="0" i="0" u="none" strike="noStrike" dirty="0">
                          <a:solidFill>
                            <a:srgbClr val="000000"/>
                          </a:solidFill>
                          <a:effectLst/>
                          <a:latin typeface="+mj-lt"/>
                        </a:rPr>
                        <a:t>Society Website fees (Handmade Int. – not yet billed):</a:t>
                      </a:r>
                    </a:p>
                  </a:txBody>
                  <a:tcPr marL="12700" marR="12700" marT="12700" marB="0" anchor="b">
                    <a:lnL>
                      <a:noFill/>
                    </a:lnL>
                    <a:lnR>
                      <a:noFill/>
                    </a:lnR>
                    <a:lnT>
                      <a:noFill/>
                    </a:lnT>
                    <a:lnB>
                      <a:noFill/>
                    </a:lnB>
                  </a:tcPr>
                </a:tc>
                <a:tc>
                  <a:txBody>
                    <a:bodyPr/>
                    <a:lstStyle/>
                    <a:p>
                      <a:pPr algn="r" fontAlgn="b">
                        <a:lnSpc>
                          <a:spcPts val="1920"/>
                        </a:lnSpc>
                      </a:pPr>
                      <a:r>
                        <a:rPr lang="en-US" sz="2400" b="0" i="0" u="none" strike="noStrike" dirty="0">
                          <a:solidFill>
                            <a:srgbClr val="FF0000"/>
                          </a:solidFill>
                          <a:effectLst/>
                          <a:latin typeface="+mj-lt"/>
                        </a:rPr>
                        <a:t>$0 </a:t>
                      </a:r>
                    </a:p>
                  </a:txBody>
                  <a:tcPr marL="12700" marR="12700" marT="12700" marB="0" anchor="b">
                    <a:lnL>
                      <a:noFill/>
                    </a:lnL>
                    <a:lnR>
                      <a:noFill/>
                    </a:lnR>
                    <a:lnT>
                      <a:noFill/>
                    </a:lnT>
                    <a:lnB>
                      <a:noFill/>
                    </a:lnB>
                  </a:tcPr>
                </a:tc>
                <a:extLst>
                  <a:ext uri="{0D108BD9-81ED-4DB2-BD59-A6C34878D82A}">
                    <a16:rowId xmlns:a16="http://schemas.microsoft.com/office/drawing/2014/main" val="10002"/>
                  </a:ext>
                </a:extLst>
              </a:tr>
              <a:tr h="404952">
                <a:tc>
                  <a:txBody>
                    <a:bodyPr/>
                    <a:lstStyle/>
                    <a:p>
                      <a:pPr algn="l" fontAlgn="b">
                        <a:lnSpc>
                          <a:spcPts val="1920"/>
                        </a:lnSpc>
                      </a:pPr>
                      <a:r>
                        <a:rPr lang="en-US" sz="2400" b="0" i="0" u="none" strike="noStrike" dirty="0">
                          <a:solidFill>
                            <a:srgbClr val="000000"/>
                          </a:solidFill>
                          <a:effectLst/>
                          <a:latin typeface="+mj-lt"/>
                        </a:rPr>
                        <a:t>Student Paper 2020 </a:t>
                      </a:r>
                      <a:r>
                        <a:rPr lang="en-US" sz="2400" b="0" i="0" u="none" strike="noStrike" dirty="0">
                          <a:solidFill>
                            <a:schemeClr val="tx1"/>
                          </a:solidFill>
                          <a:effectLst/>
                          <a:latin typeface="+mj-lt"/>
                        </a:rPr>
                        <a:t>(</a:t>
                      </a:r>
                      <a:r>
                        <a:rPr lang="en-US" sz="2400" b="0" i="0" u="none" strike="noStrike" dirty="0">
                          <a:solidFill>
                            <a:srgbClr val="FF0000"/>
                          </a:solidFill>
                          <a:effectLst/>
                          <a:latin typeface="+mj-lt"/>
                        </a:rPr>
                        <a:t>$3050-Two 1</a:t>
                      </a:r>
                      <a:r>
                        <a:rPr lang="en-US" sz="2400" b="0" i="0" u="none" strike="noStrike" baseline="30000" dirty="0">
                          <a:solidFill>
                            <a:srgbClr val="FF0000"/>
                          </a:solidFill>
                          <a:effectLst/>
                          <a:latin typeface="+mj-lt"/>
                        </a:rPr>
                        <a:t>st</a:t>
                      </a:r>
                      <a:r>
                        <a:rPr lang="en-US" sz="2400" b="0" i="0" u="none" strike="noStrike" dirty="0">
                          <a:solidFill>
                            <a:srgbClr val="FF0000"/>
                          </a:solidFill>
                          <a:effectLst/>
                          <a:latin typeface="+mj-lt"/>
                        </a:rPr>
                        <a:t>’s</a:t>
                      </a:r>
                      <a:r>
                        <a:rPr lang="en-US" sz="2400" b="0" i="0" u="none" strike="noStrike" dirty="0">
                          <a:solidFill>
                            <a:srgbClr val="000000"/>
                          </a:solidFill>
                          <a:effectLst/>
                          <a:latin typeface="+mj-lt"/>
                        </a:rPr>
                        <a:t>) &amp; YSA 2021 ($2000):</a:t>
                      </a:r>
                    </a:p>
                  </a:txBody>
                  <a:tcPr marL="12700" marR="12700" marT="12700" marB="0" anchor="b">
                    <a:lnL>
                      <a:noFill/>
                    </a:lnL>
                    <a:lnR>
                      <a:noFill/>
                    </a:lnR>
                    <a:lnT>
                      <a:noFill/>
                    </a:lnT>
                    <a:lnB>
                      <a:noFill/>
                    </a:lnB>
                  </a:tcPr>
                </a:tc>
                <a:tc>
                  <a:txBody>
                    <a:bodyPr/>
                    <a:lstStyle/>
                    <a:p>
                      <a:pPr algn="r" fontAlgn="b">
                        <a:lnSpc>
                          <a:spcPts val="1920"/>
                        </a:lnSpc>
                      </a:pPr>
                      <a:r>
                        <a:rPr lang="en-US" sz="2400" b="0" i="0" u="none" strike="noStrike" dirty="0">
                          <a:solidFill>
                            <a:srgbClr val="FF0000"/>
                          </a:solidFill>
                          <a:effectLst/>
                          <a:latin typeface="+mj-lt"/>
                        </a:rPr>
                        <a:t>$5050 </a:t>
                      </a:r>
                    </a:p>
                  </a:txBody>
                  <a:tcPr marL="12700" marR="12700" marT="12700" marB="0" anchor="b">
                    <a:lnL>
                      <a:noFill/>
                    </a:lnL>
                    <a:lnR>
                      <a:noFill/>
                    </a:lnR>
                    <a:lnT>
                      <a:noFill/>
                    </a:lnT>
                    <a:lnB>
                      <a:noFill/>
                    </a:lnB>
                  </a:tcPr>
                </a:tc>
                <a:extLst>
                  <a:ext uri="{0D108BD9-81ED-4DB2-BD59-A6C34878D82A}">
                    <a16:rowId xmlns:a16="http://schemas.microsoft.com/office/drawing/2014/main" val="10003"/>
                  </a:ext>
                </a:extLst>
              </a:tr>
              <a:tr h="385591">
                <a:tc>
                  <a:txBody>
                    <a:bodyPr/>
                    <a:lstStyle/>
                    <a:p>
                      <a:pPr algn="l" fontAlgn="b">
                        <a:lnSpc>
                          <a:spcPts val="1920"/>
                        </a:lnSpc>
                      </a:pPr>
                      <a:r>
                        <a:rPr lang="en-US" sz="2400" b="0" i="0" u="none" strike="noStrike" dirty="0">
                          <a:solidFill>
                            <a:srgbClr val="000000"/>
                          </a:solidFill>
                          <a:effectLst/>
                          <a:latin typeface="+mj-lt"/>
                        </a:rPr>
                        <a:t>Legal Services (S. Sommers, Esq. – not yet billed):</a:t>
                      </a:r>
                    </a:p>
                  </a:txBody>
                  <a:tcPr marL="12700" marR="12700" marT="12700" marB="0" anchor="b">
                    <a:lnL>
                      <a:noFill/>
                    </a:lnL>
                    <a:lnR>
                      <a:noFill/>
                    </a:lnR>
                    <a:lnT>
                      <a:noFill/>
                    </a:lnT>
                    <a:lnB>
                      <a:noFill/>
                    </a:lnB>
                  </a:tcPr>
                </a:tc>
                <a:tc>
                  <a:txBody>
                    <a:bodyPr/>
                    <a:lstStyle/>
                    <a:p>
                      <a:pPr algn="r" fontAlgn="b">
                        <a:lnSpc>
                          <a:spcPts val="1920"/>
                        </a:lnSpc>
                      </a:pPr>
                      <a:r>
                        <a:rPr lang="en-US" sz="2400" b="0" i="0" u="none" strike="noStrike" dirty="0">
                          <a:solidFill>
                            <a:srgbClr val="FF0000"/>
                          </a:solidFill>
                          <a:effectLst/>
                          <a:latin typeface="+mj-lt"/>
                        </a:rPr>
                        <a:t> $0</a:t>
                      </a:r>
                    </a:p>
                  </a:txBody>
                  <a:tcPr marL="12700" marR="12700" marT="12700" marB="0" anchor="b">
                    <a:lnL>
                      <a:noFill/>
                    </a:lnL>
                    <a:lnR>
                      <a:noFill/>
                    </a:lnR>
                    <a:lnT>
                      <a:noFill/>
                    </a:lnT>
                    <a:lnB>
                      <a:noFill/>
                    </a:lnB>
                  </a:tcPr>
                </a:tc>
                <a:extLst>
                  <a:ext uri="{0D108BD9-81ED-4DB2-BD59-A6C34878D82A}">
                    <a16:rowId xmlns:a16="http://schemas.microsoft.com/office/drawing/2014/main" val="10005"/>
                  </a:ext>
                </a:extLst>
              </a:tr>
              <a:tr h="385591">
                <a:tc>
                  <a:txBody>
                    <a:bodyPr/>
                    <a:lstStyle/>
                    <a:p>
                      <a:pPr algn="l" fontAlgn="b">
                        <a:lnSpc>
                          <a:spcPts val="1920"/>
                        </a:lnSpc>
                      </a:pPr>
                      <a:r>
                        <a:rPr lang="en-US" sz="2400" b="0" i="0" u="none" strike="noStrike" dirty="0">
                          <a:solidFill>
                            <a:srgbClr val="000000"/>
                          </a:solidFill>
                          <a:effectLst/>
                          <a:latin typeface="+mj-lt"/>
                        </a:rPr>
                        <a:t>Taxes &amp; Accounting for 2020 (</a:t>
                      </a:r>
                      <a:r>
                        <a:rPr lang="en-US" sz="2400" b="0" i="0" u="none" strike="noStrike" dirty="0" err="1">
                          <a:solidFill>
                            <a:srgbClr val="000000"/>
                          </a:solidFill>
                          <a:effectLst/>
                          <a:latin typeface="+mj-lt"/>
                        </a:rPr>
                        <a:t>Temo</a:t>
                      </a:r>
                      <a:r>
                        <a:rPr lang="en-US" sz="2400" b="0" i="0" u="none" strike="noStrike" dirty="0">
                          <a:solidFill>
                            <a:srgbClr val="000000"/>
                          </a:solidFill>
                          <a:effectLst/>
                          <a:latin typeface="+mj-lt"/>
                        </a:rPr>
                        <a:t> </a:t>
                      </a:r>
                      <a:r>
                        <a:rPr lang="en-US" sz="2400" b="0" i="0" u="none" strike="noStrike" dirty="0" err="1">
                          <a:solidFill>
                            <a:srgbClr val="000000"/>
                          </a:solidFill>
                          <a:effectLst/>
                          <a:latin typeface="+mj-lt"/>
                        </a:rPr>
                        <a:t>Arj</a:t>
                      </a:r>
                      <a:r>
                        <a:rPr lang="en-US" sz="2400" b="0" i="0" u="none" strike="noStrike" dirty="0">
                          <a:solidFill>
                            <a:srgbClr val="000000"/>
                          </a:solidFill>
                          <a:effectLst/>
                          <a:latin typeface="+mj-lt"/>
                        </a:rPr>
                        <a:t>. – not yet billed):</a:t>
                      </a:r>
                    </a:p>
                  </a:txBody>
                  <a:tcPr marL="12700" marR="12700" marT="12700" marB="0" anchor="b">
                    <a:lnL>
                      <a:noFill/>
                    </a:lnL>
                    <a:lnR>
                      <a:noFill/>
                    </a:lnR>
                    <a:lnT>
                      <a:noFill/>
                    </a:lnT>
                    <a:lnB>
                      <a:noFill/>
                    </a:lnB>
                  </a:tcPr>
                </a:tc>
                <a:tc>
                  <a:txBody>
                    <a:bodyPr/>
                    <a:lstStyle/>
                    <a:p>
                      <a:pPr algn="r" fontAlgn="b">
                        <a:lnSpc>
                          <a:spcPts val="1920"/>
                        </a:lnSpc>
                      </a:pPr>
                      <a:r>
                        <a:rPr lang="en-US" sz="2400" b="0" i="0" u="none" strike="noStrike" kern="1200" dirty="0">
                          <a:solidFill>
                            <a:srgbClr val="FF0000"/>
                          </a:solidFill>
                          <a:effectLst/>
                          <a:latin typeface="+mj-lt"/>
                          <a:ea typeface="+mn-ea"/>
                          <a:cs typeface="+mn-cs"/>
                        </a:rPr>
                        <a:t>$95 </a:t>
                      </a:r>
                    </a:p>
                  </a:txBody>
                  <a:tcPr marL="12700" marR="12700" marT="12700" marB="0" anchor="b">
                    <a:lnL>
                      <a:noFill/>
                    </a:lnL>
                    <a:lnR>
                      <a:noFill/>
                    </a:lnR>
                    <a:lnT>
                      <a:noFill/>
                    </a:lnT>
                    <a:lnB>
                      <a:noFill/>
                    </a:lnB>
                  </a:tcPr>
                </a:tc>
                <a:extLst>
                  <a:ext uri="{0D108BD9-81ED-4DB2-BD59-A6C34878D82A}">
                    <a16:rowId xmlns:a16="http://schemas.microsoft.com/office/drawing/2014/main" val="10006"/>
                  </a:ext>
                </a:extLst>
              </a:tr>
              <a:tr h="385591">
                <a:tc>
                  <a:txBody>
                    <a:bodyPr/>
                    <a:lstStyle/>
                    <a:p>
                      <a:pPr algn="l" fontAlgn="b">
                        <a:lnSpc>
                          <a:spcPts val="1920"/>
                        </a:lnSpc>
                      </a:pPr>
                      <a:r>
                        <a:rPr lang="en-US" sz="2400" dirty="0">
                          <a:solidFill>
                            <a:srgbClr val="000000"/>
                          </a:solidFill>
                          <a:latin typeface="+mj-lt"/>
                        </a:rPr>
                        <a:t>2021 Conf. Items (Expensed by Society):</a:t>
                      </a:r>
                      <a:endParaRPr lang="en-US" sz="2400" b="1" i="0" u="none" strike="noStrike" dirty="0">
                        <a:solidFill>
                          <a:srgbClr val="000000"/>
                        </a:solidFill>
                        <a:effectLst/>
                        <a:latin typeface="+mj-lt"/>
                      </a:endParaRPr>
                    </a:p>
                  </a:txBody>
                  <a:tcPr marL="12700" marR="12700" marT="12700" marB="0" anchor="b">
                    <a:lnL>
                      <a:noFill/>
                    </a:lnL>
                    <a:lnR>
                      <a:noFill/>
                    </a:lnR>
                    <a:lnT>
                      <a:noFill/>
                    </a:lnT>
                    <a:lnB>
                      <a:noFill/>
                    </a:lnB>
                  </a:tcPr>
                </a:tc>
                <a:tc>
                  <a:txBody>
                    <a:bodyPr/>
                    <a:lstStyle/>
                    <a:p>
                      <a:pPr marL="0" algn="r" defTabSz="457200" rtl="0" eaLnBrk="1" fontAlgn="b" latinLnBrk="0" hangingPunct="1">
                        <a:lnSpc>
                          <a:spcPts val="1920"/>
                        </a:lnSpc>
                      </a:pPr>
                      <a:r>
                        <a:rPr lang="en-US" sz="2400" b="0" i="0" u="none" strike="noStrike" kern="1200" dirty="0">
                          <a:solidFill>
                            <a:srgbClr val="FF0000"/>
                          </a:solidFill>
                          <a:effectLst/>
                          <a:latin typeface="+mj-lt"/>
                          <a:ea typeface="+mn-ea"/>
                          <a:cs typeface="+mn-cs"/>
                        </a:rPr>
                        <a:t>$312</a:t>
                      </a:r>
                    </a:p>
                  </a:txBody>
                  <a:tcPr marL="12700" marR="12700" marT="12700" marB="0" anchor="b">
                    <a:lnL>
                      <a:noFill/>
                    </a:lnL>
                    <a:lnR>
                      <a:noFill/>
                    </a:lnR>
                    <a:lnT>
                      <a:noFill/>
                    </a:lnT>
                    <a:lnB>
                      <a:noFill/>
                    </a:lnB>
                    <a:noFill/>
                  </a:tcPr>
                </a:tc>
                <a:extLst>
                  <a:ext uri="{0D108BD9-81ED-4DB2-BD59-A6C34878D82A}">
                    <a16:rowId xmlns:a16="http://schemas.microsoft.com/office/drawing/2014/main" val="1990888667"/>
                  </a:ext>
                </a:extLst>
              </a:tr>
              <a:tr h="385591">
                <a:tc>
                  <a:txBody>
                    <a:bodyPr/>
                    <a:lstStyle/>
                    <a:p>
                      <a:pPr marL="0" marR="0" lvl="0" indent="0" algn="l" defTabSz="457200" rtl="0" eaLnBrk="1" fontAlgn="b" latinLnBrk="0" hangingPunct="1">
                        <a:lnSpc>
                          <a:spcPts val="1920"/>
                        </a:lnSpc>
                        <a:spcBef>
                          <a:spcPts val="0"/>
                        </a:spcBef>
                        <a:spcAft>
                          <a:spcPts val="0"/>
                        </a:spcAft>
                        <a:buClrTx/>
                        <a:buSzTx/>
                        <a:buFontTx/>
                        <a:buNone/>
                        <a:tabLst/>
                        <a:defRPr/>
                      </a:pPr>
                      <a:r>
                        <a:rPr lang="en-US" sz="2400" dirty="0">
                          <a:solidFill>
                            <a:srgbClr val="000000"/>
                          </a:solidFill>
                          <a:latin typeface="+mj-lt"/>
                        </a:rPr>
                        <a:t>Postage/wire fees/bank fees:</a:t>
                      </a:r>
                    </a:p>
                  </a:txBody>
                  <a:tcPr marL="12700" marR="12700" marT="12700" marB="0" anchor="b">
                    <a:lnL>
                      <a:noFill/>
                    </a:lnL>
                    <a:lnR>
                      <a:noFill/>
                    </a:lnR>
                    <a:lnT>
                      <a:noFill/>
                    </a:lnT>
                    <a:lnB>
                      <a:noFill/>
                    </a:lnB>
                  </a:tcPr>
                </a:tc>
                <a:tc>
                  <a:txBody>
                    <a:bodyPr/>
                    <a:lstStyle/>
                    <a:p>
                      <a:pPr marL="0" algn="r" defTabSz="457200" rtl="0" eaLnBrk="1" fontAlgn="b" latinLnBrk="0" hangingPunct="1">
                        <a:lnSpc>
                          <a:spcPts val="1920"/>
                        </a:lnSpc>
                      </a:pPr>
                      <a:r>
                        <a:rPr lang="en-US" sz="2400" b="0" i="0" u="none" strike="noStrike" kern="1200" dirty="0">
                          <a:solidFill>
                            <a:srgbClr val="FF0000"/>
                          </a:solidFill>
                          <a:effectLst/>
                          <a:latin typeface="+mj-lt"/>
                          <a:ea typeface="+mn-ea"/>
                          <a:cs typeface="+mn-cs"/>
                        </a:rPr>
                        <a:t>$180</a:t>
                      </a:r>
                    </a:p>
                  </a:txBody>
                  <a:tcPr marL="12700" marR="12700" marT="12700" marB="0" anchor="b">
                    <a:lnL>
                      <a:noFill/>
                    </a:lnL>
                    <a:lnR>
                      <a:noFill/>
                    </a:lnR>
                    <a:lnT>
                      <a:noFill/>
                    </a:lnT>
                    <a:lnB>
                      <a:noFill/>
                    </a:lnB>
                    <a:noFill/>
                  </a:tcPr>
                </a:tc>
                <a:extLst>
                  <a:ext uri="{0D108BD9-81ED-4DB2-BD59-A6C34878D82A}">
                    <a16:rowId xmlns:a16="http://schemas.microsoft.com/office/drawing/2014/main" val="1784467936"/>
                  </a:ext>
                </a:extLst>
              </a:tr>
              <a:tr h="385591">
                <a:tc>
                  <a:txBody>
                    <a:bodyPr/>
                    <a:lstStyle/>
                    <a:p>
                      <a:pPr marL="0" marR="0" lvl="0" indent="0" algn="l" defTabSz="457200" rtl="0" eaLnBrk="1" fontAlgn="b" latinLnBrk="0" hangingPunct="1">
                        <a:lnSpc>
                          <a:spcPts val="1920"/>
                        </a:lnSpc>
                        <a:spcBef>
                          <a:spcPts val="0"/>
                        </a:spcBef>
                        <a:spcAft>
                          <a:spcPts val="0"/>
                        </a:spcAft>
                        <a:buClrTx/>
                        <a:buSzTx/>
                        <a:buFontTx/>
                        <a:buNone/>
                        <a:tabLst/>
                        <a:defRPr/>
                      </a:pPr>
                      <a:r>
                        <a:rPr lang="en-US" sz="2400" u="sng" dirty="0">
                          <a:solidFill>
                            <a:srgbClr val="000000"/>
                          </a:solidFill>
                          <a:latin typeface="+mj-lt"/>
                        </a:rPr>
                        <a:t>Other (printing and award certificates):</a:t>
                      </a:r>
                    </a:p>
                  </a:txBody>
                  <a:tcPr marL="12700" marR="12700" marT="12700" marB="0" anchor="b">
                    <a:lnL>
                      <a:noFill/>
                    </a:lnL>
                    <a:lnR>
                      <a:noFill/>
                    </a:lnR>
                    <a:lnT>
                      <a:noFill/>
                    </a:lnT>
                    <a:lnB>
                      <a:noFill/>
                    </a:lnB>
                  </a:tcPr>
                </a:tc>
                <a:tc>
                  <a:txBody>
                    <a:bodyPr/>
                    <a:lstStyle/>
                    <a:p>
                      <a:pPr marL="0" algn="r" defTabSz="457200" rtl="0" eaLnBrk="1" fontAlgn="b" latinLnBrk="0" hangingPunct="1">
                        <a:lnSpc>
                          <a:spcPts val="1920"/>
                        </a:lnSpc>
                      </a:pPr>
                      <a:r>
                        <a:rPr lang="en-US" sz="2400" b="0" i="0" u="sng" strike="noStrike" kern="1200" dirty="0">
                          <a:solidFill>
                            <a:srgbClr val="FF0000"/>
                          </a:solidFill>
                          <a:effectLst/>
                          <a:latin typeface="+mj-lt"/>
                          <a:ea typeface="+mn-ea"/>
                          <a:cs typeface="+mn-cs"/>
                        </a:rPr>
                        <a:t>$40</a:t>
                      </a:r>
                    </a:p>
                  </a:txBody>
                  <a:tcPr marL="12700" marR="12700" marT="12700" marB="0" anchor="b">
                    <a:lnL>
                      <a:noFill/>
                    </a:lnL>
                    <a:lnR>
                      <a:noFill/>
                    </a:lnR>
                    <a:lnT>
                      <a:noFill/>
                    </a:lnT>
                    <a:lnB>
                      <a:noFill/>
                    </a:lnB>
                    <a:noFill/>
                  </a:tcPr>
                </a:tc>
                <a:extLst>
                  <a:ext uri="{0D108BD9-81ED-4DB2-BD59-A6C34878D82A}">
                    <a16:rowId xmlns:a16="http://schemas.microsoft.com/office/drawing/2014/main" val="595891653"/>
                  </a:ext>
                </a:extLst>
              </a:tr>
              <a:tr h="385591">
                <a:tc>
                  <a:txBody>
                    <a:bodyPr/>
                    <a:lstStyle/>
                    <a:p>
                      <a:pPr algn="l" fontAlgn="b">
                        <a:lnSpc>
                          <a:spcPts val="1920"/>
                        </a:lnSpc>
                      </a:pPr>
                      <a:r>
                        <a:rPr lang="en-US" sz="2400" b="1" i="0" u="none" strike="noStrike" dirty="0">
                          <a:solidFill>
                            <a:srgbClr val="000000"/>
                          </a:solidFill>
                          <a:effectLst/>
                          <a:latin typeface="+mj-lt"/>
                        </a:rPr>
                        <a:t>Total non-conference Expenses in FY’21 (to date):</a:t>
                      </a:r>
                    </a:p>
                  </a:txBody>
                  <a:tcPr marL="12700" marR="12700" marT="12700" marB="0" anchor="b">
                    <a:lnL>
                      <a:noFill/>
                    </a:lnL>
                    <a:lnR>
                      <a:noFill/>
                    </a:lnR>
                    <a:lnT>
                      <a:noFill/>
                    </a:lnT>
                    <a:lnB>
                      <a:noFill/>
                    </a:lnB>
                  </a:tcPr>
                </a:tc>
                <a:tc>
                  <a:txBody>
                    <a:bodyPr/>
                    <a:lstStyle/>
                    <a:p>
                      <a:pPr algn="r" fontAlgn="b">
                        <a:lnSpc>
                          <a:spcPts val="1920"/>
                        </a:lnSpc>
                      </a:pPr>
                      <a:r>
                        <a:rPr lang="en-US" sz="2400" b="1" i="0" u="none" strike="noStrike" dirty="0">
                          <a:solidFill>
                            <a:srgbClr val="FF0000"/>
                          </a:solidFill>
                          <a:effectLst/>
                          <a:latin typeface="+mj-lt"/>
                        </a:rPr>
                        <a:t> </a:t>
                      </a:r>
                      <a:r>
                        <a:rPr lang="en-US" sz="2400" b="1" i="0" u="none" strike="noStrike" dirty="0">
                          <a:solidFill>
                            <a:srgbClr val="FF0000"/>
                          </a:solidFill>
                          <a:effectLst/>
                          <a:highlight>
                            <a:srgbClr val="FFFF00"/>
                          </a:highlight>
                          <a:latin typeface="+mj-lt"/>
                        </a:rPr>
                        <a:t>$7,194 </a:t>
                      </a:r>
                    </a:p>
                  </a:txBody>
                  <a:tcPr marL="12700" marR="12700" marT="12700" marB="0" anchor="b">
                    <a:lnL>
                      <a:noFill/>
                    </a:lnL>
                    <a:lnR>
                      <a:noFill/>
                    </a:lnR>
                    <a:lnT>
                      <a:noFill/>
                    </a:lnT>
                    <a:lnB>
                      <a:noFill/>
                    </a:lnB>
                    <a:noFill/>
                  </a:tcPr>
                </a:tc>
                <a:extLst>
                  <a:ext uri="{0D108BD9-81ED-4DB2-BD59-A6C34878D82A}">
                    <a16:rowId xmlns:a16="http://schemas.microsoft.com/office/drawing/2014/main" val="10009"/>
                  </a:ext>
                </a:extLst>
              </a:tr>
            </a:tbl>
          </a:graphicData>
        </a:graphic>
      </p:graphicFrame>
      <p:grpSp>
        <p:nvGrpSpPr>
          <p:cNvPr id="7" name="Group 6">
            <a:extLst>
              <a:ext uri="{FF2B5EF4-FFF2-40B4-BE49-F238E27FC236}">
                <a16:creationId xmlns:a16="http://schemas.microsoft.com/office/drawing/2014/main" id="{C9B23A45-E25E-E84F-B0DA-AF8CD00E76DF}"/>
              </a:ext>
            </a:extLst>
          </p:cNvPr>
          <p:cNvGrpSpPr/>
          <p:nvPr/>
        </p:nvGrpSpPr>
        <p:grpSpPr>
          <a:xfrm>
            <a:off x="0" y="0"/>
            <a:ext cx="9144000" cy="2215316"/>
            <a:chOff x="1" y="0"/>
            <a:chExt cx="9144000" cy="2215316"/>
          </a:xfrm>
        </p:grpSpPr>
        <p:pic>
          <p:nvPicPr>
            <p:cNvPr id="8" name="Picture 7">
              <a:extLst>
                <a:ext uri="{FF2B5EF4-FFF2-40B4-BE49-F238E27FC236}">
                  <a16:creationId xmlns:a16="http://schemas.microsoft.com/office/drawing/2014/main" id="{6EF0CD1E-203A-0949-A78B-7DDF72312A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2215316"/>
            </a:xfrm>
            <a:prstGeom prst="rect">
              <a:avLst/>
            </a:prstGeom>
          </p:spPr>
        </p:pic>
        <p:sp>
          <p:nvSpPr>
            <p:cNvPr id="9" name="TextBox 8">
              <a:extLst>
                <a:ext uri="{FF2B5EF4-FFF2-40B4-BE49-F238E27FC236}">
                  <a16:creationId xmlns:a16="http://schemas.microsoft.com/office/drawing/2014/main" id="{923D8B91-FB8F-CB4E-8D43-F8AB8B709912}"/>
                </a:ext>
              </a:extLst>
            </p:cNvPr>
            <p:cNvSpPr txBox="1"/>
            <p:nvPr/>
          </p:nvSpPr>
          <p:spPr>
            <a:xfrm>
              <a:off x="139569" y="301760"/>
              <a:ext cx="1958070" cy="461665"/>
            </a:xfrm>
            <a:prstGeom prst="rect">
              <a:avLst/>
            </a:prstGeom>
            <a:noFill/>
          </p:spPr>
          <p:txBody>
            <a:bodyPr wrap="square" rtlCol="0">
              <a:spAutoFit/>
            </a:bodyPr>
            <a:lstStyle/>
            <a:p>
              <a:r>
                <a:rPr lang="en-US" sz="2400" dirty="0">
                  <a:latin typeface="Angsana New" panose="02020603050405020304" pitchFamily="18" charset="-34"/>
                  <a:cs typeface="Angsana New" panose="02020603050405020304" pitchFamily="18" charset="-34"/>
                </a:rPr>
                <a:t>Aug. 29-Sept. 3, 2021</a:t>
              </a:r>
            </a:p>
          </p:txBody>
        </p:sp>
        <p:sp>
          <p:nvSpPr>
            <p:cNvPr id="10" name="TextBox 9">
              <a:extLst>
                <a:ext uri="{FF2B5EF4-FFF2-40B4-BE49-F238E27FC236}">
                  <a16:creationId xmlns:a16="http://schemas.microsoft.com/office/drawing/2014/main" id="{061086B5-2E64-C24A-8ABF-2FF0AFAF306C}"/>
                </a:ext>
              </a:extLst>
            </p:cNvPr>
            <p:cNvSpPr txBox="1"/>
            <p:nvPr/>
          </p:nvSpPr>
          <p:spPr>
            <a:xfrm>
              <a:off x="146069" y="0"/>
              <a:ext cx="1711962" cy="523220"/>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Chengdu, China</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624D02-89FF-A643-8886-95571584FBB1}"/>
              </a:ext>
            </a:extLst>
          </p:cNvPr>
          <p:cNvSpPr/>
          <p:nvPr/>
        </p:nvSpPr>
        <p:spPr>
          <a:xfrm>
            <a:off x="0" y="0"/>
            <a:ext cx="9144000" cy="2057400"/>
          </a:xfrm>
          <a:prstGeom prst="rect">
            <a:avLst/>
          </a:prstGeom>
          <a:gradFill>
            <a:gsLst>
              <a:gs pos="0">
                <a:schemeClr val="tx2">
                  <a:lumMod val="20000"/>
                  <a:lumOff val="8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70" name="TextBox 4"/>
          <p:cNvSpPr txBox="1">
            <a:spLocks noChangeArrowheads="1"/>
          </p:cNvSpPr>
          <p:nvPr/>
        </p:nvSpPr>
        <p:spPr bwMode="auto">
          <a:xfrm>
            <a:off x="69056" y="2215316"/>
            <a:ext cx="9005887"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222250" indent="-2222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defRPr/>
            </a:pPr>
            <a:r>
              <a:rPr lang="en-US" altLang="en-US" b="1" dirty="0">
                <a:solidFill>
                  <a:schemeClr val="tx2">
                    <a:lumMod val="60000"/>
                    <a:lumOff val="40000"/>
                  </a:schemeClr>
                </a:solidFill>
              </a:rPr>
              <a:t>IRMMW-THz Society Finances: SUMMARY</a:t>
            </a:r>
          </a:p>
          <a:p>
            <a:pPr algn="ctr" eaLnBrk="1" hangingPunct="1">
              <a:spcBef>
                <a:spcPct val="0"/>
              </a:spcBef>
              <a:buFontTx/>
              <a:buNone/>
              <a:defRPr/>
            </a:pPr>
            <a:endParaRPr lang="en-US" altLang="en-US" sz="200" dirty="0">
              <a:solidFill>
                <a:srgbClr val="FF0000"/>
              </a:solidFill>
            </a:endParaRPr>
          </a:p>
          <a:p>
            <a:pPr marL="176213" indent="-176213" eaLnBrk="1" hangingPunct="1">
              <a:spcBef>
                <a:spcPct val="0"/>
              </a:spcBef>
              <a:spcAft>
                <a:spcPts val="0"/>
              </a:spcAft>
              <a:defRPr/>
            </a:pPr>
            <a:r>
              <a:rPr lang="en-US" altLang="en-US" sz="2400" dirty="0"/>
              <a:t>Total </a:t>
            </a:r>
            <a:r>
              <a:rPr lang="en-US" altLang="en-US" sz="2400" dirty="0" err="1"/>
              <a:t>Revenues+dividends+gifts</a:t>
            </a:r>
            <a:r>
              <a:rPr lang="en-US" altLang="en-US" sz="2400" dirty="0"/>
              <a:t> (no cap gains) in FY’2021:		</a:t>
            </a:r>
            <a:r>
              <a:rPr lang="en-US" altLang="en-US" sz="2400" dirty="0">
                <a:solidFill>
                  <a:srgbClr val="00A500"/>
                </a:solidFill>
              </a:rPr>
              <a:t>$13,917</a:t>
            </a:r>
          </a:p>
          <a:p>
            <a:pPr marL="450850" lvl="3" indent="-219075" eaLnBrk="1" hangingPunct="1">
              <a:spcBef>
                <a:spcPct val="0"/>
              </a:spcBef>
              <a:spcAft>
                <a:spcPts val="0"/>
              </a:spcAft>
              <a:defRPr/>
            </a:pPr>
            <a:r>
              <a:rPr lang="en-US" altLang="en-US" dirty="0"/>
              <a:t>Buffalo conference profit of $11,158 + $500 gift + Savings Divs.</a:t>
            </a:r>
          </a:p>
          <a:p>
            <a:pPr marL="176213" indent="-176213" eaLnBrk="1" hangingPunct="1">
              <a:spcBef>
                <a:spcPct val="0"/>
              </a:spcBef>
              <a:spcAft>
                <a:spcPts val="0"/>
              </a:spcAft>
              <a:defRPr/>
            </a:pPr>
            <a:r>
              <a:rPr lang="en-US" altLang="en-US" sz="2400" dirty="0"/>
              <a:t>Total Expenses in FY’2021:							 			  </a:t>
            </a:r>
            <a:r>
              <a:rPr lang="en-US" altLang="en-US" sz="2400" dirty="0">
                <a:solidFill>
                  <a:srgbClr val="FF0000"/>
                </a:solidFill>
              </a:rPr>
              <a:t>$7,194</a:t>
            </a:r>
          </a:p>
          <a:p>
            <a:pPr marL="398463" lvl="1" indent="-176213" eaLnBrk="1" hangingPunct="1">
              <a:spcBef>
                <a:spcPct val="0"/>
              </a:spcBef>
              <a:spcAft>
                <a:spcPts val="0"/>
              </a:spcAft>
              <a:defRPr/>
            </a:pPr>
            <a:r>
              <a:rPr lang="en-US" altLang="en-US" sz="2000" dirty="0"/>
              <a:t>But do not include bills for accounting, legal, web or database as yet.</a:t>
            </a:r>
          </a:p>
          <a:p>
            <a:pPr marL="176213" indent="-176213" eaLnBrk="1" hangingPunct="1">
              <a:spcBef>
                <a:spcPct val="0"/>
              </a:spcBef>
              <a:spcAft>
                <a:spcPts val="0"/>
              </a:spcAft>
              <a:defRPr/>
            </a:pPr>
            <a:r>
              <a:rPr lang="en-US" altLang="en-US" sz="2400" b="1" u="sng" dirty="0">
                <a:solidFill>
                  <a:srgbClr val="0432FF"/>
                </a:solidFill>
              </a:rPr>
              <a:t>Revenues in FY’2021 exceeded expenditures </a:t>
            </a:r>
            <a:r>
              <a:rPr lang="en-US" altLang="en-US" sz="2400" u="sng" dirty="0">
                <a:solidFill>
                  <a:srgbClr val="0432FF"/>
                </a:solidFill>
              </a:rPr>
              <a:t>by: 				  $</a:t>
            </a:r>
            <a:r>
              <a:rPr lang="en-US" altLang="en-US" sz="2400" b="1" u="sng" dirty="0">
                <a:solidFill>
                  <a:srgbClr val="0432FF"/>
                </a:solidFill>
              </a:rPr>
              <a:t>6,723</a:t>
            </a:r>
            <a:r>
              <a:rPr lang="en-US" altLang="en-US" sz="2400" dirty="0"/>
              <a:t> </a:t>
            </a:r>
          </a:p>
          <a:p>
            <a:pPr marL="398463" lvl="1" indent="-176213" eaLnBrk="1" hangingPunct="1">
              <a:spcBef>
                <a:spcPct val="0"/>
              </a:spcBef>
              <a:spcAft>
                <a:spcPts val="0"/>
              </a:spcAft>
              <a:defRPr/>
            </a:pPr>
            <a:r>
              <a:rPr lang="en-US" altLang="en-US" sz="2000" dirty="0"/>
              <a:t>Investment Income adds another $33,804 to this total, but is not guaranteed </a:t>
            </a:r>
          </a:p>
          <a:p>
            <a:pPr marL="176213" indent="-176213" eaLnBrk="1" hangingPunct="1">
              <a:spcBef>
                <a:spcPct val="0"/>
              </a:spcBef>
              <a:spcAft>
                <a:spcPts val="0"/>
              </a:spcAft>
              <a:defRPr/>
            </a:pPr>
            <a:r>
              <a:rPr lang="en-US" altLang="en-US" sz="2400" dirty="0"/>
              <a:t>Despite the uncertainties and forced changes due to </a:t>
            </a:r>
            <a:r>
              <a:rPr lang="en-US" altLang="en-US" sz="2400" dirty="0" err="1"/>
              <a:t>Covid</a:t>
            </a:r>
            <a:r>
              <a:rPr lang="en-US" altLang="en-US" sz="2400" dirty="0"/>
              <a:t>, we are still doing fairly well financially, although income for 2021-2023 is extremely uncertain, and losses are possible.</a:t>
            </a:r>
          </a:p>
          <a:p>
            <a:pPr marL="176213" indent="-176213" eaLnBrk="1" hangingPunct="1">
              <a:spcBef>
                <a:spcPct val="0"/>
              </a:spcBef>
              <a:spcAft>
                <a:spcPts val="0"/>
              </a:spcAft>
              <a:defRPr/>
            </a:pPr>
            <a:r>
              <a:rPr lang="en-US" altLang="en-US" sz="2400" dirty="0"/>
              <a:t>We are working closely with all LOC’s (21/22/23) to try to mitigate some risks, and avoid any severe losses.</a:t>
            </a:r>
          </a:p>
        </p:txBody>
      </p:sp>
      <p:grpSp>
        <p:nvGrpSpPr>
          <p:cNvPr id="6" name="Group 5">
            <a:extLst>
              <a:ext uri="{FF2B5EF4-FFF2-40B4-BE49-F238E27FC236}">
                <a16:creationId xmlns:a16="http://schemas.microsoft.com/office/drawing/2014/main" id="{6C481669-4E6F-AF42-8515-0E8E4E18B78C}"/>
              </a:ext>
            </a:extLst>
          </p:cNvPr>
          <p:cNvGrpSpPr/>
          <p:nvPr/>
        </p:nvGrpSpPr>
        <p:grpSpPr>
          <a:xfrm>
            <a:off x="1" y="0"/>
            <a:ext cx="9144000" cy="2215316"/>
            <a:chOff x="1" y="0"/>
            <a:chExt cx="9144000" cy="2215316"/>
          </a:xfrm>
        </p:grpSpPr>
        <p:pic>
          <p:nvPicPr>
            <p:cNvPr id="7" name="Picture 6">
              <a:extLst>
                <a:ext uri="{FF2B5EF4-FFF2-40B4-BE49-F238E27FC236}">
                  <a16:creationId xmlns:a16="http://schemas.microsoft.com/office/drawing/2014/main" id="{02BDC09E-9D6B-1A47-BE81-44EEE0F9E5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2215316"/>
            </a:xfrm>
            <a:prstGeom prst="rect">
              <a:avLst/>
            </a:prstGeom>
          </p:spPr>
        </p:pic>
        <p:sp>
          <p:nvSpPr>
            <p:cNvPr id="8" name="TextBox 7">
              <a:extLst>
                <a:ext uri="{FF2B5EF4-FFF2-40B4-BE49-F238E27FC236}">
                  <a16:creationId xmlns:a16="http://schemas.microsoft.com/office/drawing/2014/main" id="{5B761100-127D-F447-8AC7-8B860D140256}"/>
                </a:ext>
              </a:extLst>
            </p:cNvPr>
            <p:cNvSpPr txBox="1"/>
            <p:nvPr/>
          </p:nvSpPr>
          <p:spPr>
            <a:xfrm>
              <a:off x="139569" y="301760"/>
              <a:ext cx="1958070" cy="461665"/>
            </a:xfrm>
            <a:prstGeom prst="rect">
              <a:avLst/>
            </a:prstGeom>
            <a:noFill/>
          </p:spPr>
          <p:txBody>
            <a:bodyPr wrap="square" rtlCol="0">
              <a:spAutoFit/>
            </a:bodyPr>
            <a:lstStyle/>
            <a:p>
              <a:r>
                <a:rPr lang="en-US" sz="2400" dirty="0">
                  <a:latin typeface="Angsana New" panose="02020603050405020304" pitchFamily="18" charset="-34"/>
                  <a:cs typeface="Angsana New" panose="02020603050405020304" pitchFamily="18" charset="-34"/>
                </a:rPr>
                <a:t>Aug. 29-Sept. 3, 2021</a:t>
              </a:r>
            </a:p>
          </p:txBody>
        </p:sp>
        <p:sp>
          <p:nvSpPr>
            <p:cNvPr id="9" name="TextBox 8">
              <a:extLst>
                <a:ext uri="{FF2B5EF4-FFF2-40B4-BE49-F238E27FC236}">
                  <a16:creationId xmlns:a16="http://schemas.microsoft.com/office/drawing/2014/main" id="{91D6D923-5669-7F4D-BDB6-293F139581A9}"/>
                </a:ext>
              </a:extLst>
            </p:cNvPr>
            <p:cNvSpPr txBox="1"/>
            <p:nvPr/>
          </p:nvSpPr>
          <p:spPr>
            <a:xfrm>
              <a:off x="146069" y="0"/>
              <a:ext cx="1711962" cy="523220"/>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Chengdu, China</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9491BA-01F3-B948-BACF-712D01F98798}"/>
              </a:ext>
            </a:extLst>
          </p:cNvPr>
          <p:cNvSpPr/>
          <p:nvPr/>
        </p:nvSpPr>
        <p:spPr>
          <a:xfrm>
            <a:off x="0" y="0"/>
            <a:ext cx="9144000" cy="2057400"/>
          </a:xfrm>
          <a:prstGeom prst="rect">
            <a:avLst/>
          </a:prstGeom>
          <a:gradFill>
            <a:gsLst>
              <a:gs pos="0">
                <a:schemeClr val="tx2">
                  <a:lumMod val="20000"/>
                  <a:lumOff val="8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42" name="TextBox 4"/>
          <p:cNvSpPr txBox="1">
            <a:spLocks noChangeArrowheads="1"/>
          </p:cNvSpPr>
          <p:nvPr/>
        </p:nvSpPr>
        <p:spPr bwMode="auto">
          <a:xfrm>
            <a:off x="370703" y="2359160"/>
            <a:ext cx="8600302" cy="3970318"/>
          </a:xfrm>
          <a:prstGeom prst="rect">
            <a:avLst/>
          </a:prstGeom>
          <a:noFill/>
          <a:ln>
            <a:noFill/>
          </a:ln>
          <a:extLst/>
        </p:spPr>
        <p:txBody>
          <a:bodyPr wrap="square">
            <a:spAutoFit/>
          </a:bodyPr>
          <a:lstStyle>
            <a:lvl1pPr>
              <a:spcBef>
                <a:spcPct val="20000"/>
              </a:spcBef>
              <a:buFont typeface="Arial" charset="0"/>
              <a:buChar char="•"/>
              <a:defRPr sz="3200">
                <a:solidFill>
                  <a:schemeClr val="tx1"/>
                </a:solidFill>
                <a:latin typeface="Calibri" charset="0"/>
                <a:ea typeface="MS PGothic" charset="-128"/>
              </a:defRPr>
            </a:lvl1pPr>
            <a:lvl2pPr marL="222250" indent="-2222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spcAft>
                <a:spcPts val="0"/>
              </a:spcAft>
              <a:buFontTx/>
              <a:buNone/>
            </a:pPr>
            <a:r>
              <a:rPr lang="en-US" altLang="en-US" sz="3600" b="1" dirty="0">
                <a:solidFill>
                  <a:schemeClr val="tx2">
                    <a:lumMod val="60000"/>
                    <a:lumOff val="40000"/>
                  </a:schemeClr>
                </a:solidFill>
              </a:rPr>
              <a:t>KJB Award &amp; Endowment</a:t>
            </a:r>
            <a:endParaRPr lang="en-US" altLang="en-US" sz="1000" dirty="0"/>
          </a:p>
          <a:p>
            <a:pPr lvl="1" eaLnBrk="1" hangingPunct="1">
              <a:spcBef>
                <a:spcPct val="0"/>
              </a:spcBef>
              <a:spcAft>
                <a:spcPts val="0"/>
              </a:spcAft>
              <a:buFont typeface="Arial" charset="0"/>
              <a:buChar char="•"/>
            </a:pPr>
            <a:r>
              <a:rPr lang="en-US" altLang="en-US" sz="2400" dirty="0"/>
              <a:t>Prize Endowment moved into Money Market funds in Feb. 2020.</a:t>
            </a:r>
          </a:p>
          <a:p>
            <a:pPr lvl="1" eaLnBrk="1" hangingPunct="1">
              <a:spcBef>
                <a:spcPct val="0"/>
              </a:spcBef>
              <a:spcAft>
                <a:spcPts val="0"/>
              </a:spcAft>
              <a:buFont typeface="Arial" charset="0"/>
              <a:buChar char="•"/>
            </a:pPr>
            <a:r>
              <a:rPr lang="en-US" altLang="en-US" sz="2400" dirty="0"/>
              <a:t>The full endowment on 9/30/2020 was: </a:t>
            </a:r>
            <a:r>
              <a:rPr lang="en-US" altLang="en-US" sz="2400" b="1" dirty="0">
                <a:solidFill>
                  <a:srgbClr val="00A500"/>
                </a:solidFill>
              </a:rPr>
              <a:t>$239,291</a:t>
            </a:r>
          </a:p>
          <a:p>
            <a:pPr lvl="1" eaLnBrk="1" hangingPunct="1">
              <a:spcBef>
                <a:spcPct val="0"/>
              </a:spcBef>
              <a:spcAft>
                <a:spcPts val="0"/>
              </a:spcAft>
              <a:buFont typeface="Arial" charset="0"/>
              <a:buChar char="•"/>
            </a:pPr>
            <a:r>
              <a:rPr lang="en-US" altLang="en-US" sz="2400" dirty="0"/>
              <a:t>Expenses in 2021: </a:t>
            </a:r>
            <a:r>
              <a:rPr lang="en-US" altLang="en-US" sz="2400" dirty="0">
                <a:solidFill>
                  <a:srgbClr val="FF0000"/>
                </a:solidFill>
              </a:rPr>
              <a:t>$3000 </a:t>
            </a:r>
            <a:r>
              <a:rPr lang="en-US" altLang="en-US" sz="2400" dirty="0"/>
              <a:t>Prize to Paul Goldsmith leaving $236,291</a:t>
            </a:r>
          </a:p>
          <a:p>
            <a:pPr lvl="1" eaLnBrk="1" hangingPunct="1">
              <a:spcBef>
                <a:spcPct val="0"/>
              </a:spcBef>
              <a:spcAft>
                <a:spcPts val="0"/>
              </a:spcAft>
              <a:buFont typeface="Arial" charset="0"/>
              <a:buChar char="•"/>
            </a:pPr>
            <a:r>
              <a:rPr lang="en-US" altLang="en-US" sz="2400" dirty="0"/>
              <a:t>Prize Endowment was moved back into VWENX (60%) and VAIPX (40%) in March/April 2021. ALL dividends reinvested.</a:t>
            </a:r>
            <a:endParaRPr lang="en-US" altLang="en-US" sz="2400" b="1" dirty="0"/>
          </a:p>
          <a:p>
            <a:pPr lvl="1" eaLnBrk="1" hangingPunct="1">
              <a:spcBef>
                <a:spcPct val="0"/>
              </a:spcBef>
              <a:spcAft>
                <a:spcPts val="0"/>
              </a:spcAft>
              <a:buFont typeface="Arial" charset="0"/>
              <a:buChar char="•"/>
            </a:pPr>
            <a:r>
              <a:rPr lang="en-US" altLang="en-US" sz="2400" dirty="0"/>
              <a:t>The full endowment on </a:t>
            </a:r>
            <a:r>
              <a:rPr lang="en-US" altLang="en-US" sz="2400" dirty="0">
                <a:solidFill>
                  <a:srgbClr val="FF0000"/>
                </a:solidFill>
              </a:rPr>
              <a:t>8/23/2021</a:t>
            </a:r>
            <a:r>
              <a:rPr lang="en-US" altLang="en-US" sz="2400" dirty="0"/>
              <a:t> was: </a:t>
            </a:r>
            <a:r>
              <a:rPr lang="en-US" altLang="en-US" sz="2400" b="1" dirty="0">
                <a:solidFill>
                  <a:srgbClr val="00A500"/>
                </a:solidFill>
                <a:highlight>
                  <a:srgbClr val="FFFF00"/>
                </a:highlight>
              </a:rPr>
              <a:t>$249,500</a:t>
            </a:r>
          </a:p>
          <a:p>
            <a:pPr lvl="1" eaLnBrk="1" hangingPunct="1">
              <a:spcBef>
                <a:spcPct val="0"/>
              </a:spcBef>
              <a:spcAft>
                <a:spcPts val="0"/>
              </a:spcAft>
              <a:buFont typeface="Arial" charset="0"/>
              <a:buChar char="•"/>
            </a:pPr>
            <a:r>
              <a:rPr lang="en-US" altLang="en-US" sz="2400" u="sng" dirty="0"/>
              <a:t>Profit/Loss for FY’21 (earnings-expenses):  </a:t>
            </a:r>
            <a:r>
              <a:rPr lang="en-US" altLang="en-US" sz="2400" b="1" u="sng" dirty="0">
                <a:solidFill>
                  <a:srgbClr val="00B050"/>
                </a:solidFill>
              </a:rPr>
              <a:t>$10,209</a:t>
            </a:r>
            <a:r>
              <a:rPr lang="en-US" altLang="en-US" sz="2400" b="1" dirty="0">
                <a:solidFill>
                  <a:srgbClr val="00B050"/>
                </a:solidFill>
              </a:rPr>
              <a:t>  </a:t>
            </a:r>
            <a:r>
              <a:rPr lang="en-US" altLang="en-US" sz="2400" dirty="0">
                <a:latin typeface="+mn-lt"/>
              </a:rPr>
              <a:t>(</a:t>
            </a:r>
            <a:r>
              <a:rPr lang="en-US" sz="2400" dirty="0">
                <a:latin typeface="+mn-lt"/>
                <a:ea typeface="Apple SD Gothic Neo" panose="02000300000000000000" pitchFamily="2" charset="-127"/>
              </a:rPr>
              <a:t>∼4.2% gain)</a:t>
            </a:r>
          </a:p>
          <a:p>
            <a:pPr lvl="1" eaLnBrk="1" hangingPunct="1">
              <a:spcBef>
                <a:spcPct val="0"/>
              </a:spcBef>
              <a:spcAft>
                <a:spcPts val="0"/>
              </a:spcAft>
              <a:buFont typeface="Arial" charset="0"/>
              <a:buChar char="•"/>
            </a:pPr>
            <a:r>
              <a:rPr lang="en-US" sz="2400" dirty="0">
                <a:latin typeface="+mn-lt"/>
                <a:ea typeface="Apple SD Gothic Neo" panose="02000300000000000000" pitchFamily="2" charset="-127"/>
              </a:rPr>
              <a:t>3 Nominations were received this year. The Prize committee has met, and a winner has been selected for 2022.</a:t>
            </a:r>
          </a:p>
        </p:txBody>
      </p:sp>
      <p:grpSp>
        <p:nvGrpSpPr>
          <p:cNvPr id="6" name="Group 5">
            <a:extLst>
              <a:ext uri="{FF2B5EF4-FFF2-40B4-BE49-F238E27FC236}">
                <a16:creationId xmlns:a16="http://schemas.microsoft.com/office/drawing/2014/main" id="{1B8347F3-793E-BE4E-AEC4-1D8B00644A34}"/>
              </a:ext>
            </a:extLst>
          </p:cNvPr>
          <p:cNvGrpSpPr/>
          <p:nvPr/>
        </p:nvGrpSpPr>
        <p:grpSpPr>
          <a:xfrm>
            <a:off x="1" y="0"/>
            <a:ext cx="9144000" cy="2215316"/>
            <a:chOff x="1" y="0"/>
            <a:chExt cx="9144000" cy="2215316"/>
          </a:xfrm>
        </p:grpSpPr>
        <p:pic>
          <p:nvPicPr>
            <p:cNvPr id="7" name="Picture 6">
              <a:extLst>
                <a:ext uri="{FF2B5EF4-FFF2-40B4-BE49-F238E27FC236}">
                  <a16:creationId xmlns:a16="http://schemas.microsoft.com/office/drawing/2014/main" id="{74E24E6F-8D48-3349-84E6-1C3FBA43A1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2215316"/>
            </a:xfrm>
            <a:prstGeom prst="rect">
              <a:avLst/>
            </a:prstGeom>
          </p:spPr>
        </p:pic>
        <p:sp>
          <p:nvSpPr>
            <p:cNvPr id="8" name="TextBox 7">
              <a:extLst>
                <a:ext uri="{FF2B5EF4-FFF2-40B4-BE49-F238E27FC236}">
                  <a16:creationId xmlns:a16="http://schemas.microsoft.com/office/drawing/2014/main" id="{0F71C517-3D1E-0A4B-B657-3D9E34787032}"/>
                </a:ext>
              </a:extLst>
            </p:cNvPr>
            <p:cNvSpPr txBox="1"/>
            <p:nvPr/>
          </p:nvSpPr>
          <p:spPr>
            <a:xfrm>
              <a:off x="139569" y="301760"/>
              <a:ext cx="1958070" cy="461665"/>
            </a:xfrm>
            <a:prstGeom prst="rect">
              <a:avLst/>
            </a:prstGeom>
            <a:noFill/>
          </p:spPr>
          <p:txBody>
            <a:bodyPr wrap="square" rtlCol="0">
              <a:spAutoFit/>
            </a:bodyPr>
            <a:lstStyle/>
            <a:p>
              <a:r>
                <a:rPr lang="en-US" sz="2400" dirty="0">
                  <a:latin typeface="Angsana New" panose="02020603050405020304" pitchFamily="18" charset="-34"/>
                  <a:cs typeface="Angsana New" panose="02020603050405020304" pitchFamily="18" charset="-34"/>
                </a:rPr>
                <a:t>Aug. 29-Sept. 3, 2021</a:t>
              </a:r>
            </a:p>
          </p:txBody>
        </p:sp>
        <p:sp>
          <p:nvSpPr>
            <p:cNvPr id="9" name="TextBox 8">
              <a:extLst>
                <a:ext uri="{FF2B5EF4-FFF2-40B4-BE49-F238E27FC236}">
                  <a16:creationId xmlns:a16="http://schemas.microsoft.com/office/drawing/2014/main" id="{04A49782-D2D9-4744-97F7-36218F95A28D}"/>
                </a:ext>
              </a:extLst>
            </p:cNvPr>
            <p:cNvSpPr txBox="1"/>
            <p:nvPr/>
          </p:nvSpPr>
          <p:spPr>
            <a:xfrm>
              <a:off x="146069" y="0"/>
              <a:ext cx="1711962" cy="523220"/>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Chengdu, China</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952A01-914A-FB42-A1EA-2BB3E7D3A21E}"/>
              </a:ext>
            </a:extLst>
          </p:cNvPr>
          <p:cNvSpPr/>
          <p:nvPr/>
        </p:nvSpPr>
        <p:spPr>
          <a:xfrm>
            <a:off x="0" y="0"/>
            <a:ext cx="9144000" cy="2057400"/>
          </a:xfrm>
          <a:prstGeom prst="rect">
            <a:avLst/>
          </a:prstGeom>
          <a:gradFill>
            <a:gsLst>
              <a:gs pos="0">
                <a:schemeClr val="tx2">
                  <a:lumMod val="20000"/>
                  <a:lumOff val="8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5"/>
          <p:cNvSpPr>
            <a:spLocks noChangeArrowheads="1"/>
          </p:cNvSpPr>
          <p:nvPr/>
        </p:nvSpPr>
        <p:spPr bwMode="auto">
          <a:xfrm>
            <a:off x="2132069" y="2120710"/>
            <a:ext cx="4879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chemeClr val="tx2">
                    <a:lumMod val="60000"/>
                    <a:lumOff val="40000"/>
                  </a:schemeClr>
                </a:solidFill>
              </a:rPr>
              <a:t>Assorted Society Items 1</a:t>
            </a:r>
          </a:p>
        </p:txBody>
      </p:sp>
      <p:sp>
        <p:nvSpPr>
          <p:cNvPr id="6" name="Rectangle 5"/>
          <p:cNvSpPr/>
          <p:nvPr/>
        </p:nvSpPr>
        <p:spPr>
          <a:xfrm>
            <a:off x="341200" y="2674800"/>
            <a:ext cx="8642161" cy="4093428"/>
          </a:xfrm>
          <a:prstGeom prst="rect">
            <a:avLst/>
          </a:prstGeom>
        </p:spPr>
        <p:txBody>
          <a:bodyPr wrap="square">
            <a:spAutoFit/>
          </a:bodyPr>
          <a:lstStyle/>
          <a:p>
            <a:pPr marL="342900" indent="-342900" eaLnBrk="1" hangingPunct="1">
              <a:spcAft>
                <a:spcPts val="60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The 2020 conference was managed through the Society webpages and utilized the full </a:t>
            </a:r>
            <a:r>
              <a:rPr lang="en-US" altLang="en-US" sz="2200" dirty="0" err="1">
                <a:latin typeface="Calibri" panose="020F0502020204030204" pitchFamily="34" charset="0"/>
                <a:ea typeface="MS PGothic" panose="020B0600070205080204" pitchFamily="34" charset="-128"/>
              </a:rPr>
              <a:t>Shocklogic</a:t>
            </a:r>
            <a:r>
              <a:rPr lang="en-US" altLang="en-US" sz="2200" dirty="0">
                <a:latin typeface="Calibri" panose="020F0502020204030204" pitchFamily="34" charset="0"/>
                <a:ea typeface="MS PGothic" panose="020B0600070205080204" pitchFamily="34" charset="-128"/>
              </a:rPr>
              <a:t> database services. Many mods were implemented to allow this, and we can employ it for future venues.</a:t>
            </a:r>
          </a:p>
          <a:p>
            <a:pPr marL="342900" indent="-342900" eaLnBrk="1" hangingPunct="1">
              <a:spcAft>
                <a:spcPts val="60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The 2020 user accounts have now all been cleaned out and IOC member accounts have been reset (</a:t>
            </a:r>
            <a:r>
              <a:rPr lang="en-US" altLang="en-US" sz="2200" dirty="0" err="1">
                <a:latin typeface="Calibri" panose="020F0502020204030204" pitchFamily="34" charset="0"/>
                <a:ea typeface="MS PGothic" panose="020B0600070205080204" pitchFamily="34" charset="-128"/>
              </a:rPr>
              <a:t>irmmw-thz.org</a:t>
            </a:r>
            <a:r>
              <a:rPr lang="en-US" altLang="en-US" sz="2200" dirty="0">
                <a:latin typeface="Calibri" panose="020F0502020204030204" pitchFamily="34" charset="0"/>
                <a:ea typeface="MS PGothic" panose="020B0600070205080204" pitchFamily="34" charset="-128"/>
              </a:rPr>
              <a:t>): </a:t>
            </a:r>
          </a:p>
          <a:p>
            <a:pPr marL="800100" lvl="1" indent="-342900" eaLnBrk="1" hangingPunct="1">
              <a:spcAft>
                <a:spcPts val="600"/>
              </a:spcAft>
              <a:buFont typeface="Arial" panose="020B0604020202020204" pitchFamily="34" charset="0"/>
              <a:buChar char="•"/>
              <a:defRPr/>
            </a:pPr>
            <a:r>
              <a:rPr lang="en-US" altLang="en-US" sz="2000" dirty="0">
                <a:latin typeface="Calibri" panose="020F0502020204030204" pitchFamily="34" charset="0"/>
                <a:ea typeface="MS PGothic" panose="020B0600070205080204" pitchFamily="34" charset="-128"/>
              </a:rPr>
              <a:t>Username=</a:t>
            </a:r>
            <a:r>
              <a:rPr lang="en-US" altLang="en-US" sz="2000" dirty="0" err="1">
                <a:latin typeface="Calibri" panose="020F0502020204030204" pitchFamily="34" charset="0"/>
                <a:ea typeface="MS PGothic" panose="020B0600070205080204" pitchFamily="34" charset="-128"/>
              </a:rPr>
              <a:t>firstinitial</a:t>
            </a:r>
            <a:r>
              <a:rPr lang="en-US" altLang="en-US" sz="2000" dirty="0">
                <a:latin typeface="Calibri" panose="020F0502020204030204" pitchFamily="34" charset="0"/>
                <a:ea typeface="MS PGothic" panose="020B0600070205080204" pitchFamily="34" charset="-128"/>
              </a:rPr>
              <a:t> </a:t>
            </a:r>
            <a:r>
              <a:rPr lang="en-US" altLang="en-US" sz="2000" dirty="0" err="1">
                <a:latin typeface="Calibri" panose="020F0502020204030204" pitchFamily="34" charset="0"/>
                <a:ea typeface="MS PGothic" panose="020B0600070205080204" pitchFamily="34" charset="-128"/>
              </a:rPr>
              <a:t>lastname</a:t>
            </a:r>
            <a:r>
              <a:rPr lang="en-US" altLang="en-US" sz="2000" dirty="0">
                <a:latin typeface="Calibri" panose="020F0502020204030204" pitchFamily="34" charset="0"/>
                <a:ea typeface="MS PGothic" panose="020B0600070205080204" pitchFamily="34" charset="-128"/>
              </a:rPr>
              <a:t>, password = username@irmmw-thz2008</a:t>
            </a:r>
          </a:p>
          <a:p>
            <a:pPr marL="342900" indent="-342900" eaLnBrk="1" hangingPunct="1">
              <a:spcAft>
                <a:spcPts val="60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In 2021 web services and registrations were completely independent of the Society, but </a:t>
            </a:r>
            <a:r>
              <a:rPr lang="en-US" altLang="en-US" sz="2200" dirty="0" err="1">
                <a:latin typeface="Calibri" panose="020F0502020204030204" pitchFamily="34" charset="0"/>
                <a:ea typeface="MS PGothic" panose="020B0600070205080204" pitchFamily="34" charset="-128"/>
              </a:rPr>
              <a:t>Shocklogic</a:t>
            </a:r>
            <a:r>
              <a:rPr lang="en-US" altLang="en-US" sz="2200" dirty="0">
                <a:latin typeface="Calibri" panose="020F0502020204030204" pitchFamily="34" charset="0"/>
                <a:ea typeface="MS PGothic" panose="020B0600070205080204" pitchFamily="34" charset="-128"/>
              </a:rPr>
              <a:t> was used for paper handling. </a:t>
            </a:r>
          </a:p>
          <a:p>
            <a:pPr marL="342900" indent="-342900" eaLnBrk="1" hangingPunct="1">
              <a:spcAft>
                <a:spcPts val="60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A 2021 hosting fee of $60/attendee was levied on the LOC in 2018, and agreed to in an MOU. Due to current circumstances, this hosting fee needs to be revisited officially. </a:t>
            </a:r>
            <a:r>
              <a:rPr lang="en-US" altLang="en-US" sz="2200" dirty="0">
                <a:solidFill>
                  <a:srgbClr val="FF0000"/>
                </a:solidFill>
                <a:latin typeface="Calibri" panose="020F0502020204030204" pitchFamily="34" charset="0"/>
                <a:ea typeface="MS PGothic" panose="020B0600070205080204" pitchFamily="34" charset="-128"/>
              </a:rPr>
              <a:t>MOTION FOLLOWS</a:t>
            </a:r>
          </a:p>
        </p:txBody>
      </p:sp>
      <p:grpSp>
        <p:nvGrpSpPr>
          <p:cNvPr id="7" name="Group 6">
            <a:extLst>
              <a:ext uri="{FF2B5EF4-FFF2-40B4-BE49-F238E27FC236}">
                <a16:creationId xmlns:a16="http://schemas.microsoft.com/office/drawing/2014/main" id="{4D386648-2673-804F-9EB5-077E6C0756B0}"/>
              </a:ext>
            </a:extLst>
          </p:cNvPr>
          <p:cNvGrpSpPr/>
          <p:nvPr/>
        </p:nvGrpSpPr>
        <p:grpSpPr>
          <a:xfrm>
            <a:off x="1" y="0"/>
            <a:ext cx="9144000" cy="2215316"/>
            <a:chOff x="1" y="0"/>
            <a:chExt cx="9144000" cy="2215316"/>
          </a:xfrm>
        </p:grpSpPr>
        <p:pic>
          <p:nvPicPr>
            <p:cNvPr id="9" name="Picture 8">
              <a:extLst>
                <a:ext uri="{FF2B5EF4-FFF2-40B4-BE49-F238E27FC236}">
                  <a16:creationId xmlns:a16="http://schemas.microsoft.com/office/drawing/2014/main" id="{953D2EFF-F0DE-184E-8F54-C9081EC8CA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144000" cy="2215316"/>
            </a:xfrm>
            <a:prstGeom prst="rect">
              <a:avLst/>
            </a:prstGeom>
          </p:spPr>
        </p:pic>
        <p:sp>
          <p:nvSpPr>
            <p:cNvPr id="10" name="TextBox 9">
              <a:extLst>
                <a:ext uri="{FF2B5EF4-FFF2-40B4-BE49-F238E27FC236}">
                  <a16:creationId xmlns:a16="http://schemas.microsoft.com/office/drawing/2014/main" id="{73D86627-35A4-B947-AD33-AF77AC54F501}"/>
                </a:ext>
              </a:extLst>
            </p:cNvPr>
            <p:cNvSpPr txBox="1"/>
            <p:nvPr/>
          </p:nvSpPr>
          <p:spPr>
            <a:xfrm>
              <a:off x="139569" y="301760"/>
              <a:ext cx="1958070" cy="461665"/>
            </a:xfrm>
            <a:prstGeom prst="rect">
              <a:avLst/>
            </a:prstGeom>
            <a:noFill/>
          </p:spPr>
          <p:txBody>
            <a:bodyPr wrap="square" rtlCol="0">
              <a:spAutoFit/>
            </a:bodyPr>
            <a:lstStyle/>
            <a:p>
              <a:r>
                <a:rPr lang="en-US" sz="2400" dirty="0">
                  <a:latin typeface="Angsana New" panose="02020603050405020304" pitchFamily="18" charset="-34"/>
                  <a:cs typeface="Angsana New" panose="02020603050405020304" pitchFamily="18" charset="-34"/>
                </a:rPr>
                <a:t>Aug. 29-Sept. 3, 2021</a:t>
              </a:r>
            </a:p>
          </p:txBody>
        </p:sp>
        <p:sp>
          <p:nvSpPr>
            <p:cNvPr id="11" name="TextBox 10">
              <a:extLst>
                <a:ext uri="{FF2B5EF4-FFF2-40B4-BE49-F238E27FC236}">
                  <a16:creationId xmlns:a16="http://schemas.microsoft.com/office/drawing/2014/main" id="{84C58078-FB22-2349-8360-0AE2DE2C1B62}"/>
                </a:ext>
              </a:extLst>
            </p:cNvPr>
            <p:cNvSpPr txBox="1"/>
            <p:nvPr/>
          </p:nvSpPr>
          <p:spPr>
            <a:xfrm>
              <a:off x="146069" y="0"/>
              <a:ext cx="1711962" cy="523220"/>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Chengdu, China</a:t>
              </a:r>
            </a:p>
          </p:txBody>
        </p:sp>
      </p:grpSp>
    </p:spTree>
    <p:extLst>
      <p:ext uri="{BB962C8B-B14F-4D97-AF65-F5344CB8AC3E}">
        <p14:creationId xmlns:p14="http://schemas.microsoft.com/office/powerpoint/2010/main" val="1621756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952A01-914A-FB42-A1EA-2BB3E7D3A21E}"/>
              </a:ext>
            </a:extLst>
          </p:cNvPr>
          <p:cNvSpPr/>
          <p:nvPr/>
        </p:nvSpPr>
        <p:spPr>
          <a:xfrm>
            <a:off x="0" y="0"/>
            <a:ext cx="9144000" cy="2057400"/>
          </a:xfrm>
          <a:prstGeom prst="rect">
            <a:avLst/>
          </a:prstGeom>
          <a:gradFill>
            <a:gsLst>
              <a:gs pos="0">
                <a:schemeClr val="tx2">
                  <a:lumMod val="20000"/>
                  <a:lumOff val="8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5"/>
          <p:cNvSpPr>
            <a:spLocks noChangeArrowheads="1"/>
          </p:cNvSpPr>
          <p:nvPr/>
        </p:nvSpPr>
        <p:spPr bwMode="auto">
          <a:xfrm>
            <a:off x="3382063" y="2323982"/>
            <a:ext cx="18608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rgbClr val="FF0000"/>
                </a:solidFill>
              </a:rPr>
              <a:t>MOTION</a:t>
            </a:r>
          </a:p>
        </p:txBody>
      </p:sp>
      <p:sp>
        <p:nvSpPr>
          <p:cNvPr id="6" name="Rectangle 5"/>
          <p:cNvSpPr/>
          <p:nvPr/>
        </p:nvSpPr>
        <p:spPr>
          <a:xfrm>
            <a:off x="596908" y="3078979"/>
            <a:ext cx="7950184" cy="3416320"/>
          </a:xfrm>
          <a:prstGeom prst="rect">
            <a:avLst/>
          </a:prstGeom>
        </p:spPr>
        <p:txBody>
          <a:bodyPr wrap="square">
            <a:spAutoFit/>
          </a:bodyPr>
          <a:lstStyle/>
          <a:p>
            <a:pPr eaLnBrk="1" hangingPunct="1">
              <a:spcAft>
                <a:spcPts val="600"/>
              </a:spcAft>
              <a:defRPr/>
            </a:pPr>
            <a:r>
              <a:rPr lang="en-US" altLang="en-US" sz="2400" dirty="0">
                <a:latin typeface="Calibri" panose="020F0502020204030204" pitchFamily="34" charset="0"/>
                <a:ea typeface="MS PGothic" panose="020B0600070205080204" pitchFamily="34" charset="-128"/>
              </a:rPr>
              <a:t>Due to restructuring of the 2021 conference and the requirement to go completely virtual with substantial loss of revenues, the original agreed upon Hosting Fee of $60/registered attendee (see MOU) is revisited.  The revised fee will be set at 10% of the current $90 registration, or </a:t>
            </a:r>
            <a:r>
              <a:rPr lang="en-US" altLang="en-US" sz="2400" u="sng" dirty="0">
                <a:latin typeface="Calibri" panose="020F0502020204030204" pitchFamily="34" charset="0"/>
                <a:ea typeface="MS PGothic" panose="020B0600070205080204" pitchFamily="34" charset="-128"/>
              </a:rPr>
              <a:t>$9/paid participant</a:t>
            </a:r>
            <a:r>
              <a:rPr lang="en-US" altLang="en-US" sz="2400" dirty="0">
                <a:latin typeface="Calibri" panose="020F0502020204030204" pitchFamily="34" charset="0"/>
                <a:ea typeface="MS PGothic" panose="020B0600070205080204" pitchFamily="34" charset="-128"/>
              </a:rPr>
              <a:t>. Furthermore, if the conference does not generate sufficient profit to meet the $9/paid participant fee, the fee will be 10% of the realized profits. If there is no profit generated, the fee will be waived entirely for 2021. </a:t>
            </a:r>
            <a:endParaRPr lang="en-US" altLang="en-US" sz="2400" dirty="0">
              <a:solidFill>
                <a:srgbClr val="FF0000"/>
              </a:solidFill>
              <a:latin typeface="Calibri" panose="020F0502020204030204" pitchFamily="34" charset="0"/>
              <a:ea typeface="MS PGothic" panose="020B0600070205080204" pitchFamily="34" charset="-128"/>
            </a:endParaRPr>
          </a:p>
        </p:txBody>
      </p:sp>
      <p:grpSp>
        <p:nvGrpSpPr>
          <p:cNvPr id="7" name="Group 6">
            <a:extLst>
              <a:ext uri="{FF2B5EF4-FFF2-40B4-BE49-F238E27FC236}">
                <a16:creationId xmlns:a16="http://schemas.microsoft.com/office/drawing/2014/main" id="{4D386648-2673-804F-9EB5-077E6C0756B0}"/>
              </a:ext>
            </a:extLst>
          </p:cNvPr>
          <p:cNvGrpSpPr/>
          <p:nvPr/>
        </p:nvGrpSpPr>
        <p:grpSpPr>
          <a:xfrm>
            <a:off x="1" y="0"/>
            <a:ext cx="9144000" cy="2215316"/>
            <a:chOff x="1" y="0"/>
            <a:chExt cx="9144000" cy="2215316"/>
          </a:xfrm>
        </p:grpSpPr>
        <p:pic>
          <p:nvPicPr>
            <p:cNvPr id="9" name="Picture 8">
              <a:extLst>
                <a:ext uri="{FF2B5EF4-FFF2-40B4-BE49-F238E27FC236}">
                  <a16:creationId xmlns:a16="http://schemas.microsoft.com/office/drawing/2014/main" id="{953D2EFF-F0DE-184E-8F54-C9081EC8CA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2215316"/>
            </a:xfrm>
            <a:prstGeom prst="rect">
              <a:avLst/>
            </a:prstGeom>
          </p:spPr>
        </p:pic>
        <p:sp>
          <p:nvSpPr>
            <p:cNvPr id="10" name="TextBox 9">
              <a:extLst>
                <a:ext uri="{FF2B5EF4-FFF2-40B4-BE49-F238E27FC236}">
                  <a16:creationId xmlns:a16="http://schemas.microsoft.com/office/drawing/2014/main" id="{73D86627-35A4-B947-AD33-AF77AC54F501}"/>
                </a:ext>
              </a:extLst>
            </p:cNvPr>
            <p:cNvSpPr txBox="1"/>
            <p:nvPr/>
          </p:nvSpPr>
          <p:spPr>
            <a:xfrm>
              <a:off x="139569" y="301760"/>
              <a:ext cx="1958070" cy="461665"/>
            </a:xfrm>
            <a:prstGeom prst="rect">
              <a:avLst/>
            </a:prstGeom>
            <a:noFill/>
          </p:spPr>
          <p:txBody>
            <a:bodyPr wrap="square" rtlCol="0">
              <a:spAutoFit/>
            </a:bodyPr>
            <a:lstStyle/>
            <a:p>
              <a:r>
                <a:rPr lang="en-US" sz="2400" dirty="0">
                  <a:latin typeface="Angsana New" panose="02020603050405020304" pitchFamily="18" charset="-34"/>
                  <a:cs typeface="Angsana New" panose="02020603050405020304" pitchFamily="18" charset="-34"/>
                </a:rPr>
                <a:t>Aug. 29-Sept. 3, 2021</a:t>
              </a:r>
            </a:p>
          </p:txBody>
        </p:sp>
        <p:sp>
          <p:nvSpPr>
            <p:cNvPr id="11" name="TextBox 10">
              <a:extLst>
                <a:ext uri="{FF2B5EF4-FFF2-40B4-BE49-F238E27FC236}">
                  <a16:creationId xmlns:a16="http://schemas.microsoft.com/office/drawing/2014/main" id="{84C58078-FB22-2349-8360-0AE2DE2C1B62}"/>
                </a:ext>
              </a:extLst>
            </p:cNvPr>
            <p:cNvSpPr txBox="1"/>
            <p:nvPr/>
          </p:nvSpPr>
          <p:spPr>
            <a:xfrm>
              <a:off x="146069" y="0"/>
              <a:ext cx="1711962" cy="523220"/>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Chengdu, China</a:t>
              </a:r>
            </a:p>
          </p:txBody>
        </p:sp>
      </p:grpSp>
    </p:spTree>
    <p:extLst>
      <p:ext uri="{BB962C8B-B14F-4D97-AF65-F5344CB8AC3E}">
        <p14:creationId xmlns:p14="http://schemas.microsoft.com/office/powerpoint/2010/main" val="1194616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411F05A2-C007-3F43-9F18-368DE86D5F10}"/>
              </a:ext>
            </a:extLst>
          </p:cNvPr>
          <p:cNvSpPr>
            <a:spLocks noChangeArrowheads="1"/>
          </p:cNvSpPr>
          <p:nvPr/>
        </p:nvSpPr>
        <p:spPr bwMode="auto">
          <a:xfrm>
            <a:off x="2101407" y="2107716"/>
            <a:ext cx="4879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chemeClr val="tx2">
                    <a:lumMod val="60000"/>
                    <a:lumOff val="40000"/>
                  </a:schemeClr>
                </a:solidFill>
              </a:rPr>
              <a:t>Assorted Society Items 2</a:t>
            </a:r>
          </a:p>
        </p:txBody>
      </p:sp>
      <p:sp>
        <p:nvSpPr>
          <p:cNvPr id="3" name="Rectangle 2">
            <a:extLst>
              <a:ext uri="{FF2B5EF4-FFF2-40B4-BE49-F238E27FC236}">
                <a16:creationId xmlns:a16="http://schemas.microsoft.com/office/drawing/2014/main" id="{2E167646-EBF0-6B45-AFF6-8D005058E351}"/>
              </a:ext>
            </a:extLst>
          </p:cNvPr>
          <p:cNvSpPr/>
          <p:nvPr/>
        </p:nvSpPr>
        <p:spPr>
          <a:xfrm>
            <a:off x="190736" y="2624544"/>
            <a:ext cx="8757761" cy="4308872"/>
          </a:xfrm>
          <a:prstGeom prst="rect">
            <a:avLst/>
          </a:prstGeom>
        </p:spPr>
        <p:txBody>
          <a:bodyPr wrap="square">
            <a:spAutoFit/>
          </a:bodyPr>
          <a:lstStyle/>
          <a:p>
            <a:pPr marL="342900" indent="-342900" eaLnBrk="1" hangingPunct="1">
              <a:spcAft>
                <a:spcPts val="0"/>
              </a:spcAft>
              <a:buFont typeface="Arial" panose="020B0604020202020204" pitchFamily="34" charset="0"/>
              <a:buChar char="•"/>
              <a:defRPr/>
            </a:pPr>
            <a:r>
              <a:rPr lang="en-US" sz="2200" dirty="0"/>
              <a:t>All 2020 conference papers and a full digest were successfully compiled and uploaded to IEEE Piscataway for archiving on Xplore on schedule.</a:t>
            </a:r>
          </a:p>
          <a:p>
            <a:pPr marL="342900" indent="-342900" eaLnBrk="1" hangingPunct="1">
              <a:spcAft>
                <a:spcPts val="0"/>
              </a:spcAft>
              <a:buFont typeface="Arial" panose="020B0604020202020204" pitchFamily="34" charset="0"/>
              <a:buChar char="•"/>
              <a:defRPr/>
            </a:pPr>
            <a:r>
              <a:rPr lang="en-US" sz="2200" dirty="0"/>
              <a:t>In February 2021, a new Memorials Page was added to the Society web site under NEWS: </a:t>
            </a:r>
            <a:r>
              <a:rPr lang="en-US" sz="2200" u="sng" dirty="0">
                <a:hlinkClick r:id="rId2"/>
              </a:rPr>
              <a:t>https://www.irmmw-thz.org/memorials</a:t>
            </a:r>
            <a:r>
              <a:rPr lang="en-US" sz="2200" dirty="0"/>
              <a:t>.  The new page has now been fully populated with the obituaries and photos of all members who were recognized as having passed away in various program books over the last 12 years – since the practice started </a:t>
            </a:r>
          </a:p>
          <a:p>
            <a:pPr marL="342900" indent="-342900" eaLnBrk="1" hangingPunct="1">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Thanks to Rick Temkin, past IEEE sponsored IRMMW conferences between 1974 and 1987 have now had their digests scanned and added to IEEE Xplore. Active Links to all the Xplore Archived digests have now been added to the Society web pages under:  </a:t>
            </a:r>
            <a:r>
              <a:rPr lang="en-US" altLang="en-US" sz="2200" dirty="0">
                <a:latin typeface="Calibri" panose="020F0502020204030204" pitchFamily="34" charset="0"/>
                <a:ea typeface="MS PGothic" panose="020B0600070205080204" pitchFamily="34" charset="-128"/>
                <a:hlinkClick r:id="rId3"/>
              </a:rPr>
              <a:t>https://www.irmmw-thz.org/conferences</a:t>
            </a:r>
            <a:endParaRPr lang="en-US" altLang="en-US" sz="2200" dirty="0">
              <a:latin typeface="Calibri" panose="020F0502020204030204" pitchFamily="34" charset="0"/>
              <a:ea typeface="MS PGothic" panose="020B0600070205080204" pitchFamily="34" charset="-128"/>
            </a:endParaRPr>
          </a:p>
        </p:txBody>
      </p:sp>
      <p:grpSp>
        <p:nvGrpSpPr>
          <p:cNvPr id="4" name="Group 3">
            <a:extLst>
              <a:ext uri="{FF2B5EF4-FFF2-40B4-BE49-F238E27FC236}">
                <a16:creationId xmlns:a16="http://schemas.microsoft.com/office/drawing/2014/main" id="{3F65E384-0210-CC4B-A7CA-C1AA63684CCF}"/>
              </a:ext>
            </a:extLst>
          </p:cNvPr>
          <p:cNvGrpSpPr/>
          <p:nvPr/>
        </p:nvGrpSpPr>
        <p:grpSpPr>
          <a:xfrm>
            <a:off x="1" y="0"/>
            <a:ext cx="9144000" cy="2215316"/>
            <a:chOff x="1" y="0"/>
            <a:chExt cx="9144000" cy="2215316"/>
          </a:xfrm>
        </p:grpSpPr>
        <p:pic>
          <p:nvPicPr>
            <p:cNvPr id="5" name="Picture 4">
              <a:extLst>
                <a:ext uri="{FF2B5EF4-FFF2-40B4-BE49-F238E27FC236}">
                  <a16:creationId xmlns:a16="http://schemas.microsoft.com/office/drawing/2014/main" id="{F58144C6-E2C4-F743-B8E0-C35E7CCA42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9144000" cy="2215316"/>
            </a:xfrm>
            <a:prstGeom prst="rect">
              <a:avLst/>
            </a:prstGeom>
          </p:spPr>
        </p:pic>
        <p:sp>
          <p:nvSpPr>
            <p:cNvPr id="6" name="TextBox 5">
              <a:extLst>
                <a:ext uri="{FF2B5EF4-FFF2-40B4-BE49-F238E27FC236}">
                  <a16:creationId xmlns:a16="http://schemas.microsoft.com/office/drawing/2014/main" id="{74E9DDF8-E1D5-7540-B090-63B8BA48D71A}"/>
                </a:ext>
              </a:extLst>
            </p:cNvPr>
            <p:cNvSpPr txBox="1"/>
            <p:nvPr/>
          </p:nvSpPr>
          <p:spPr>
            <a:xfrm>
              <a:off x="139569" y="301760"/>
              <a:ext cx="1958070" cy="461665"/>
            </a:xfrm>
            <a:prstGeom prst="rect">
              <a:avLst/>
            </a:prstGeom>
            <a:noFill/>
          </p:spPr>
          <p:txBody>
            <a:bodyPr wrap="square" rtlCol="0">
              <a:spAutoFit/>
            </a:bodyPr>
            <a:lstStyle/>
            <a:p>
              <a:r>
                <a:rPr lang="en-US" sz="2400" dirty="0">
                  <a:latin typeface="Angsana New" panose="02020603050405020304" pitchFamily="18" charset="-34"/>
                  <a:cs typeface="Angsana New" panose="02020603050405020304" pitchFamily="18" charset="-34"/>
                </a:rPr>
                <a:t>Aug. 29-Sept. 3, 2021</a:t>
              </a:r>
            </a:p>
          </p:txBody>
        </p:sp>
        <p:sp>
          <p:nvSpPr>
            <p:cNvPr id="7" name="TextBox 6">
              <a:extLst>
                <a:ext uri="{FF2B5EF4-FFF2-40B4-BE49-F238E27FC236}">
                  <a16:creationId xmlns:a16="http://schemas.microsoft.com/office/drawing/2014/main" id="{033AE3DC-CAA3-F04B-84F1-F7009CFB5B05}"/>
                </a:ext>
              </a:extLst>
            </p:cNvPr>
            <p:cNvSpPr txBox="1"/>
            <p:nvPr/>
          </p:nvSpPr>
          <p:spPr>
            <a:xfrm>
              <a:off x="146069" y="0"/>
              <a:ext cx="1711962" cy="523220"/>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Chengdu, China</a:t>
              </a:r>
            </a:p>
          </p:txBody>
        </p:sp>
      </p:grpSp>
    </p:spTree>
    <p:extLst>
      <p:ext uri="{BB962C8B-B14F-4D97-AF65-F5344CB8AC3E}">
        <p14:creationId xmlns:p14="http://schemas.microsoft.com/office/powerpoint/2010/main" val="2315542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4AE168C-F0F0-374F-8533-A25CB78905B7}"/>
              </a:ext>
            </a:extLst>
          </p:cNvPr>
          <p:cNvSpPr/>
          <p:nvPr/>
        </p:nvSpPr>
        <p:spPr>
          <a:xfrm>
            <a:off x="0" y="0"/>
            <a:ext cx="9144000" cy="2057400"/>
          </a:xfrm>
          <a:prstGeom prst="rect">
            <a:avLst/>
          </a:prstGeom>
          <a:gradFill>
            <a:gsLst>
              <a:gs pos="0">
                <a:schemeClr val="tx2">
                  <a:lumMod val="20000"/>
                  <a:lumOff val="8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5"/>
          <p:cNvSpPr>
            <a:spLocks noChangeArrowheads="1"/>
          </p:cNvSpPr>
          <p:nvPr/>
        </p:nvSpPr>
        <p:spPr bwMode="auto">
          <a:xfrm>
            <a:off x="2129689" y="2215316"/>
            <a:ext cx="4879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chemeClr val="tx2">
                    <a:lumMod val="60000"/>
                    <a:lumOff val="40000"/>
                  </a:schemeClr>
                </a:solidFill>
              </a:rPr>
              <a:t>Assorted Society Items 3</a:t>
            </a:r>
          </a:p>
        </p:txBody>
      </p:sp>
      <p:sp>
        <p:nvSpPr>
          <p:cNvPr id="6" name="Rectangle 5"/>
          <p:cNvSpPr/>
          <p:nvPr/>
        </p:nvSpPr>
        <p:spPr>
          <a:xfrm>
            <a:off x="190740" y="2897515"/>
            <a:ext cx="8757761" cy="3754874"/>
          </a:xfrm>
          <a:prstGeom prst="rect">
            <a:avLst/>
          </a:prstGeom>
        </p:spPr>
        <p:txBody>
          <a:bodyPr wrap="square">
            <a:spAutoFit/>
          </a:bodyPr>
          <a:lstStyle/>
          <a:p>
            <a:pPr marL="342900" indent="-342900" eaLnBrk="1" hangingPunct="1">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IEEE LOA’s and IEEE Xplore archiving fee waivers are secured thru 2022.</a:t>
            </a:r>
          </a:p>
          <a:p>
            <a:pPr marL="342900" indent="-342900" eaLnBrk="1" hangingPunct="1">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All US tax forms and supporting documents for CY2020 were completed and filed in April 2021 – ahead of schedule.</a:t>
            </a:r>
          </a:p>
          <a:p>
            <a:pPr marL="342900" indent="-342900" eaLnBrk="1" hangingPunct="1">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We worked with two 2024 hosting teams on proposal content and the securing of MOU hosting agreements: Singapore/Australia</a:t>
            </a:r>
          </a:p>
          <a:p>
            <a:pPr marL="342900" indent="-342900" eaLnBrk="1" hangingPunct="1">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We have been working closely with the 2021 LOC and the 2021 TPC Chair on a wide variety of conference activities/issues. </a:t>
            </a:r>
          </a:p>
          <a:p>
            <a:pPr marL="800100" lvl="1" indent="-342900" eaLnBrk="1" hangingPunct="1">
              <a:spcAft>
                <a:spcPts val="0"/>
              </a:spcAft>
              <a:buFont typeface="Courier New" panose="02070309020205020404" pitchFamily="49" charset="0"/>
              <a:buChar char="o"/>
              <a:defRPr/>
            </a:pPr>
            <a:r>
              <a:rPr lang="en-US" altLang="en-US" sz="2000" dirty="0">
                <a:latin typeface="Calibri" panose="020F0502020204030204" pitchFamily="34" charset="0"/>
                <a:ea typeface="MS PGothic" panose="020B0600070205080204" pitchFamily="34" charset="-128"/>
              </a:rPr>
              <a:t>After considerable effort, we were able to get a special Chinese seal of approval for the Society - required for sponsoring the event in China. </a:t>
            </a:r>
          </a:p>
          <a:p>
            <a:pPr marL="342900" indent="-342900" eaLnBrk="1" hangingPunct="1">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We generated and sent out 28 award certificates, 9 bank transfers, a medallion, and an ESA book, to deserving recipients over the year.</a:t>
            </a:r>
          </a:p>
        </p:txBody>
      </p:sp>
      <p:grpSp>
        <p:nvGrpSpPr>
          <p:cNvPr id="7" name="Group 6">
            <a:extLst>
              <a:ext uri="{FF2B5EF4-FFF2-40B4-BE49-F238E27FC236}">
                <a16:creationId xmlns:a16="http://schemas.microsoft.com/office/drawing/2014/main" id="{E6CEEF01-DBFD-AA44-95E5-FA98AF68B6D8}"/>
              </a:ext>
            </a:extLst>
          </p:cNvPr>
          <p:cNvGrpSpPr/>
          <p:nvPr/>
        </p:nvGrpSpPr>
        <p:grpSpPr>
          <a:xfrm>
            <a:off x="1" y="0"/>
            <a:ext cx="9144000" cy="2215316"/>
            <a:chOff x="1" y="0"/>
            <a:chExt cx="9144000" cy="2215316"/>
          </a:xfrm>
        </p:grpSpPr>
        <p:pic>
          <p:nvPicPr>
            <p:cNvPr id="9" name="Picture 8">
              <a:extLst>
                <a:ext uri="{FF2B5EF4-FFF2-40B4-BE49-F238E27FC236}">
                  <a16:creationId xmlns:a16="http://schemas.microsoft.com/office/drawing/2014/main" id="{8D0E0D71-F10B-8C4F-9AD4-F7C1D63F12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2215316"/>
            </a:xfrm>
            <a:prstGeom prst="rect">
              <a:avLst/>
            </a:prstGeom>
          </p:spPr>
        </p:pic>
        <p:sp>
          <p:nvSpPr>
            <p:cNvPr id="10" name="TextBox 9">
              <a:extLst>
                <a:ext uri="{FF2B5EF4-FFF2-40B4-BE49-F238E27FC236}">
                  <a16:creationId xmlns:a16="http://schemas.microsoft.com/office/drawing/2014/main" id="{A77B071F-9ADC-9745-91B8-D76722ADC3C1}"/>
                </a:ext>
              </a:extLst>
            </p:cNvPr>
            <p:cNvSpPr txBox="1"/>
            <p:nvPr/>
          </p:nvSpPr>
          <p:spPr>
            <a:xfrm>
              <a:off x="139569" y="301760"/>
              <a:ext cx="1958070" cy="461665"/>
            </a:xfrm>
            <a:prstGeom prst="rect">
              <a:avLst/>
            </a:prstGeom>
            <a:noFill/>
          </p:spPr>
          <p:txBody>
            <a:bodyPr wrap="square" rtlCol="0">
              <a:spAutoFit/>
            </a:bodyPr>
            <a:lstStyle/>
            <a:p>
              <a:r>
                <a:rPr lang="en-US" sz="2400" dirty="0">
                  <a:latin typeface="Angsana New" panose="02020603050405020304" pitchFamily="18" charset="-34"/>
                  <a:cs typeface="Angsana New" panose="02020603050405020304" pitchFamily="18" charset="-34"/>
                </a:rPr>
                <a:t>Aug. 29-Sept. 3, 2021</a:t>
              </a:r>
            </a:p>
          </p:txBody>
        </p:sp>
        <p:sp>
          <p:nvSpPr>
            <p:cNvPr id="11" name="TextBox 10">
              <a:extLst>
                <a:ext uri="{FF2B5EF4-FFF2-40B4-BE49-F238E27FC236}">
                  <a16:creationId xmlns:a16="http://schemas.microsoft.com/office/drawing/2014/main" id="{4D7B31A7-1914-314B-9AAB-C66AF2CC117E}"/>
                </a:ext>
              </a:extLst>
            </p:cNvPr>
            <p:cNvSpPr txBox="1"/>
            <p:nvPr/>
          </p:nvSpPr>
          <p:spPr>
            <a:xfrm>
              <a:off x="146069" y="0"/>
              <a:ext cx="1711962" cy="523220"/>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Chengdu, China</a:t>
              </a:r>
            </a:p>
          </p:txBody>
        </p:sp>
      </p:grpSp>
    </p:spTree>
    <p:extLst>
      <p:ext uri="{BB962C8B-B14F-4D97-AF65-F5344CB8AC3E}">
        <p14:creationId xmlns:p14="http://schemas.microsoft.com/office/powerpoint/2010/main" val="254742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411F05A2-C007-3F43-9F18-368DE86D5F10}"/>
              </a:ext>
            </a:extLst>
          </p:cNvPr>
          <p:cNvSpPr>
            <a:spLocks noChangeArrowheads="1"/>
          </p:cNvSpPr>
          <p:nvPr/>
        </p:nvSpPr>
        <p:spPr bwMode="auto">
          <a:xfrm>
            <a:off x="2097638" y="2081317"/>
            <a:ext cx="4879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chemeClr val="tx2">
                    <a:lumMod val="60000"/>
                    <a:lumOff val="40000"/>
                  </a:schemeClr>
                </a:solidFill>
              </a:rPr>
              <a:t>Assorted Society Items 4</a:t>
            </a:r>
          </a:p>
        </p:txBody>
      </p:sp>
      <p:sp>
        <p:nvSpPr>
          <p:cNvPr id="3" name="Rectangle 2">
            <a:extLst>
              <a:ext uri="{FF2B5EF4-FFF2-40B4-BE49-F238E27FC236}">
                <a16:creationId xmlns:a16="http://schemas.microsoft.com/office/drawing/2014/main" id="{2E167646-EBF0-6B45-AFF6-8D005058E351}"/>
              </a:ext>
            </a:extLst>
          </p:cNvPr>
          <p:cNvSpPr/>
          <p:nvPr/>
        </p:nvSpPr>
        <p:spPr>
          <a:xfrm>
            <a:off x="193119" y="2655824"/>
            <a:ext cx="8757761" cy="4308872"/>
          </a:xfrm>
          <a:prstGeom prst="rect">
            <a:avLst/>
          </a:prstGeom>
        </p:spPr>
        <p:txBody>
          <a:bodyPr wrap="square">
            <a:spAutoFit/>
          </a:bodyPr>
          <a:lstStyle/>
          <a:p>
            <a:pPr marL="342900" indent="-342900" eaLnBrk="1" hangingPunct="1">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Our email blast program (Constant Contact) was used extensively in 2020 and 2021 and the software has been renewed through August 2022 ($700). Although it is a bit expensive, we now have over 6000 names on various distribution lists and the program has been effective both for conference advertising, as well for the various prize committees for soliciting nominations. It is open to all LOC Chairs for use.</a:t>
            </a:r>
          </a:p>
          <a:p>
            <a:pPr marL="342900" indent="-342900" eaLnBrk="1" hangingPunct="1">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2022/2023 events have not yet been finalized, but both are likely to utilize the Society web portal. Only the </a:t>
            </a:r>
            <a:r>
              <a:rPr lang="en-US" altLang="en-US" sz="2200" dirty="0" err="1">
                <a:latin typeface="Calibri" panose="020F0502020204030204" pitchFamily="34" charset="0"/>
                <a:ea typeface="MS PGothic" panose="020B0600070205080204" pitchFamily="34" charset="-128"/>
              </a:rPr>
              <a:t>Shocklogic</a:t>
            </a:r>
            <a:r>
              <a:rPr lang="en-US" altLang="en-US" sz="2200" dirty="0">
                <a:latin typeface="Calibri" panose="020F0502020204030204" pitchFamily="34" charset="0"/>
                <a:ea typeface="MS PGothic" panose="020B0600070205080204" pitchFamily="34" charset="-128"/>
              </a:rPr>
              <a:t> paper handling database will be used in these conferences (approx. $5/entry).</a:t>
            </a:r>
          </a:p>
          <a:p>
            <a:pPr marL="342900" indent="-342900" eaLnBrk="1" hangingPunct="1">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In 2022 we will have to move to a new coding platform for the </a:t>
            </a:r>
            <a:r>
              <a:rPr lang="en-US" altLang="en-US" sz="2200" dirty="0" err="1">
                <a:latin typeface="Calibri" panose="020F0502020204030204" pitchFamily="34" charset="0"/>
                <a:ea typeface="MS PGothic" panose="020B0600070205080204" pitchFamily="34" charset="-128"/>
              </a:rPr>
              <a:t>Soceity</a:t>
            </a:r>
            <a:r>
              <a:rPr lang="en-US" altLang="en-US" sz="2200" dirty="0">
                <a:latin typeface="Calibri" panose="020F0502020204030204" pitchFamily="34" charset="0"/>
                <a:ea typeface="MS PGothic" panose="020B0600070205080204" pitchFamily="34" charset="-128"/>
              </a:rPr>
              <a:t> website (Drupal 7 is discontinued). Peter is negotiating with Handmade Interactive now and will implement the upgrades after the conference.</a:t>
            </a:r>
          </a:p>
        </p:txBody>
      </p:sp>
      <p:grpSp>
        <p:nvGrpSpPr>
          <p:cNvPr id="4" name="Group 3">
            <a:extLst>
              <a:ext uri="{FF2B5EF4-FFF2-40B4-BE49-F238E27FC236}">
                <a16:creationId xmlns:a16="http://schemas.microsoft.com/office/drawing/2014/main" id="{3F65E384-0210-CC4B-A7CA-C1AA63684CCF}"/>
              </a:ext>
            </a:extLst>
          </p:cNvPr>
          <p:cNvGrpSpPr/>
          <p:nvPr/>
        </p:nvGrpSpPr>
        <p:grpSpPr>
          <a:xfrm>
            <a:off x="0" y="15813"/>
            <a:ext cx="9144000" cy="2215316"/>
            <a:chOff x="1" y="0"/>
            <a:chExt cx="9144000" cy="2215316"/>
          </a:xfrm>
        </p:grpSpPr>
        <p:pic>
          <p:nvPicPr>
            <p:cNvPr id="5" name="Picture 4">
              <a:extLst>
                <a:ext uri="{FF2B5EF4-FFF2-40B4-BE49-F238E27FC236}">
                  <a16:creationId xmlns:a16="http://schemas.microsoft.com/office/drawing/2014/main" id="{F58144C6-E2C4-F743-B8E0-C35E7CCA4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2215316"/>
            </a:xfrm>
            <a:prstGeom prst="rect">
              <a:avLst/>
            </a:prstGeom>
          </p:spPr>
        </p:pic>
        <p:sp>
          <p:nvSpPr>
            <p:cNvPr id="6" name="TextBox 5">
              <a:extLst>
                <a:ext uri="{FF2B5EF4-FFF2-40B4-BE49-F238E27FC236}">
                  <a16:creationId xmlns:a16="http://schemas.microsoft.com/office/drawing/2014/main" id="{74E9DDF8-E1D5-7540-B090-63B8BA48D71A}"/>
                </a:ext>
              </a:extLst>
            </p:cNvPr>
            <p:cNvSpPr txBox="1"/>
            <p:nvPr/>
          </p:nvSpPr>
          <p:spPr>
            <a:xfrm>
              <a:off x="139569" y="301760"/>
              <a:ext cx="1958070" cy="461665"/>
            </a:xfrm>
            <a:prstGeom prst="rect">
              <a:avLst/>
            </a:prstGeom>
            <a:noFill/>
          </p:spPr>
          <p:txBody>
            <a:bodyPr wrap="square" rtlCol="0">
              <a:spAutoFit/>
            </a:bodyPr>
            <a:lstStyle/>
            <a:p>
              <a:r>
                <a:rPr lang="en-US" sz="2400" dirty="0">
                  <a:latin typeface="Angsana New" panose="02020603050405020304" pitchFamily="18" charset="-34"/>
                  <a:cs typeface="Angsana New" panose="02020603050405020304" pitchFamily="18" charset="-34"/>
                </a:rPr>
                <a:t>Aug. 29-Sept. 3, 2021</a:t>
              </a:r>
            </a:p>
          </p:txBody>
        </p:sp>
        <p:sp>
          <p:nvSpPr>
            <p:cNvPr id="7" name="TextBox 6">
              <a:extLst>
                <a:ext uri="{FF2B5EF4-FFF2-40B4-BE49-F238E27FC236}">
                  <a16:creationId xmlns:a16="http://schemas.microsoft.com/office/drawing/2014/main" id="{033AE3DC-CAA3-F04B-84F1-F7009CFB5B05}"/>
                </a:ext>
              </a:extLst>
            </p:cNvPr>
            <p:cNvSpPr txBox="1"/>
            <p:nvPr/>
          </p:nvSpPr>
          <p:spPr>
            <a:xfrm>
              <a:off x="146069" y="0"/>
              <a:ext cx="1711962" cy="523220"/>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Chengdu, China</a:t>
              </a:r>
            </a:p>
          </p:txBody>
        </p:sp>
      </p:grpSp>
    </p:spTree>
    <p:extLst>
      <p:ext uri="{BB962C8B-B14F-4D97-AF65-F5344CB8AC3E}">
        <p14:creationId xmlns:p14="http://schemas.microsoft.com/office/powerpoint/2010/main" val="2018662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4AE168C-F0F0-374F-8533-A25CB78905B7}"/>
              </a:ext>
            </a:extLst>
          </p:cNvPr>
          <p:cNvSpPr/>
          <p:nvPr/>
        </p:nvSpPr>
        <p:spPr>
          <a:xfrm>
            <a:off x="0" y="0"/>
            <a:ext cx="9144000" cy="2057400"/>
          </a:xfrm>
          <a:prstGeom prst="rect">
            <a:avLst/>
          </a:prstGeom>
          <a:gradFill>
            <a:gsLst>
              <a:gs pos="0">
                <a:schemeClr val="tx2">
                  <a:lumMod val="20000"/>
                  <a:lumOff val="8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5"/>
          <p:cNvSpPr>
            <a:spLocks noChangeArrowheads="1"/>
          </p:cNvSpPr>
          <p:nvPr/>
        </p:nvSpPr>
        <p:spPr bwMode="auto">
          <a:xfrm>
            <a:off x="2129689" y="2109371"/>
            <a:ext cx="4879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MS PGothic" charset="-128"/>
              </a:defRPr>
            </a:lvl1pPr>
            <a:lvl2pPr marL="742950" indent="-285750">
              <a:spcBef>
                <a:spcPct val="20000"/>
              </a:spcBef>
              <a:buFont typeface="Arial" charset="0"/>
              <a:buChar char="–"/>
              <a:defRPr sz="2800">
                <a:solidFill>
                  <a:schemeClr val="tx1"/>
                </a:solidFill>
                <a:latin typeface="Calibri" charset="0"/>
                <a:ea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MS PGothic" charset="-128"/>
              </a:defRPr>
            </a:lvl9pPr>
          </a:lstStyle>
          <a:p>
            <a:pPr algn="ctr" eaLnBrk="1" hangingPunct="1">
              <a:spcBef>
                <a:spcPct val="0"/>
              </a:spcBef>
              <a:buFontTx/>
              <a:buNone/>
            </a:pPr>
            <a:r>
              <a:rPr lang="en-US" altLang="en-US" sz="3600" b="1" dirty="0">
                <a:solidFill>
                  <a:schemeClr val="tx2">
                    <a:lumMod val="60000"/>
                    <a:lumOff val="40000"/>
                  </a:schemeClr>
                </a:solidFill>
              </a:rPr>
              <a:t>Assorted Society Items 5</a:t>
            </a:r>
          </a:p>
        </p:txBody>
      </p:sp>
      <p:sp>
        <p:nvSpPr>
          <p:cNvPr id="6" name="Rectangle 5"/>
          <p:cNvSpPr/>
          <p:nvPr/>
        </p:nvSpPr>
        <p:spPr>
          <a:xfrm>
            <a:off x="139569" y="2617122"/>
            <a:ext cx="8808931" cy="4010137"/>
          </a:xfrm>
          <a:prstGeom prst="rect">
            <a:avLst/>
          </a:prstGeom>
        </p:spPr>
        <p:txBody>
          <a:bodyPr wrap="square">
            <a:spAutoFit/>
          </a:bodyPr>
          <a:lstStyle/>
          <a:p>
            <a:pPr marL="342900" indent="-342900" eaLnBrk="1" hangingPunct="1">
              <a:spcAft>
                <a:spcPts val="60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Starting in March, we began negotiations for a new Society award suggested by Professor Liu, and with financial support from the </a:t>
            </a:r>
            <a:r>
              <a:rPr lang="en-US" altLang="en-US" sz="2200" dirty="0" err="1">
                <a:latin typeface="Calibri" panose="020F0502020204030204" pitchFamily="34" charset="0"/>
                <a:ea typeface="MS PGothic" panose="020B0600070205080204" pitchFamily="34" charset="-128"/>
              </a:rPr>
              <a:t>Shenggang</a:t>
            </a:r>
            <a:r>
              <a:rPr lang="en-US" altLang="en-US" sz="2200" dirty="0">
                <a:latin typeface="Calibri" panose="020F0502020204030204" pitchFamily="34" charset="0"/>
                <a:ea typeface="MS PGothic" panose="020B0600070205080204" pitchFamily="34" charset="-128"/>
              </a:rPr>
              <a:t> Liu Educational Foundation: The Wang </a:t>
            </a:r>
            <a:r>
              <a:rPr lang="en-US" altLang="en-US" sz="2200" dirty="0" err="1">
                <a:latin typeface="Calibri" panose="020F0502020204030204" pitchFamily="34" charset="0"/>
                <a:ea typeface="MS PGothic" panose="020B0600070205080204" pitchFamily="34" charset="-128"/>
              </a:rPr>
              <a:t>Zhenyi</a:t>
            </a:r>
            <a:r>
              <a:rPr lang="en-US" altLang="en-US" sz="2200" dirty="0">
                <a:latin typeface="Calibri" panose="020F0502020204030204" pitchFamily="34" charset="0"/>
                <a:ea typeface="MS PGothic" panose="020B0600070205080204" pitchFamily="34" charset="-128"/>
              </a:rPr>
              <a:t> Prize.</a:t>
            </a:r>
          </a:p>
          <a:p>
            <a:pPr marL="800100" lvl="1" indent="-342900" eaLnBrk="1" hangingPunct="1">
              <a:lnSpc>
                <a:spcPts val="2200"/>
              </a:lnSpc>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The IOC Chair, vice-Chair and Gen. </a:t>
            </a:r>
            <a:r>
              <a:rPr lang="en-US" altLang="en-US" sz="2200" dirty="0" err="1">
                <a:latin typeface="Calibri" panose="020F0502020204030204" pitchFamily="34" charset="0"/>
                <a:ea typeface="MS PGothic" panose="020B0600070205080204" pitchFamily="34" charset="-128"/>
              </a:rPr>
              <a:t>Secty</a:t>
            </a:r>
            <a:r>
              <a:rPr lang="en-US" altLang="en-US" sz="2200" dirty="0">
                <a:latin typeface="Calibri" panose="020F0502020204030204" pitchFamily="34" charset="0"/>
                <a:ea typeface="MS PGothic" panose="020B0600070205080204" pitchFamily="34" charset="-128"/>
              </a:rPr>
              <a:t>. worked together to put a Prize Committee Chair in place: Prof. Martina </a:t>
            </a:r>
            <a:r>
              <a:rPr lang="en-US" altLang="en-US" sz="2200" dirty="0" err="1">
                <a:latin typeface="Calibri" panose="020F0502020204030204" pitchFamily="34" charset="0"/>
                <a:ea typeface="MS PGothic" panose="020B0600070205080204" pitchFamily="34" charset="-128"/>
              </a:rPr>
              <a:t>Havenith</a:t>
            </a:r>
            <a:r>
              <a:rPr lang="en-US" altLang="en-US" sz="2200" dirty="0">
                <a:latin typeface="Calibri" panose="020F0502020204030204" pitchFamily="34" charset="0"/>
                <a:ea typeface="MS PGothic" panose="020B0600070205080204" pitchFamily="34" charset="-128"/>
              </a:rPr>
              <a:t>.</a:t>
            </a:r>
          </a:p>
          <a:p>
            <a:pPr marL="800100" lvl="1" indent="-342900" eaLnBrk="1" hangingPunct="1">
              <a:lnSpc>
                <a:spcPts val="2200"/>
              </a:lnSpc>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Prof. </a:t>
            </a:r>
            <a:r>
              <a:rPr lang="en-US" altLang="en-US" sz="2200" dirty="0" err="1">
                <a:latin typeface="Calibri" panose="020F0502020204030204" pitchFamily="34" charset="0"/>
                <a:ea typeface="MS PGothic" panose="020B0600070205080204" pitchFamily="34" charset="-128"/>
              </a:rPr>
              <a:t>Havenith</a:t>
            </a:r>
            <a:r>
              <a:rPr lang="en-US" altLang="en-US" sz="2200" dirty="0">
                <a:latin typeface="Calibri" panose="020F0502020204030204" pitchFamily="34" charset="0"/>
                <a:ea typeface="MS PGothic" panose="020B0600070205080204" pitchFamily="34" charset="-128"/>
              </a:rPr>
              <a:t> quickly formed an outstanding committee and all worked together with Prof. Liu to finalize the award name, amount, and applicant qualifications. Society Board approval was received.</a:t>
            </a:r>
          </a:p>
          <a:p>
            <a:pPr marL="800100" lvl="1" indent="-342900" eaLnBrk="1" hangingPunct="1">
              <a:lnSpc>
                <a:spcPts val="2200"/>
              </a:lnSpc>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A fill-in application form was immediately generated and vetted.</a:t>
            </a:r>
          </a:p>
          <a:p>
            <a:pPr marL="800100" lvl="1" indent="-342900" eaLnBrk="1" hangingPunct="1">
              <a:lnSpc>
                <a:spcPts val="2200"/>
              </a:lnSpc>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A prize description and Society web page were completed &amp; posted.</a:t>
            </a:r>
          </a:p>
          <a:p>
            <a:pPr marL="800100" lvl="1" indent="-342900" eaLnBrk="1" hangingPunct="1">
              <a:lnSpc>
                <a:spcPts val="2200"/>
              </a:lnSpc>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A special email blast was sent to a select list of potential nominators.</a:t>
            </a:r>
          </a:p>
          <a:p>
            <a:pPr marL="800100" lvl="1" indent="-342900" eaLnBrk="1" hangingPunct="1">
              <a:lnSpc>
                <a:spcPts val="2200"/>
              </a:lnSpc>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A prize email account was set up for receipt of nominations.</a:t>
            </a:r>
          </a:p>
          <a:p>
            <a:pPr marL="800100" lvl="1" indent="-342900" eaLnBrk="1" hangingPunct="1">
              <a:lnSpc>
                <a:spcPts val="2200"/>
              </a:lnSpc>
              <a:spcAft>
                <a:spcPts val="0"/>
              </a:spcAft>
              <a:buFont typeface="Arial" panose="020B0604020202020204" pitchFamily="34" charset="0"/>
              <a:buChar char="•"/>
              <a:defRPr/>
            </a:pPr>
            <a:r>
              <a:rPr lang="en-US" altLang="en-US" sz="2200" dirty="0">
                <a:latin typeface="Calibri" panose="020F0502020204030204" pitchFamily="34" charset="0"/>
                <a:ea typeface="MS PGothic" panose="020B0600070205080204" pitchFamily="34" charset="-128"/>
              </a:rPr>
              <a:t>Nominations have been received, and a prize will be issued this year!</a:t>
            </a:r>
          </a:p>
        </p:txBody>
      </p:sp>
      <p:grpSp>
        <p:nvGrpSpPr>
          <p:cNvPr id="7" name="Group 6">
            <a:extLst>
              <a:ext uri="{FF2B5EF4-FFF2-40B4-BE49-F238E27FC236}">
                <a16:creationId xmlns:a16="http://schemas.microsoft.com/office/drawing/2014/main" id="{E6CEEF01-DBFD-AA44-95E5-FA98AF68B6D8}"/>
              </a:ext>
            </a:extLst>
          </p:cNvPr>
          <p:cNvGrpSpPr/>
          <p:nvPr/>
        </p:nvGrpSpPr>
        <p:grpSpPr>
          <a:xfrm>
            <a:off x="1" y="0"/>
            <a:ext cx="9144000" cy="2215316"/>
            <a:chOff x="1" y="0"/>
            <a:chExt cx="9144000" cy="2215316"/>
          </a:xfrm>
        </p:grpSpPr>
        <p:pic>
          <p:nvPicPr>
            <p:cNvPr id="9" name="Picture 8">
              <a:extLst>
                <a:ext uri="{FF2B5EF4-FFF2-40B4-BE49-F238E27FC236}">
                  <a16:creationId xmlns:a16="http://schemas.microsoft.com/office/drawing/2014/main" id="{8D0E0D71-F10B-8C4F-9AD4-F7C1D63F12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2215316"/>
            </a:xfrm>
            <a:prstGeom prst="rect">
              <a:avLst/>
            </a:prstGeom>
          </p:spPr>
        </p:pic>
        <p:sp>
          <p:nvSpPr>
            <p:cNvPr id="10" name="TextBox 9">
              <a:extLst>
                <a:ext uri="{FF2B5EF4-FFF2-40B4-BE49-F238E27FC236}">
                  <a16:creationId xmlns:a16="http://schemas.microsoft.com/office/drawing/2014/main" id="{A77B071F-9ADC-9745-91B8-D76722ADC3C1}"/>
                </a:ext>
              </a:extLst>
            </p:cNvPr>
            <p:cNvSpPr txBox="1"/>
            <p:nvPr/>
          </p:nvSpPr>
          <p:spPr>
            <a:xfrm>
              <a:off x="139569" y="301760"/>
              <a:ext cx="1958070" cy="461665"/>
            </a:xfrm>
            <a:prstGeom prst="rect">
              <a:avLst/>
            </a:prstGeom>
            <a:noFill/>
          </p:spPr>
          <p:txBody>
            <a:bodyPr wrap="square" rtlCol="0">
              <a:spAutoFit/>
            </a:bodyPr>
            <a:lstStyle/>
            <a:p>
              <a:r>
                <a:rPr lang="en-US" sz="2400" dirty="0">
                  <a:latin typeface="Angsana New" panose="02020603050405020304" pitchFamily="18" charset="-34"/>
                  <a:cs typeface="Angsana New" panose="02020603050405020304" pitchFamily="18" charset="-34"/>
                </a:rPr>
                <a:t>Aug. 29-Sept. 3, 2021</a:t>
              </a:r>
            </a:p>
          </p:txBody>
        </p:sp>
        <p:sp>
          <p:nvSpPr>
            <p:cNvPr id="11" name="TextBox 10">
              <a:extLst>
                <a:ext uri="{FF2B5EF4-FFF2-40B4-BE49-F238E27FC236}">
                  <a16:creationId xmlns:a16="http://schemas.microsoft.com/office/drawing/2014/main" id="{4D7B31A7-1914-314B-9AAB-C66AF2CC117E}"/>
                </a:ext>
              </a:extLst>
            </p:cNvPr>
            <p:cNvSpPr txBox="1"/>
            <p:nvPr/>
          </p:nvSpPr>
          <p:spPr>
            <a:xfrm>
              <a:off x="146069" y="0"/>
              <a:ext cx="1711962" cy="523220"/>
            </a:xfrm>
            <a:prstGeom prst="rect">
              <a:avLst/>
            </a:prstGeom>
            <a:noFill/>
          </p:spPr>
          <p:txBody>
            <a:bodyPr wrap="square" rtlCol="0">
              <a:spAutoFit/>
            </a:bodyPr>
            <a:lstStyle/>
            <a:p>
              <a:r>
                <a:rPr lang="en-US" sz="2800" dirty="0">
                  <a:latin typeface="Angsana New" panose="02020603050405020304" pitchFamily="18" charset="-34"/>
                  <a:cs typeface="Angsana New" panose="02020603050405020304" pitchFamily="18" charset="-34"/>
                </a:rPr>
                <a:t>Chengdu, China</a:t>
              </a:r>
            </a:p>
          </p:txBody>
        </p:sp>
      </p:grpSp>
    </p:spTree>
    <p:extLst>
      <p:ext uri="{BB962C8B-B14F-4D97-AF65-F5344CB8AC3E}">
        <p14:creationId xmlns:p14="http://schemas.microsoft.com/office/powerpoint/2010/main" val="4996954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2534</TotalTime>
  <Words>1651</Words>
  <Application>Microsoft Macintosh PowerPoint</Application>
  <PresentationFormat>On-screen Show (4:3)</PresentationFormat>
  <Paragraphs>133</Paragraphs>
  <Slides>12</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Apple SD Gothic Neo</vt:lpstr>
      <vt:lpstr>ＭＳ Ｐゴシック</vt:lpstr>
      <vt:lpstr>ＭＳ Ｐゴシック</vt:lpstr>
      <vt:lpstr>Angsana New</vt:lpstr>
      <vt:lpstr>Arial</vt:lpstr>
      <vt:lpstr>Calibri</vt:lpstr>
      <vt:lpstr>Courier New</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Peter H Siegel</dc:creator>
  <cp:keywords/>
  <dc:description/>
  <cp:lastModifiedBy>Peter H Siegel</cp:lastModifiedBy>
  <cp:revision>121</cp:revision>
  <dcterms:created xsi:type="dcterms:W3CDTF">2018-08-19T14:12:22Z</dcterms:created>
  <dcterms:modified xsi:type="dcterms:W3CDTF">2021-08-29T02:13:18Z</dcterms:modified>
  <cp:category/>
</cp:coreProperties>
</file>